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649" r:id="rId1"/>
    <p:sldMasterId id="2147483651" r:id="rId2"/>
    <p:sldMasterId id="2147483954" r:id="rId3"/>
    <p:sldMasterId id="2147483966" r:id="rId4"/>
  </p:sldMasterIdLst>
  <p:notesMasterIdLst>
    <p:notesMasterId r:id="rId89"/>
  </p:notesMasterIdLst>
  <p:handoutMasterIdLst>
    <p:handoutMasterId r:id="rId90"/>
  </p:handoutMasterIdLst>
  <p:sldIdLst>
    <p:sldId id="256" r:id="rId5"/>
    <p:sldId id="313" r:id="rId6"/>
    <p:sldId id="269" r:id="rId7"/>
    <p:sldId id="314" r:id="rId8"/>
    <p:sldId id="268" r:id="rId9"/>
    <p:sldId id="258" r:id="rId10"/>
    <p:sldId id="266" r:id="rId11"/>
    <p:sldId id="278" r:id="rId12"/>
    <p:sldId id="301" r:id="rId13"/>
    <p:sldId id="302" r:id="rId14"/>
    <p:sldId id="309" r:id="rId15"/>
    <p:sldId id="315" r:id="rId16"/>
    <p:sldId id="260" r:id="rId17"/>
    <p:sldId id="261" r:id="rId18"/>
    <p:sldId id="325" r:id="rId19"/>
    <p:sldId id="279" r:id="rId20"/>
    <p:sldId id="280" r:id="rId21"/>
    <p:sldId id="336" r:id="rId22"/>
    <p:sldId id="295" r:id="rId23"/>
    <p:sldId id="340" r:id="rId24"/>
    <p:sldId id="300" r:id="rId25"/>
    <p:sldId id="330" r:id="rId26"/>
    <p:sldId id="288" r:id="rId27"/>
    <p:sldId id="345" r:id="rId28"/>
    <p:sldId id="310" r:id="rId29"/>
    <p:sldId id="285" r:id="rId30"/>
    <p:sldId id="316" r:id="rId31"/>
    <p:sldId id="259" r:id="rId32"/>
    <p:sldId id="281" r:id="rId33"/>
    <p:sldId id="282" r:id="rId34"/>
    <p:sldId id="283" r:id="rId35"/>
    <p:sldId id="284" r:id="rId36"/>
    <p:sldId id="321" r:id="rId37"/>
    <p:sldId id="273" r:id="rId38"/>
    <p:sldId id="322" r:id="rId39"/>
    <p:sldId id="274" r:id="rId40"/>
    <p:sldId id="318" r:id="rId41"/>
    <p:sldId id="271" r:id="rId42"/>
    <p:sldId id="272" r:id="rId43"/>
    <p:sldId id="346" r:id="rId44"/>
    <p:sldId id="311" r:id="rId45"/>
    <p:sldId id="323" r:id="rId46"/>
    <p:sldId id="275" r:id="rId47"/>
    <p:sldId id="304" r:id="rId48"/>
    <p:sldId id="305" r:id="rId49"/>
    <p:sldId id="277" r:id="rId50"/>
    <p:sldId id="317" r:id="rId51"/>
    <p:sldId id="348" r:id="rId52"/>
    <p:sldId id="264" r:id="rId53"/>
    <p:sldId id="338" r:id="rId54"/>
    <p:sldId id="270" r:id="rId55"/>
    <p:sldId id="298" r:id="rId56"/>
    <p:sldId id="319" r:id="rId57"/>
    <p:sldId id="262" r:id="rId58"/>
    <p:sldId id="286" r:id="rId59"/>
    <p:sldId id="329" r:id="rId60"/>
    <p:sldId id="287" r:id="rId61"/>
    <p:sldId id="324" r:id="rId62"/>
    <p:sldId id="276" r:id="rId63"/>
    <p:sldId id="331" r:id="rId64"/>
    <p:sldId id="289" r:id="rId65"/>
    <p:sldId id="343" r:id="rId66"/>
    <p:sldId id="307" r:id="rId67"/>
    <p:sldId id="320" r:id="rId68"/>
    <p:sldId id="265" r:id="rId69"/>
    <p:sldId id="332" r:id="rId70"/>
    <p:sldId id="290" r:id="rId71"/>
    <p:sldId id="333" r:id="rId72"/>
    <p:sldId id="291" r:id="rId73"/>
    <p:sldId id="334" r:id="rId74"/>
    <p:sldId id="292" r:id="rId75"/>
    <p:sldId id="335" r:id="rId76"/>
    <p:sldId id="294" r:id="rId77"/>
    <p:sldId id="337" r:id="rId78"/>
    <p:sldId id="296" r:id="rId79"/>
    <p:sldId id="297" r:id="rId80"/>
    <p:sldId id="339" r:id="rId81"/>
    <p:sldId id="299" r:id="rId82"/>
    <p:sldId id="344" r:id="rId83"/>
    <p:sldId id="308" r:id="rId84"/>
    <p:sldId id="342" r:id="rId85"/>
    <p:sldId id="306" r:id="rId86"/>
    <p:sldId id="347" r:id="rId87"/>
    <p:sldId id="312" r:id="rId88"/>
  </p:sldIdLst>
  <p:sldSz cx="9144000" cy="6858000" type="screen4x3"/>
  <p:notesSz cx="6858000" cy="9144000"/>
  <p:defaultTextStyle>
    <a:defPPr>
      <a:defRPr lang="en-US"/>
    </a:defPPr>
    <a:lvl1pPr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1pPr>
    <a:lvl2pPr marL="4572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2pPr>
    <a:lvl3pPr marL="9144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3pPr>
    <a:lvl4pPr marL="13716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4pPr>
    <a:lvl5pPr marL="18288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5pPr>
    <a:lvl6pPr marL="22860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6pPr>
    <a:lvl7pPr marL="27432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7pPr>
    <a:lvl8pPr marL="32004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8pPr>
    <a:lvl9pPr marL="36576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4D0000"/>
    <a:srgbClr val="5E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8" d="100"/>
          <a:sy n="218" d="100"/>
        </p:scale>
        <p:origin x="-2264" y="-120"/>
      </p:cViewPr>
      <p:guideLst>
        <p:guide orient="horz" pos="2160"/>
        <p:guide pos="2880"/>
      </p:guideLst>
    </p:cSldViewPr>
  </p:slideViewPr>
  <p:notesTextViewPr>
    <p:cViewPr>
      <p:scale>
        <a:sx n="100" d="100"/>
        <a:sy n="100" d="100"/>
      </p:scale>
      <p:origin x="0" y="0"/>
    </p:cViewPr>
  </p:notesTextViewPr>
  <p:sorterViewPr>
    <p:cViewPr>
      <p:scale>
        <a:sx n="214" d="100"/>
        <a:sy n="214" d="100"/>
      </p:scale>
      <p:origin x="0" y="2360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5B8F0E-9D35-C74E-A044-3EC90379C5FD}" type="datetimeFigureOut">
              <a:rPr lang="en-US" smtClean="0"/>
              <a:pPr/>
              <a:t>3/16/16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E88467-7420-7F41-B91F-47D8C382A682}" type="slidenum">
              <a:rPr lang="en-US" smtClean="0"/>
              <a:pPr/>
              <a:t>‹#›</a:t>
            </a:fld>
            <a:endParaRPr lang="en-US"/>
          </a:p>
        </p:txBody>
      </p:sp>
    </p:spTree>
    <p:extLst>
      <p:ext uri="{BB962C8B-B14F-4D97-AF65-F5344CB8AC3E}">
        <p14:creationId xmlns:p14="http://schemas.microsoft.com/office/powerpoint/2010/main" val="254659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59747-81DD-7440-ADA9-3B88FE7C9303}" type="datetimeFigureOut">
              <a:rPr lang="en-US" smtClean="0"/>
              <a:pPr/>
              <a:t>3/16/16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792C8-0798-5945-A366-B0C569564948}" type="slidenum">
              <a:rPr lang="en-US" smtClean="0"/>
              <a:pPr/>
              <a:t>‹#›</a:t>
            </a:fld>
            <a:endParaRPr lang="en-US"/>
          </a:p>
        </p:txBody>
      </p:sp>
    </p:spTree>
    <p:extLst>
      <p:ext uri="{BB962C8B-B14F-4D97-AF65-F5344CB8AC3E}">
        <p14:creationId xmlns:p14="http://schemas.microsoft.com/office/powerpoint/2010/main" val="33805335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4DD9748F-D78E-6347-A88E-804D159B520E}" type="slidenum">
              <a:rPr lang="en-US"/>
              <a:pPr>
                <a:defRPr/>
              </a:pPr>
              <a:t>‹#›</a:t>
            </a:fld>
            <a:endParaRPr lang="en-US" sz="1200" b="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0F8F0278-9B3F-4340-BD57-9A9960E6F00A}" type="slidenum">
              <a:rPr lang="en-US"/>
              <a:pPr>
                <a:defRPr/>
              </a:pPr>
              <a:t>‹#›</a:t>
            </a:fld>
            <a:endParaRPr lang="en-US" sz="1200" b="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911DBBE4-8C47-E942-A37B-C7FC95BAD5C7}" type="slidenum">
              <a:rPr lang="en-US"/>
              <a:pPr>
                <a:defRPr/>
              </a:pPr>
              <a:t>‹#›</a:t>
            </a:fld>
            <a:endParaRPr lang="en-US" sz="1200" b="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pPr>
              <a:defRPr/>
            </a:pPr>
            <a:fld id="{818A512A-A96D-674A-B03E-E1D5C84FBDCB}" type="slidenum">
              <a:rPr lang="en-US"/>
              <a:pPr>
                <a:defRPr/>
              </a:pPr>
              <a:t>‹#›</a:t>
            </a:fld>
            <a:endParaRPr lang="en-US" sz="1200" b="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B28E0C71-1252-5D48-A78B-87CBC8A92FA9}" type="slidenum">
              <a:rPr lang="en-US"/>
              <a:pPr>
                <a:defRPr/>
              </a:pPr>
              <a:t>‹#›</a:t>
            </a:fld>
            <a:endParaRPr lang="en-US" sz="1200" b="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3CB10350-7BC0-0F4D-BEF9-D3DD3E0B3F17}" type="slidenum">
              <a:rPr lang="en-US"/>
              <a:pPr>
                <a:defRPr/>
              </a:pPr>
              <a:t>‹#›</a:t>
            </a:fld>
            <a:endParaRPr lang="en-US" sz="1200" b="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pPr>
              <a:defRPr/>
            </a:pPr>
            <a:fld id="{4D9D5E3E-F137-4246-A9FA-2E2F7571734C}" type="slidenum">
              <a:rPr lang="en-US"/>
              <a:pPr>
                <a:defRPr/>
              </a:pPr>
              <a:t>‹#›</a:t>
            </a:fld>
            <a:endParaRPr lang="en-US" sz="1200" b="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pPr>
              <a:defRPr/>
            </a:pPr>
            <a:fld id="{39840873-39D4-0643-8B89-FCD2BB7B50FD}" type="slidenum">
              <a:rPr lang="en-US"/>
              <a:pPr>
                <a:defRPr/>
              </a:pPr>
              <a:t>‹#›</a:t>
            </a:fld>
            <a:endParaRPr lang="en-US" sz="1200" b="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pPr>
              <a:defRPr/>
            </a:pPr>
            <a:fld id="{397F9C6C-555A-3840-8F0D-490D4AA465EC}" type="slidenum">
              <a:rPr lang="en-US"/>
              <a:pPr>
                <a:defRPr/>
              </a:pPr>
              <a:t>‹#›</a:t>
            </a:fld>
            <a:endParaRPr lang="en-US" sz="1200" b="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DC7503F5-0F4E-264F-803A-1EE8FCF8AABE}" type="slidenum">
              <a:rPr lang="en-US"/>
              <a:pPr>
                <a:defRPr/>
              </a:pPr>
              <a:t>‹#›</a:t>
            </a:fld>
            <a:endParaRPr lang="en-US" sz="1200" b="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7240064A-6539-F542-B488-3EAC74675FE1}" type="slidenum">
              <a:rPr lang="en-US"/>
              <a:pPr>
                <a:defRPr/>
              </a:pPr>
              <a:t>‹#›</a:t>
            </a:fld>
            <a:endParaRPr lang="en-US" sz="1200" b="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4674491F-DF86-3247-82A3-6A4A2FF6D9D5}" type="slidenum">
              <a:rPr lang="en-US"/>
              <a:pPr>
                <a:defRPr/>
              </a:pPr>
              <a:t>‹#›</a:t>
            </a:fld>
            <a:endParaRPr lang="en-US" sz="1200" b="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E3248503-AD0F-EF40-BA2E-9D08C921C89E}" type="slidenum">
              <a:rPr lang="en-US"/>
              <a:pPr>
                <a:defRPr/>
              </a:pPr>
              <a:t>‹#›</a:t>
            </a:fld>
            <a:endParaRPr lang="en-US" sz="1200" b="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139C44C9-BE52-0744-A4CE-7B768384ABF0}" type="slidenum">
              <a:rPr lang="en-US"/>
              <a:pPr>
                <a:defRPr/>
              </a:pPr>
              <a:t>‹#›</a:t>
            </a:fld>
            <a:endParaRPr lang="en-US" sz="1200" b="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pPr>
              <a:defRPr/>
            </a:pPr>
            <a:fld id="{7B240F68-0482-C649-834E-C96C79D24562}" type="slidenum">
              <a:rPr lang="en-US"/>
              <a:pPr>
                <a:defRPr/>
              </a:pPr>
              <a:t>‹#›</a:t>
            </a:fld>
            <a:endParaRPr lang="en-US" sz="1200" b="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eaLnBrk="1" latinLnBrk="0" hangingPunct="1"/>
            <a:fld id="{003392DD-D766-2748-BF2C-09A458B22AB0}" type="datetime1">
              <a:rPr lang="en-US" smtClean="0"/>
              <a:pPr eaLnBrk="1" latinLnBrk="0" hangingPunct="1"/>
              <a:t>3/16/16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kumimoji="0"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6CC888B-D9F9-4E54-B722-F151A9F45E9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D05FA93B-7E9E-7349-BE94-B667007D8F7B}" type="datetime1">
              <a:rPr lang="en-US" smtClean="0"/>
              <a:pPr eaLnBrk="1" latinLnBrk="0" hangingPunct="1"/>
              <a:t>3/16/16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FF077D9-08F2-AA4D-8B23-4BA31EF7B1A2}" type="slidenum">
              <a:rPr lang="en-US" smtClean="0"/>
              <a:pPr>
                <a:defRPr/>
              </a:pPr>
              <a:t>‹#›</a:t>
            </a:fld>
            <a:endParaRPr lang="en-US" sz="1200" b="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393739C7-0D08-D64B-B265-0563E9A6D217}" type="datetime1">
              <a:rPr lang="en-US" smtClean="0"/>
              <a:pPr eaLnBrk="1" latinLnBrk="0" hangingPunct="1"/>
              <a:t>3/16/16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58C33A4F-B44D-104F-AF31-E2DDD90AC442}" type="slidenum">
              <a:rPr lang="en-US" smtClean="0"/>
              <a:pPr>
                <a:defRPr/>
              </a:pPr>
              <a:t>‹#›</a:t>
            </a:fld>
            <a:endParaRPr lang="en-US" sz="1200" b="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eaLnBrk="1" latinLnBrk="0" hangingPunct="1"/>
            <a:fld id="{620E23D0-16E6-7248-8DB0-08B5FFC340A7}" type="datetime1">
              <a:rPr lang="en-US" smtClean="0"/>
              <a:pPr eaLnBrk="1" latinLnBrk="0" hangingPunct="1"/>
              <a:t>3/16/16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A40C4D72-255F-2149-9996-8B49CA7BE764}" type="slidenum">
              <a:rPr lang="en-US" smtClean="0"/>
              <a:pPr>
                <a:defRPr/>
              </a:pPr>
              <a:t>‹#›</a:t>
            </a:fld>
            <a:endParaRPr lang="en-US" sz="1200" b="1"/>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18338A16-5799-CC44-899D-FA248A47CABD}" type="datetime1">
              <a:rPr lang="en-US" smtClean="0"/>
              <a:pPr eaLnBrk="1" latinLnBrk="0" hangingPunct="1"/>
              <a:t>3/16/16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41D3C4E7-FC41-8645-97A2-0B0A29D4C7C0}" type="slidenum">
              <a:rPr lang="en-US" smtClean="0"/>
              <a:pPr>
                <a:defRPr/>
              </a:pPr>
              <a:t>‹#›</a:t>
            </a:fld>
            <a:endParaRPr lang="en-US" sz="1200" b="1"/>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D7FDD2B6-D674-A642-B689-CA0AAA356F55}" type="datetime1">
              <a:rPr lang="en-US" smtClean="0"/>
              <a:pPr eaLnBrk="1" latinLnBrk="0" hangingPunct="1"/>
              <a:t>3/16/16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defRPr/>
            </a:pPr>
            <a:fld id="{035252EF-1B1B-D94D-A09F-878309C20C1B}" type="slidenum">
              <a:rPr lang="en-US" smtClean="0"/>
              <a:pPr>
                <a:defRPr/>
              </a:pPr>
              <a:t>‹#›</a:t>
            </a:fld>
            <a:endParaRPr lang="en-US" sz="1200" b="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40B2AC1A-333F-A649-96D8-C893AD2988D5}" type="datetime1">
              <a:rPr lang="en-US" smtClean="0"/>
              <a:pPr eaLnBrk="1" latinLnBrk="0" hangingPunct="1"/>
              <a:t>3/16/16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9B76A22A-3270-9846-BDD8-4367567741A8}" type="slidenum">
              <a:rPr lang="en-US" smtClean="0"/>
              <a:pPr>
                <a:defRPr/>
              </a:pPr>
              <a:t>‹#›</a:t>
            </a:fld>
            <a:endParaRPr lang="en-US" sz="1200" b="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EE2CD739-9F54-F34D-A8D4-799B48460619}" type="slidenum">
              <a:rPr lang="en-US"/>
              <a:pPr>
                <a:defRPr/>
              </a:pPr>
              <a:t>‹#›</a:t>
            </a:fld>
            <a:endParaRPr lang="en-US" sz="1200" b="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eaLnBrk="1" latinLnBrk="0" hangingPunct="1"/>
            <a:fld id="{8B2C668A-D035-F44A-9C44-897415C38A56}" type="datetime1">
              <a:rPr lang="en-US" smtClean="0"/>
              <a:pPr eaLnBrk="1" latinLnBrk="0" hangingPunct="1"/>
              <a:t>3/16/16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kumimoji="0"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3B166FE8-9E77-C74A-AFAA-D181E1FAA0EC}" type="slidenum">
              <a:rPr lang="en-US" smtClean="0"/>
              <a:pPr>
                <a:defRPr/>
              </a:pPr>
              <a:t>‹#›</a:t>
            </a:fld>
            <a:endParaRPr lang="en-US" sz="1200" b="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eaLnBrk="1" latinLnBrk="0" hangingPunct="1"/>
            <a:fld id="{583805A0-F069-A540-A213-AF9A2571764C}" type="datetime1">
              <a:rPr lang="en-US" smtClean="0"/>
              <a:pPr eaLnBrk="1" latinLnBrk="0" hangingPunct="1"/>
              <a:t>3/16/16</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kumimoji="0"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B839034E-0EF1-1649-93A2-F0A6B72DC5B6}" type="slidenum">
              <a:rPr lang="en-US" smtClean="0"/>
              <a:pPr>
                <a:defRPr/>
              </a:pPr>
              <a:t>‹#›</a:t>
            </a:fld>
            <a:endParaRPr lang="en-US" sz="1200" b="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38633246-6C24-004F-84E5-BD30F91664A7}" type="datetime1">
              <a:rPr lang="en-US" smtClean="0"/>
              <a:pPr eaLnBrk="1" latinLnBrk="0" hangingPunct="1"/>
              <a:t>3/16/16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A676D36-1FF1-6244-971B-5C0ABFE9B5AF}" type="slidenum">
              <a:rPr lang="en-US" smtClean="0"/>
              <a:pPr>
                <a:defRPr/>
              </a:pPr>
              <a:t>‹#›</a:t>
            </a:fld>
            <a:endParaRPr lang="en-US" sz="1200" b="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DD3D1367-1515-D64B-9898-FFC48D3C68AE}" type="datetime1">
              <a:rPr lang="en-US" smtClean="0"/>
              <a:pPr eaLnBrk="1" latinLnBrk="0" hangingPunct="1"/>
              <a:t>3/16/16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329BA23-4A9D-2540-B68A-75383A712EDC}" type="slidenum">
              <a:rPr lang="en-US" smtClean="0"/>
              <a:pPr>
                <a:defRPr/>
              </a:pPr>
              <a:t>‹#›</a:t>
            </a:fld>
            <a:endParaRPr lang="en-US" sz="1200" b="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AD183-A72E-1E49-B4BF-5AFF3EA8F0D8}" type="datetime1">
              <a:rPr lang="en-US" smtClean="0"/>
              <a:pPr/>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A7A07-0BD0-2B45-87E2-5149D01EADE2}" type="slidenum">
              <a:rPr lang="en-US" smtClean="0"/>
              <a:pPr/>
              <a:t>‹#›</a:t>
            </a:fld>
            <a:endParaRPr lang="en-US"/>
          </a:p>
        </p:txBody>
      </p:sp>
    </p:spTree>
    <p:extLst>
      <p:ext uri="{BB962C8B-B14F-4D97-AF65-F5344CB8AC3E}">
        <p14:creationId xmlns:p14="http://schemas.microsoft.com/office/powerpoint/2010/main" val="1232650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228FD-38B5-1B4D-96EE-7B045AC2D27F}" type="datetime1">
              <a:rPr lang="en-US" smtClean="0"/>
              <a:pPr/>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A7A07-0BD0-2B45-87E2-5149D01EADE2}" type="slidenum">
              <a:rPr lang="en-US" smtClean="0"/>
              <a:pPr/>
              <a:t>‹#›</a:t>
            </a:fld>
            <a:endParaRPr lang="en-US"/>
          </a:p>
        </p:txBody>
      </p:sp>
    </p:spTree>
    <p:extLst>
      <p:ext uri="{BB962C8B-B14F-4D97-AF65-F5344CB8AC3E}">
        <p14:creationId xmlns:p14="http://schemas.microsoft.com/office/powerpoint/2010/main" val="911559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23E27-A52B-7245-9AEE-DD0C94A09655}" type="datetime1">
              <a:rPr lang="en-US" smtClean="0"/>
              <a:pPr/>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A7A07-0BD0-2B45-87E2-5149D01EADE2}" type="slidenum">
              <a:rPr lang="en-US" smtClean="0"/>
              <a:pPr/>
              <a:t>‹#›</a:t>
            </a:fld>
            <a:endParaRPr lang="en-US"/>
          </a:p>
        </p:txBody>
      </p:sp>
    </p:spTree>
    <p:extLst>
      <p:ext uri="{BB962C8B-B14F-4D97-AF65-F5344CB8AC3E}">
        <p14:creationId xmlns:p14="http://schemas.microsoft.com/office/powerpoint/2010/main" val="2438469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308C4-95B1-DD45-B171-B1065E31F9B5}" type="datetime1">
              <a:rPr lang="en-US" smtClean="0"/>
              <a:pPr/>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187A0C8-D6D4-3547-8BD9-F97A4DD7B05B}" type="slidenum">
              <a:rPr lang="en-US" smtClean="0"/>
              <a:pPr>
                <a:defRPr/>
              </a:pPr>
              <a:t>‹#›</a:t>
            </a:fld>
            <a:endParaRPr lang="en-US" sz="1200" b="1"/>
          </a:p>
        </p:txBody>
      </p:sp>
    </p:spTree>
    <p:extLst>
      <p:ext uri="{BB962C8B-B14F-4D97-AF65-F5344CB8AC3E}">
        <p14:creationId xmlns:p14="http://schemas.microsoft.com/office/powerpoint/2010/main" val="1474630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8A43E-B2F0-254C-B373-2B286B15C7D0}" type="datetime1">
              <a:rPr lang="en-US" smtClean="0"/>
              <a:pPr/>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D1EDFD9-3FFC-554F-A517-DDD513C8B9A2}" type="slidenum">
              <a:rPr lang="en-US" smtClean="0"/>
              <a:pPr>
                <a:defRPr/>
              </a:pPr>
              <a:t>‹#›</a:t>
            </a:fld>
            <a:endParaRPr lang="en-US" sz="1200" b="1"/>
          </a:p>
        </p:txBody>
      </p:sp>
    </p:spTree>
    <p:extLst>
      <p:ext uri="{BB962C8B-B14F-4D97-AF65-F5344CB8AC3E}">
        <p14:creationId xmlns:p14="http://schemas.microsoft.com/office/powerpoint/2010/main" val="3715354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E278DE-A90F-574F-AABC-4230C0CCC72B}" type="datetime1">
              <a:rPr lang="en-US" smtClean="0"/>
              <a:pPr/>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A7A07-0BD0-2B45-87E2-5149D01EADE2}" type="slidenum">
              <a:rPr lang="en-US" smtClean="0"/>
              <a:pPr/>
              <a:t>‹#›</a:t>
            </a:fld>
            <a:endParaRPr lang="en-US"/>
          </a:p>
        </p:txBody>
      </p:sp>
    </p:spTree>
    <p:extLst>
      <p:ext uri="{BB962C8B-B14F-4D97-AF65-F5344CB8AC3E}">
        <p14:creationId xmlns:p14="http://schemas.microsoft.com/office/powerpoint/2010/main" val="239104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764FBE59-1627-4147-A705-8ED4BE8E5769}" type="slidenum">
              <a:rPr lang="en-US"/>
              <a:pPr>
                <a:defRPr/>
              </a:pPr>
              <a:t>‹#›</a:t>
            </a:fld>
            <a:endParaRPr lang="en-US" sz="1200" b="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31F3E-20F0-3646-958E-07C5F258FC9F}" type="datetime1">
              <a:rPr lang="en-US" smtClean="0"/>
              <a:pPr/>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A7A07-0BD0-2B45-87E2-5149D01EADE2}" type="slidenum">
              <a:rPr lang="en-US" smtClean="0"/>
              <a:pPr/>
              <a:t>‹#›</a:t>
            </a:fld>
            <a:endParaRPr lang="en-US"/>
          </a:p>
        </p:txBody>
      </p:sp>
    </p:spTree>
    <p:extLst>
      <p:ext uri="{BB962C8B-B14F-4D97-AF65-F5344CB8AC3E}">
        <p14:creationId xmlns:p14="http://schemas.microsoft.com/office/powerpoint/2010/main" val="4187800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7DF35-ADE4-FE43-9AFA-5A477C28450E}" type="datetime1">
              <a:rPr lang="en-US" smtClean="0"/>
              <a:pPr/>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5F40C2-5941-E241-9B4F-284E4909875C}" type="slidenum">
              <a:rPr lang="en-US" smtClean="0"/>
              <a:pPr>
                <a:defRPr/>
              </a:pPr>
              <a:t>‹#›</a:t>
            </a:fld>
            <a:endParaRPr lang="en-US" sz="1200" b="1"/>
          </a:p>
        </p:txBody>
      </p:sp>
    </p:spTree>
    <p:extLst>
      <p:ext uri="{BB962C8B-B14F-4D97-AF65-F5344CB8AC3E}">
        <p14:creationId xmlns:p14="http://schemas.microsoft.com/office/powerpoint/2010/main" val="3714190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85DD7-5F56-C24C-8D3C-5D7AC187818E}" type="datetime1">
              <a:rPr lang="en-US" smtClean="0"/>
              <a:pPr/>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C210730-78BF-DE43-B539-C52526EE9B1B}" type="slidenum">
              <a:rPr lang="en-US" smtClean="0"/>
              <a:pPr>
                <a:defRPr/>
              </a:pPr>
              <a:t>‹#›</a:t>
            </a:fld>
            <a:endParaRPr lang="en-US" sz="1200" b="1"/>
          </a:p>
        </p:txBody>
      </p:sp>
    </p:spTree>
    <p:extLst>
      <p:ext uri="{BB962C8B-B14F-4D97-AF65-F5344CB8AC3E}">
        <p14:creationId xmlns:p14="http://schemas.microsoft.com/office/powerpoint/2010/main" val="3026319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9A6F8-FF1C-C64B-9443-3D8EEFE614AF}" type="datetime1">
              <a:rPr lang="en-US" smtClean="0"/>
              <a:pPr/>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385E687-68A2-1043-8C54-9E0AAF189733}" type="slidenum">
              <a:rPr lang="en-US" smtClean="0"/>
              <a:pPr>
                <a:defRPr/>
              </a:pPr>
              <a:t>‹#›</a:t>
            </a:fld>
            <a:endParaRPr lang="en-US" sz="1200" b="1"/>
          </a:p>
        </p:txBody>
      </p:sp>
    </p:spTree>
    <p:extLst>
      <p:ext uri="{BB962C8B-B14F-4D97-AF65-F5344CB8AC3E}">
        <p14:creationId xmlns:p14="http://schemas.microsoft.com/office/powerpoint/2010/main" val="705601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293B0-3FB5-8748-9720-D7839DCFB0FC}" type="datetime1">
              <a:rPr lang="en-US" smtClean="0"/>
              <a:pPr/>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FF0E435-0E41-0A46-A5B2-9697D54C2004}" type="slidenum">
              <a:rPr lang="en-US" smtClean="0"/>
              <a:pPr>
                <a:defRPr/>
              </a:pPr>
              <a:t>‹#›</a:t>
            </a:fld>
            <a:endParaRPr lang="en-US" sz="1200" b="1"/>
          </a:p>
        </p:txBody>
      </p:sp>
    </p:spTree>
    <p:extLst>
      <p:ext uri="{BB962C8B-B14F-4D97-AF65-F5344CB8AC3E}">
        <p14:creationId xmlns:p14="http://schemas.microsoft.com/office/powerpoint/2010/main" val="130925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E00B7D06-AE40-F84E-A37A-B3376C98EE73}" type="slidenum">
              <a:rPr lang="en-US"/>
              <a:pPr>
                <a:defRPr/>
              </a:pPr>
              <a:t>‹#›</a:t>
            </a:fld>
            <a:endParaRPr lang="en-US" sz="1200" b="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9F7B5D70-0F53-FD48-A94A-0F509FFE7A6A}" type="slidenum">
              <a:rPr lang="en-US"/>
              <a:pPr>
                <a:defRPr/>
              </a:pPr>
              <a:t>‹#›</a:t>
            </a:fld>
            <a:endParaRPr lang="en-US" sz="1200" b="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A5CFD9E6-30A0-4446-8EAB-1B4EF5B29AFF}" type="slidenum">
              <a:rPr lang="en-US"/>
              <a:pPr>
                <a:defRPr/>
              </a:pPr>
              <a:t>‹#›</a:t>
            </a:fld>
            <a:endParaRPr lang="en-US" sz="1200" b="1"/>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FFFEED"/>
            </a:gs>
            <a:gs pos="39999">
              <a:srgbClr val="FFFEE8"/>
            </a:gs>
            <a:gs pos="100000">
              <a:srgbClr val="979575"/>
            </a:gs>
          </a:gsLst>
          <a:path path="rect">
            <a:fillToRect l="37720" t="-19635" r="62280" b="119635"/>
          </a:path>
        </a:gradFill>
        <a:effectLst/>
      </p:bgPr>
    </p:bg>
    <p:spTree>
      <p:nvGrpSpPr>
        <p:cNvPr id="1" name=""/>
        <p:cNvGrpSpPr/>
        <p:nvPr/>
      </p:nvGrpSpPr>
      <p:grpSpPr>
        <a:xfrm>
          <a:off x="0" y="0"/>
          <a:ext cx="0" cy="0"/>
          <a:chOff x="0" y="0"/>
          <a:chExt cx="0" cy="0"/>
        </a:xfrm>
      </p:grpSpPr>
      <p:sp>
        <p:nvSpPr>
          <p:cNvPr id="2049" name="AutoShape 1"/>
          <p:cNvSpPr>
            <a:spLocks/>
          </p:cNvSpPr>
          <p:nvPr/>
        </p:nvSpPr>
        <p:spPr bwMode="auto">
          <a:xfrm>
            <a:off x="0" y="1335088"/>
            <a:ext cx="9144000" cy="5521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a:noFill/>
          </a:ln>
          <a:effectLst/>
          <a:extLst/>
        </p:spPr>
        <p:txBody>
          <a:bodyPr lIns="0" tIns="0" rIns="0" bIns="0" anchor="ctr"/>
          <a:lstStyle/>
          <a:p>
            <a:pPr algn="ctr">
              <a:defRPr/>
            </a:pPr>
            <a:endParaRPr lang="en-US">
              <a:solidFill>
                <a:srgbClr val="FFFFFF"/>
              </a:solidFill>
              <a:latin typeface="Garamond" charset="0"/>
              <a:ea typeface="ＭＳ Ｐゴシック" charset="0"/>
              <a:cs typeface="Garamond" charset="0"/>
              <a:sym typeface="Garamond" charset="0"/>
            </a:endParaRPr>
          </a:p>
        </p:txBody>
      </p:sp>
      <p:sp>
        <p:nvSpPr>
          <p:cNvPr id="2050" name="Line 2"/>
          <p:cNvSpPr>
            <a:spLocks noChangeShapeType="1"/>
          </p:cNvSpPr>
          <p:nvPr/>
        </p:nvSpPr>
        <p:spPr bwMode="auto">
          <a:xfrm>
            <a:off x="0" y="1330325"/>
            <a:ext cx="9144000" cy="1588"/>
          </a:xfrm>
          <a:prstGeom prst="line">
            <a:avLst/>
          </a:prstGeom>
          <a:noFill/>
          <a:ln w="12700" cap="flat" cmpd="sng">
            <a:solidFill>
              <a:srgbClr val="A53926"/>
            </a:solidFill>
            <a:prstDash val="solid"/>
            <a:round/>
            <a:headEnd/>
            <a:tailEnd/>
          </a:ln>
          <a:effectLst/>
          <a:extLst/>
        </p:spPr>
        <p:txBody>
          <a:bodyPr lIns="0" tIns="0" rIns="0" bIns="0"/>
          <a:lstStyle/>
          <a:p>
            <a:pPr>
              <a:defRPr/>
            </a:pPr>
            <a:endParaRPr lang="en-US" sz="1200">
              <a:solidFill>
                <a:srgbClr val="000000"/>
              </a:solidFill>
              <a:latin typeface="Helvetica" charset="0"/>
              <a:ea typeface="ＭＳ Ｐゴシック" charset="0"/>
              <a:cs typeface="Helvetica" charset="0"/>
              <a:sym typeface="Helvetica" charset="0"/>
            </a:endParaRPr>
          </a:p>
        </p:txBody>
      </p:sp>
      <p:sp>
        <p:nvSpPr>
          <p:cNvPr id="13316" name="Rectangle 3"/>
          <p:cNvSpPr>
            <a:spLocks noGrp="1"/>
          </p:cNvSpPr>
          <p:nvPr>
            <p:ph type="title"/>
          </p:nvPr>
        </p:nvSpPr>
        <p:spPr bwMode="auto">
          <a:xfrm>
            <a:off x="0" y="0"/>
            <a:ext cx="9144000" cy="1330325"/>
          </a:xfrm>
          <a:prstGeom prst="rect">
            <a:avLst/>
          </a:prstGeom>
          <a:noFill/>
          <a:ln w="9525">
            <a:noFill/>
            <a:miter lim="800000"/>
            <a:headEnd/>
            <a:tailEnd/>
          </a:ln>
        </p:spPr>
        <p:txBody>
          <a:bodyPr vert="horz" wrap="square" lIns="45719" tIns="45719" rIns="45719" bIns="45719" numCol="1" anchor="ctr" anchorCtr="0" compatLnSpc="1">
            <a:prstTxWarp prst="textNoShape">
              <a:avLst/>
            </a:prstTxWarp>
          </a:bodyPr>
          <a:lstStyle/>
          <a:p>
            <a:pPr lvl="0"/>
            <a:r>
              <a:rPr lang="en-US">
                <a:sym typeface="Helvetica" pitchFamily="-107" charset="0"/>
              </a:rPr>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107"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107"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FFFEED"/>
            </a:gs>
            <a:gs pos="39999">
              <a:srgbClr val="FFFEE8"/>
            </a:gs>
            <a:gs pos="100000">
              <a:srgbClr val="979575"/>
            </a:gs>
          </a:gsLst>
          <a:path path="rect">
            <a:fillToRect l="37720" t="-19635" r="62280" b="119635"/>
          </a:path>
        </a:gradFill>
        <a:effectLst/>
      </p:bgPr>
    </p:bg>
    <p:spTree>
      <p:nvGrpSpPr>
        <p:cNvPr id="1" name=""/>
        <p:cNvGrpSpPr/>
        <p:nvPr/>
      </p:nvGrpSpPr>
      <p:grpSpPr>
        <a:xfrm>
          <a:off x="0" y="0"/>
          <a:ext cx="0" cy="0"/>
          <a:chOff x="0" y="0"/>
          <a:chExt cx="0" cy="0"/>
        </a:xfrm>
      </p:grpSpPr>
      <p:sp>
        <p:nvSpPr>
          <p:cNvPr id="4097" name="Rectangle 1"/>
          <p:cNvSpPr>
            <a:spLocks noGrp="1"/>
          </p:cNvSpPr>
          <p:nvPr>
            <p:ph type="sldNum" sz="quarter" idx="2"/>
          </p:nvPr>
        </p:nvSpPr>
        <p:spPr bwMode="auto">
          <a:xfrm>
            <a:off x="8077200" y="6553200"/>
            <a:ext cx="1066800" cy="304800"/>
          </a:xfrm>
          <a:prstGeom prst="rect">
            <a:avLst/>
          </a:prstGeom>
          <a:noFill/>
          <a:ln>
            <a:noFill/>
          </a:ln>
          <a:effectLst/>
          <a:extLst/>
        </p:spPr>
        <p:txBody>
          <a:bodyPr vert="horz" wrap="square" lIns="0" tIns="0" rIns="0" bIns="0" numCol="1" anchor="ctr" anchorCtr="0" compatLnSpc="1">
            <a:prstTxWarp prst="textNoShape">
              <a:avLst/>
            </a:prstTxWarp>
          </a:bodyPr>
          <a:lstStyle>
            <a:lvl1pPr algn="ctr">
              <a:defRPr>
                <a:ea typeface="Garamond" pitchFamily="-107" charset="0"/>
                <a:cs typeface="Garamond" pitchFamily="-107" charset="0"/>
              </a:defRPr>
            </a:lvl1pPr>
          </a:lstStyle>
          <a:p>
            <a:pPr>
              <a:defRPr/>
            </a:pPr>
            <a:fld id="{E68D8A39-9AD8-A045-B653-BBF3944E377D}" type="slidenum">
              <a:rPr lang="en-US"/>
              <a:pPr>
                <a:defRPr/>
              </a:pPr>
              <a:t>‹#›</a:t>
            </a:fld>
            <a:endParaRPr lang="en-US" sz="1200" b="1"/>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107"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107"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7949BC9-A0D5-E249-8D90-1E9EE21B01EE}" type="datetime1">
              <a:rPr lang="en-US" smtClean="0"/>
              <a:pPr/>
              <a:t>3/16/16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E74A2-5BF0-AA4C-BD3B-BF16AC1324F1}" type="datetime1">
              <a:rPr lang="en-US" smtClean="0"/>
              <a:pPr/>
              <a:t>3/16/16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A7A07-0BD0-2B45-87E2-5149D01EADE2}" type="slidenum">
              <a:rPr lang="en-US" smtClean="0"/>
              <a:pPr/>
              <a:t>‹#›</a:t>
            </a:fld>
            <a:endParaRPr lang="en-US"/>
          </a:p>
        </p:txBody>
      </p:sp>
    </p:spTree>
    <p:extLst>
      <p:ext uri="{BB962C8B-B14F-4D97-AF65-F5344CB8AC3E}">
        <p14:creationId xmlns:p14="http://schemas.microsoft.com/office/powerpoint/2010/main" val="87223169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emplate_main.jpg"/>
          <p:cNvPicPr>
            <a:picLocks noChangeAspect="1"/>
          </p:cNvPicPr>
          <p:nvPr/>
        </p:nvPicPr>
        <p:blipFill rotWithShape="1">
          <a:blip r:embed="rId2">
            <a:extLst>
              <a:ext uri="{28A0092B-C50C-407E-A947-70E740481C1C}">
                <a14:useLocalDpi xmlns:a14="http://schemas.microsoft.com/office/drawing/2010/main" val="0"/>
              </a:ext>
            </a:extLst>
          </a:blip>
          <a:srcRect t="1" b="1905"/>
          <a:stretch/>
        </p:blipFill>
        <p:spPr>
          <a:xfrm>
            <a:off x="0" y="0"/>
            <a:ext cx="9144000" cy="6858000"/>
          </a:xfrm>
          <a:prstGeom prst="rect">
            <a:avLst/>
          </a:prstGeom>
        </p:spPr>
      </p:pic>
      <p:sp>
        <p:nvSpPr>
          <p:cNvPr id="5" name="TextBox 4"/>
          <p:cNvSpPr txBox="1"/>
          <p:nvPr/>
        </p:nvSpPr>
        <p:spPr>
          <a:xfrm>
            <a:off x="994229" y="1227378"/>
            <a:ext cx="3853542" cy="1077218"/>
          </a:xfrm>
          <a:prstGeom prst="rect">
            <a:avLst/>
          </a:prstGeom>
          <a:noFill/>
        </p:spPr>
        <p:txBody>
          <a:bodyPr wrap="square" rtlCol="0">
            <a:spAutoFit/>
          </a:bodyPr>
          <a:lstStyle/>
          <a:p>
            <a:pPr algn="ctr"/>
            <a:r>
              <a:rPr lang="en-US" sz="3200" b="1" dirty="0" smtClean="0">
                <a:solidFill>
                  <a:schemeClr val="bg1"/>
                </a:solidFill>
              </a:rPr>
              <a:t>ANNUAL UPDATE </a:t>
            </a:r>
          </a:p>
          <a:p>
            <a:pPr algn="ctr"/>
            <a:r>
              <a:rPr lang="en-US" sz="3200" b="1" dirty="0" smtClean="0">
                <a:solidFill>
                  <a:schemeClr val="bg1"/>
                </a:solidFill>
              </a:rPr>
              <a:t>OF THE</a:t>
            </a:r>
            <a:endParaRPr lang="en-US" sz="3200" b="1" dirty="0">
              <a:solidFill>
                <a:schemeClr val="bg1"/>
              </a:solidFill>
            </a:endParaRPr>
          </a:p>
        </p:txBody>
      </p:sp>
      <p:sp>
        <p:nvSpPr>
          <p:cNvPr id="6" name="TextBox 5"/>
          <p:cNvSpPr txBox="1"/>
          <p:nvPr/>
        </p:nvSpPr>
        <p:spPr>
          <a:xfrm>
            <a:off x="5094514" y="798286"/>
            <a:ext cx="3955142" cy="369332"/>
          </a:xfrm>
          <a:prstGeom prst="rect">
            <a:avLst/>
          </a:prstGeom>
          <a:noFill/>
        </p:spPr>
        <p:txBody>
          <a:bodyPr wrap="square" rtlCol="0">
            <a:spAutoFit/>
          </a:bodyPr>
          <a:lstStyle/>
          <a:p>
            <a:pPr algn="ctr"/>
            <a:r>
              <a:rPr lang="en-US" b="1" dirty="0" smtClean="0">
                <a:solidFill>
                  <a:srgbClr val="FFFFFF"/>
                </a:solidFill>
              </a:rPr>
              <a:t>LYCOMING LAW ASSOCIATION</a:t>
            </a:r>
            <a:endParaRPr lang="en-US" b="1" dirty="0">
              <a:solidFill>
                <a:srgbClr val="FFFFFF"/>
              </a:solidFill>
            </a:endParaRPr>
          </a:p>
        </p:txBody>
      </p:sp>
      <p:sp>
        <p:nvSpPr>
          <p:cNvPr id="7" name="TextBox 6"/>
          <p:cNvSpPr txBox="1"/>
          <p:nvPr/>
        </p:nvSpPr>
        <p:spPr>
          <a:xfrm>
            <a:off x="5580743" y="1741714"/>
            <a:ext cx="2877457" cy="923330"/>
          </a:xfrm>
          <a:prstGeom prst="rect">
            <a:avLst/>
          </a:prstGeom>
          <a:noFill/>
        </p:spPr>
        <p:txBody>
          <a:bodyPr wrap="square" rtlCol="0">
            <a:spAutoFit/>
          </a:bodyPr>
          <a:lstStyle/>
          <a:p>
            <a:pPr algn="ctr"/>
            <a:r>
              <a:rPr lang="en-US" dirty="0" smtClean="0">
                <a:solidFill>
                  <a:srgbClr val="FFFFFF"/>
                </a:solidFill>
              </a:rPr>
              <a:t>MARCH 16, 2016</a:t>
            </a:r>
          </a:p>
          <a:p>
            <a:pPr algn="ctr"/>
            <a:endParaRPr lang="en-US" dirty="0">
              <a:solidFill>
                <a:srgbClr val="FFFFFF"/>
              </a:solidFill>
            </a:endParaRPr>
          </a:p>
          <a:p>
            <a:pPr algn="ctr"/>
            <a:r>
              <a:rPr lang="en-US" dirty="0" smtClean="0">
                <a:solidFill>
                  <a:srgbClr val="FFFFFF"/>
                </a:solidFill>
              </a:rPr>
              <a:t>12:00 P.M. – 1:00 P.M.</a:t>
            </a:r>
            <a:endParaRPr lang="en-US" dirty="0">
              <a:solidFill>
                <a:srgbClr val="FFFFFF"/>
              </a:solidFill>
            </a:endParaRPr>
          </a:p>
        </p:txBody>
      </p:sp>
      <p:sp>
        <p:nvSpPr>
          <p:cNvPr id="8" name="TextBox 7"/>
          <p:cNvSpPr txBox="1"/>
          <p:nvPr/>
        </p:nvSpPr>
        <p:spPr>
          <a:xfrm>
            <a:off x="5094514" y="3231118"/>
            <a:ext cx="3955142" cy="923330"/>
          </a:xfrm>
          <a:prstGeom prst="rect">
            <a:avLst/>
          </a:prstGeom>
          <a:noFill/>
        </p:spPr>
        <p:txBody>
          <a:bodyPr wrap="square" rtlCol="0">
            <a:spAutoFit/>
          </a:bodyPr>
          <a:lstStyle/>
          <a:p>
            <a:pPr algn="ctr"/>
            <a:r>
              <a:rPr lang="en-US" b="1" dirty="0" smtClean="0">
                <a:solidFill>
                  <a:srgbClr val="FFFFFF"/>
                </a:solidFill>
              </a:rPr>
              <a:t>PRESENTED BY: </a:t>
            </a:r>
          </a:p>
          <a:p>
            <a:pPr algn="ctr"/>
            <a:r>
              <a:rPr lang="en-US" b="1" dirty="0" smtClean="0">
                <a:solidFill>
                  <a:srgbClr val="FFFFFF"/>
                </a:solidFill>
              </a:rPr>
              <a:t>CLIFFORD A. RIEDERS</a:t>
            </a:r>
          </a:p>
          <a:p>
            <a:pPr algn="ctr"/>
            <a:r>
              <a:rPr lang="en-US" b="1" dirty="0" err="1" smtClean="0">
                <a:solidFill>
                  <a:srgbClr val="FFFFFF"/>
                </a:solidFill>
              </a:rPr>
              <a:t>crieders@riederstravis.com</a:t>
            </a:r>
            <a:endParaRPr lang="en-US" b="1" dirty="0">
              <a:solidFill>
                <a:srgbClr val="FFFFFF"/>
              </a:solidFill>
            </a:endParaRPr>
          </a:p>
        </p:txBody>
      </p:sp>
      <p:sp>
        <p:nvSpPr>
          <p:cNvPr id="9" name="TextBox 8"/>
          <p:cNvSpPr txBox="1"/>
          <p:nvPr/>
        </p:nvSpPr>
        <p:spPr>
          <a:xfrm>
            <a:off x="3098799" y="4942113"/>
            <a:ext cx="3497943" cy="1508105"/>
          </a:xfrm>
          <a:prstGeom prst="rect">
            <a:avLst/>
          </a:prstGeom>
          <a:noFill/>
        </p:spPr>
        <p:txBody>
          <a:bodyPr wrap="square" rtlCol="0">
            <a:spAutoFit/>
          </a:bodyPr>
          <a:lstStyle/>
          <a:p>
            <a:pPr algn="ctr"/>
            <a:r>
              <a:rPr lang="en-US" dirty="0" smtClean="0">
                <a:solidFill>
                  <a:srgbClr val="FFFFFF"/>
                </a:solidFill>
              </a:rPr>
              <a:t>RIEDERS, TRAVIS, HUMPHREY, WATERS &amp; DOHRMANN</a:t>
            </a:r>
          </a:p>
          <a:p>
            <a:pPr algn="ctr"/>
            <a:r>
              <a:rPr lang="en-US" sz="1400" dirty="0" smtClean="0">
                <a:solidFill>
                  <a:srgbClr val="FFFFFF"/>
                </a:solidFill>
              </a:rPr>
              <a:t>161 WEST THIRD STREET</a:t>
            </a:r>
          </a:p>
          <a:p>
            <a:pPr algn="ctr"/>
            <a:r>
              <a:rPr lang="en-US" sz="1400" dirty="0" smtClean="0">
                <a:solidFill>
                  <a:srgbClr val="FFFFFF"/>
                </a:solidFill>
              </a:rPr>
              <a:t>WILLIAMSPORT, PA  17701</a:t>
            </a:r>
          </a:p>
          <a:p>
            <a:pPr algn="ctr"/>
            <a:r>
              <a:rPr lang="en-US" sz="1400" dirty="0" smtClean="0">
                <a:solidFill>
                  <a:srgbClr val="FFFFFF"/>
                </a:solidFill>
              </a:rPr>
              <a:t>(570) 323-8711</a:t>
            </a:r>
          </a:p>
          <a:p>
            <a:pPr algn="ctr"/>
            <a:r>
              <a:rPr lang="en-US" sz="1400" dirty="0" smtClean="0">
                <a:solidFill>
                  <a:srgbClr val="FFFFFF"/>
                </a:solidFill>
              </a:rPr>
              <a:t>WWW.RIEDERSTRAVIS.COM</a:t>
            </a:r>
            <a:endParaRPr lang="en-US" sz="1400" dirty="0">
              <a:solidFill>
                <a:srgbClr val="FFFFFF"/>
              </a:solidFill>
            </a:endParaRPr>
          </a:p>
        </p:txBody>
      </p:sp>
    </p:spTree>
    <p:extLst>
      <p:ext uri="{BB962C8B-B14F-4D97-AF65-F5344CB8AC3E}">
        <p14:creationId xmlns:p14="http://schemas.microsoft.com/office/powerpoint/2010/main" val="5915911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Taylor v. Extendicare Health Facilities</a:t>
            </a:r>
            <a:br>
              <a:rPr lang="en-US" sz="2800" b="1" dirty="0" smtClean="0">
                <a:solidFill>
                  <a:srgbClr val="FFFFFF"/>
                </a:solidFill>
                <a:latin typeface="Arial"/>
                <a:cs typeface="Arial"/>
              </a:rPr>
            </a:br>
            <a:r>
              <a:rPr lang="en-US" sz="2000" dirty="0" smtClean="0">
                <a:solidFill>
                  <a:srgbClr val="FFFFFF"/>
                </a:solidFill>
                <a:latin typeface="Arial"/>
                <a:cs typeface="Arial"/>
              </a:rPr>
              <a:t>113 A.3d 317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The court refused the severance concept.</a:t>
            </a:r>
          </a:p>
          <a:p>
            <a:r>
              <a:rPr lang="en-US" sz="2400" dirty="0" smtClean="0">
                <a:solidFill>
                  <a:srgbClr val="FFFFFF"/>
                </a:solidFill>
              </a:rPr>
              <a:t>The wrongful death beneficiaries’ constitutional right to a jury trial and the state’s interest in litigating the wrongful death and survival claims together require that they proceed in court rather than arbitration.</a:t>
            </a:r>
          </a:p>
        </p:txBody>
      </p:sp>
      <p:sp>
        <p:nvSpPr>
          <p:cNvPr id="4" name="Slide Number Placeholder 3"/>
          <p:cNvSpPr>
            <a:spLocks noGrp="1"/>
          </p:cNvSpPr>
          <p:nvPr>
            <p:ph type="sldNum" sz="quarter" idx="12"/>
          </p:nvPr>
        </p:nvSpPr>
        <p:spPr/>
        <p:txBody>
          <a:bodyPr/>
          <a:lstStyle/>
          <a:p>
            <a:fld id="{399A7A07-0BD0-2B45-87E2-5149D01EADE2}" type="slidenum">
              <a:rPr lang="en-US" smtClean="0"/>
              <a:pPr/>
              <a:t>10</a:t>
            </a:fld>
            <a:endParaRPr lang="en-US"/>
          </a:p>
        </p:txBody>
      </p:sp>
    </p:spTree>
    <p:extLst>
      <p:ext uri="{BB962C8B-B14F-4D97-AF65-F5344CB8AC3E}">
        <p14:creationId xmlns:p14="http://schemas.microsoft.com/office/powerpoint/2010/main" val="173669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Bair v. Manor Care of Elizabethtown, PA</a:t>
            </a:r>
            <a:br>
              <a:rPr lang="en-US" sz="2800" b="1" dirty="0" smtClean="0">
                <a:solidFill>
                  <a:srgbClr val="FFFFFF"/>
                </a:solidFill>
                <a:latin typeface="Arial"/>
                <a:cs typeface="Arial"/>
              </a:rPr>
            </a:br>
            <a:r>
              <a:rPr lang="en-US" sz="2000" dirty="0" smtClean="0">
                <a:solidFill>
                  <a:srgbClr val="FFFFFF"/>
                </a:solidFill>
                <a:latin typeface="Arial"/>
                <a:cs typeface="Arial"/>
              </a:rPr>
              <a:t>108 A.3d 94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Plaintiff filed a wrongful death and survival action claiming that Manor Care was neglectful and abused her mother during her stay in the facility which ultimately caused her death.</a:t>
            </a:r>
          </a:p>
          <a:p>
            <a:r>
              <a:rPr lang="en-US" sz="2000" dirty="0" smtClean="0">
                <a:solidFill>
                  <a:srgbClr val="FFFFFF"/>
                </a:solidFill>
              </a:rPr>
              <a:t>Manor Care sought to have the case referred to arbitration.  The court permitted discovery and an interlocutory appeal followed.</a:t>
            </a:r>
          </a:p>
          <a:p>
            <a:r>
              <a:rPr lang="en-US" sz="2000" dirty="0" smtClean="0">
                <a:solidFill>
                  <a:srgbClr val="FFFFFF"/>
                </a:solidFill>
              </a:rPr>
              <a:t>Burden is on Manor Care to demonstrate that a valid agreement to arbitrate existed between the parties and that the dispute was within the scope of the agreement.</a:t>
            </a:r>
          </a:p>
          <a:p>
            <a:r>
              <a:rPr lang="en-US" sz="2000" dirty="0" smtClean="0">
                <a:solidFill>
                  <a:srgbClr val="FFFFFF"/>
                </a:solidFill>
              </a:rPr>
              <a:t>The trial court determined that there was no agreement to arbitrate because Manor Care failed to affix its signature for consent.</a:t>
            </a:r>
          </a:p>
          <a:p>
            <a:endParaRPr lang="en-US" sz="2000" dirty="0" smtClean="0">
              <a:solidFill>
                <a:srgbClr val="FFFFFF"/>
              </a:solidFill>
            </a:endParaRP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11</a:t>
            </a:fld>
            <a:endParaRPr lang="en-US"/>
          </a:p>
        </p:txBody>
      </p:sp>
    </p:spTree>
    <p:extLst>
      <p:ext uri="{BB962C8B-B14F-4D97-AF65-F5344CB8AC3E}">
        <p14:creationId xmlns:p14="http://schemas.microsoft.com/office/powerpoint/2010/main" val="231916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12</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NURSING HOME NEGLIGENCE - SOL</a:t>
            </a:r>
            <a:endParaRPr lang="en-US" sz="4000" b="1" u="sng" dirty="0">
              <a:solidFill>
                <a:srgbClr val="FFFFFF"/>
              </a:solidFill>
            </a:endParaRPr>
          </a:p>
        </p:txBody>
      </p:sp>
    </p:spTree>
    <p:extLst>
      <p:ext uri="{BB962C8B-B14F-4D97-AF65-F5344CB8AC3E}">
        <p14:creationId xmlns:p14="http://schemas.microsoft.com/office/powerpoint/2010/main" val="422813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Dubose v. Quinlan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125 A.3d 1231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Mrs. Dubose, suffering from severe brain damage, developed a pressure wound while in a nursing home and ultimately passed away.</a:t>
            </a:r>
          </a:p>
          <a:p>
            <a:r>
              <a:rPr lang="en-US" sz="2000" dirty="0" smtClean="0">
                <a:solidFill>
                  <a:srgbClr val="FFFFFF"/>
                </a:solidFill>
              </a:rPr>
              <a:t>Nursing home used a licensed practical nurse to provide advanced wound care, in violation of the Nurse Practices Act, for Mrs. Dubose’s 10 pressure ulcers and systemic infection.</a:t>
            </a:r>
          </a:p>
          <a:p>
            <a:r>
              <a:rPr lang="en-US" sz="2000" dirty="0" smtClean="0">
                <a:solidFill>
                  <a:srgbClr val="FFFFFF"/>
                </a:solidFill>
              </a:rPr>
              <a:t>Evidence showed that decedent was malnourished, dehydrated and suffered conscious pain from numerous bed sores.</a:t>
            </a:r>
          </a:p>
          <a:p>
            <a:r>
              <a:rPr lang="en-US" sz="2000" dirty="0" err="1" smtClean="0">
                <a:solidFill>
                  <a:srgbClr val="FFFFFF"/>
                </a:solidFill>
              </a:rPr>
              <a:t>Mcare</a:t>
            </a:r>
            <a:r>
              <a:rPr lang="en-US" sz="2000" dirty="0" smtClean="0">
                <a:solidFill>
                  <a:srgbClr val="FFFFFF"/>
                </a:solidFill>
              </a:rPr>
              <a:t> Act provides that wrongful death and survival actions may be brought within two (2) years from the date of death.</a:t>
            </a:r>
          </a:p>
          <a:p>
            <a:r>
              <a:rPr lang="en-US" sz="2000" dirty="0" smtClean="0">
                <a:solidFill>
                  <a:srgbClr val="FFFFFF"/>
                </a:solidFill>
              </a:rPr>
              <a:t>Argument was made that the SOL began to run when Mrs. Dubose developed a pressure wound.  The court clearly rejected that.</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13</a:t>
            </a:fld>
            <a:endParaRPr lang="en-US"/>
          </a:p>
        </p:txBody>
      </p:sp>
    </p:spTree>
    <p:extLst>
      <p:ext uri="{BB962C8B-B14F-4D97-AF65-F5344CB8AC3E}">
        <p14:creationId xmlns:p14="http://schemas.microsoft.com/office/powerpoint/2010/main" val="277629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Dubose v. Quinlan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125 A.3d 1231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199" y="1585686"/>
            <a:ext cx="8461829" cy="4990646"/>
          </a:xfrm>
        </p:spPr>
        <p:txBody>
          <a:bodyPr>
            <a:noAutofit/>
          </a:bodyPr>
          <a:lstStyle/>
          <a:p>
            <a:r>
              <a:rPr lang="en-US" sz="2000" dirty="0" smtClean="0">
                <a:solidFill>
                  <a:srgbClr val="FFFFFF"/>
                </a:solidFill>
              </a:rPr>
              <a:t>Defendant argued wrongful death actions are strictly limited to pecuniary damages.  The court rejected that. </a:t>
            </a:r>
          </a:p>
          <a:p>
            <a:r>
              <a:rPr lang="en-US" sz="2000" dirty="0" smtClean="0">
                <a:solidFill>
                  <a:srgbClr val="FFFFFF"/>
                </a:solidFill>
              </a:rPr>
              <a:t>Rejected was the claim that wrongful death does not encompass damages for emotional loss or mental pain and suffering.  Evidence was sufficient to prove punitive damages.</a:t>
            </a:r>
          </a:p>
          <a:p>
            <a:r>
              <a:rPr lang="en-US" sz="2000" dirty="0" smtClean="0">
                <a:solidFill>
                  <a:srgbClr val="FFFFFF"/>
                </a:solidFill>
              </a:rPr>
              <a:t>The wrongful death verdict was $125,000, and the Survival Act verdict was $1 million.</a:t>
            </a:r>
          </a:p>
          <a:p>
            <a:r>
              <a:rPr lang="en-US" sz="2000" dirty="0" smtClean="0">
                <a:solidFill>
                  <a:srgbClr val="FFFFFF"/>
                </a:solidFill>
              </a:rPr>
              <a:t>The fact that Mrs. Dubose suffered permanent, debilitating brain injury does not mean that she was physiologically incapable of feeling pain.</a:t>
            </a:r>
          </a:p>
          <a:p>
            <a:r>
              <a:rPr lang="en-US" sz="2000" dirty="0" smtClean="0">
                <a:solidFill>
                  <a:srgbClr val="FFFFFF"/>
                </a:solidFill>
              </a:rPr>
              <a:t>The verdict should not be discounted because of decreased mental functioning and poor prognosis.  </a:t>
            </a:r>
          </a:p>
          <a:p>
            <a:r>
              <a:rPr lang="en-US" sz="2000" dirty="0" smtClean="0">
                <a:solidFill>
                  <a:srgbClr val="FFFFFF"/>
                </a:solidFill>
              </a:rPr>
              <a:t>The nursing home cannot show that it was prejudiced by the jury’s punitive damage award since it was less than the compensatory damages.</a:t>
            </a:r>
          </a:p>
          <a:p>
            <a:r>
              <a:rPr lang="en-US" sz="2000" dirty="0" smtClean="0">
                <a:solidFill>
                  <a:srgbClr val="FFFFFF"/>
                </a:solidFill>
              </a:rPr>
              <a:t>There was no requirement to bifurcate the punitive damage phase of the trial.</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14</a:t>
            </a:fld>
            <a:endParaRPr lang="en-US"/>
          </a:p>
        </p:txBody>
      </p:sp>
    </p:spTree>
    <p:extLst>
      <p:ext uri="{BB962C8B-B14F-4D97-AF65-F5344CB8AC3E}">
        <p14:creationId xmlns:p14="http://schemas.microsoft.com/office/powerpoint/2010/main" val="172329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15</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NEGLIGENCE</a:t>
            </a:r>
          </a:p>
          <a:p>
            <a:pPr algn="ctr"/>
            <a:r>
              <a:rPr lang="en-US" sz="4000" b="1" u="sng" dirty="0" smtClean="0">
                <a:solidFill>
                  <a:srgbClr val="FFFFFF"/>
                </a:solidFill>
              </a:rPr>
              <a:t>NON-PERSONAL INJURY</a:t>
            </a:r>
            <a:endParaRPr lang="en-US" sz="4000" b="1" u="sng" dirty="0">
              <a:solidFill>
                <a:srgbClr val="FFFFFF"/>
              </a:solidFill>
            </a:endParaRPr>
          </a:p>
        </p:txBody>
      </p:sp>
    </p:spTree>
    <p:extLst>
      <p:ext uri="{BB962C8B-B14F-4D97-AF65-F5344CB8AC3E}">
        <p14:creationId xmlns:p14="http://schemas.microsoft.com/office/powerpoint/2010/main" val="255110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Gongloff</a:t>
            </a:r>
            <a:r>
              <a:rPr lang="en-US" sz="2700" b="1" dirty="0" smtClean="0">
                <a:solidFill>
                  <a:srgbClr val="FFFFFF"/>
                </a:solidFill>
                <a:latin typeface="Arial"/>
                <a:cs typeface="Arial"/>
              </a:rPr>
              <a:t> Contracting v. L. Robert Kimball</a:t>
            </a:r>
            <a:br>
              <a:rPr lang="en-US" sz="2700" b="1" dirty="0" smtClean="0">
                <a:solidFill>
                  <a:srgbClr val="FFFFFF"/>
                </a:solidFill>
                <a:latin typeface="Arial"/>
                <a:cs typeface="Arial"/>
              </a:rPr>
            </a:br>
            <a:r>
              <a:rPr lang="en-US" sz="2000" dirty="0" smtClean="0">
                <a:solidFill>
                  <a:srgbClr val="FFFFFF"/>
                </a:solidFill>
                <a:latin typeface="Arial"/>
                <a:cs typeface="Arial"/>
              </a:rPr>
              <a:t>119 A.3d 1070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Steel subcontractor brought action against architect for negligent misrepresentation, alleging it incurred numerous problems on construction project due to improper roof design.</a:t>
            </a:r>
          </a:p>
          <a:p>
            <a:r>
              <a:rPr lang="en-US" sz="2000" dirty="0" smtClean="0">
                <a:solidFill>
                  <a:srgbClr val="FFFFFF"/>
                </a:solidFill>
              </a:rPr>
              <a:t>Architect filed joinder complaint to join general contractor, steel contractor and professional engineer.</a:t>
            </a:r>
          </a:p>
          <a:p>
            <a:r>
              <a:rPr lang="en-US" sz="2000" dirty="0" smtClean="0">
                <a:solidFill>
                  <a:srgbClr val="FFFFFF"/>
                </a:solidFill>
              </a:rPr>
              <a:t>Architect filed motion for judgment on the pleadings based on the SOL and the economic loss doctrine.</a:t>
            </a:r>
          </a:p>
          <a:p>
            <a:r>
              <a:rPr lang="en-US" sz="2000" dirty="0" smtClean="0">
                <a:solidFill>
                  <a:srgbClr val="FFFFFF"/>
                </a:solidFill>
              </a:rPr>
              <a:t>PA law bars claims brought in negligence that result solely in economic loss, but that limitation does not apply to Section 552 of the Restatement (Second) of torts.</a:t>
            </a:r>
          </a:p>
        </p:txBody>
      </p:sp>
      <p:sp>
        <p:nvSpPr>
          <p:cNvPr id="4" name="Slide Number Placeholder 3"/>
          <p:cNvSpPr>
            <a:spLocks noGrp="1"/>
          </p:cNvSpPr>
          <p:nvPr>
            <p:ph type="sldNum" sz="quarter" idx="12"/>
          </p:nvPr>
        </p:nvSpPr>
        <p:spPr/>
        <p:txBody>
          <a:bodyPr/>
          <a:lstStyle/>
          <a:p>
            <a:fld id="{399A7A07-0BD0-2B45-87E2-5149D01EADE2}" type="slidenum">
              <a:rPr lang="en-US" smtClean="0"/>
              <a:pPr/>
              <a:t>16</a:t>
            </a:fld>
            <a:endParaRPr lang="en-US"/>
          </a:p>
        </p:txBody>
      </p:sp>
    </p:spTree>
    <p:extLst>
      <p:ext uri="{BB962C8B-B14F-4D97-AF65-F5344CB8AC3E}">
        <p14:creationId xmlns:p14="http://schemas.microsoft.com/office/powerpoint/2010/main" val="413566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Gongloff</a:t>
            </a:r>
            <a:r>
              <a:rPr lang="en-US" sz="2700" b="1" dirty="0" smtClean="0">
                <a:solidFill>
                  <a:srgbClr val="FFFFFF"/>
                </a:solidFill>
                <a:latin typeface="Arial"/>
                <a:cs typeface="Arial"/>
              </a:rPr>
              <a:t> Contracting v. L. Robert Kimball</a:t>
            </a:r>
            <a:br>
              <a:rPr lang="en-US" sz="2700" b="1" dirty="0" smtClean="0">
                <a:solidFill>
                  <a:srgbClr val="FFFFFF"/>
                </a:solidFill>
                <a:latin typeface="Arial"/>
                <a:cs typeface="Arial"/>
              </a:rPr>
            </a:br>
            <a:r>
              <a:rPr lang="en-US" sz="2000" dirty="0" smtClean="0">
                <a:solidFill>
                  <a:srgbClr val="FFFFFF"/>
                </a:solidFill>
                <a:latin typeface="Arial"/>
                <a:cs typeface="Arial"/>
              </a:rPr>
              <a:t>119 A.3d 1070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err="1" smtClean="0">
                <a:solidFill>
                  <a:srgbClr val="FFFFFF"/>
                </a:solidFill>
              </a:rPr>
              <a:t>Gongloff</a:t>
            </a:r>
            <a:r>
              <a:rPr lang="en-US" sz="2000" dirty="0" smtClean="0">
                <a:solidFill>
                  <a:srgbClr val="FFFFFF"/>
                </a:solidFill>
              </a:rPr>
              <a:t> alleged that Kimball was working on the project in order to provide guidance.</a:t>
            </a:r>
          </a:p>
          <a:p>
            <a:r>
              <a:rPr lang="en-US" sz="2000" dirty="0" smtClean="0">
                <a:solidFill>
                  <a:srgbClr val="FFFFFF"/>
                </a:solidFill>
              </a:rPr>
              <a:t>Feasibility of construction of the roof in accordance with Kimball’s design was called into question.</a:t>
            </a:r>
          </a:p>
          <a:p>
            <a:r>
              <a:rPr lang="en-US" sz="2000" dirty="0" smtClean="0">
                <a:solidFill>
                  <a:srgbClr val="FFFFFF"/>
                </a:solidFill>
              </a:rPr>
              <a:t>This was not enough under Section 552 of the Restatement (Second) of torts.</a:t>
            </a:r>
          </a:p>
          <a:p>
            <a:r>
              <a:rPr lang="en-US" sz="2000" dirty="0" smtClean="0">
                <a:solidFill>
                  <a:srgbClr val="FFFFFF"/>
                </a:solidFill>
              </a:rPr>
              <a:t>Section 552 states:</a:t>
            </a:r>
          </a:p>
          <a:p>
            <a:pPr marL="1257300" lvl="2" indent="-457200">
              <a:buFont typeface="+mj-lt"/>
              <a:buAutoNum type="arabicPeriod"/>
            </a:pPr>
            <a:r>
              <a:rPr lang="en-US" sz="1600" dirty="0" smtClean="0">
                <a:solidFill>
                  <a:srgbClr val="FFFFFF"/>
                </a:solidFill>
              </a:rPr>
              <a:t>A misrepresentation of a material fact;</a:t>
            </a:r>
          </a:p>
          <a:p>
            <a:pPr marL="1257300" lvl="2" indent="-457200">
              <a:buFont typeface="+mj-lt"/>
              <a:buAutoNum type="arabicPeriod"/>
            </a:pPr>
            <a:r>
              <a:rPr lang="en-US" sz="1600" dirty="0" smtClean="0">
                <a:solidFill>
                  <a:srgbClr val="FFFFFF"/>
                </a:solidFill>
              </a:rPr>
              <a:t>Made under circumstances in which that </a:t>
            </a:r>
            <a:r>
              <a:rPr lang="en-US" sz="1600" dirty="0" err="1" smtClean="0">
                <a:solidFill>
                  <a:srgbClr val="FFFFFF"/>
                </a:solidFill>
              </a:rPr>
              <a:t>misrepresenter</a:t>
            </a:r>
            <a:r>
              <a:rPr lang="en-US" sz="1600" dirty="0" smtClean="0">
                <a:solidFill>
                  <a:srgbClr val="FFFFFF"/>
                </a:solidFill>
              </a:rPr>
              <a:t> ought to have known its falsity;</a:t>
            </a:r>
          </a:p>
          <a:p>
            <a:pPr marL="1257300" lvl="2" indent="-457200">
              <a:buFont typeface="+mj-lt"/>
              <a:buAutoNum type="arabicPeriod"/>
            </a:pPr>
            <a:r>
              <a:rPr lang="en-US" sz="1600" dirty="0" smtClean="0">
                <a:solidFill>
                  <a:srgbClr val="FFFFFF"/>
                </a:solidFill>
              </a:rPr>
              <a:t>With an intent to induce another to act on it; and </a:t>
            </a:r>
          </a:p>
          <a:p>
            <a:pPr marL="1257300" lvl="2" indent="-457200">
              <a:buFont typeface="+mj-lt"/>
              <a:buAutoNum type="arabicPeriod"/>
            </a:pPr>
            <a:r>
              <a:rPr lang="en-US" sz="1600" dirty="0" smtClean="0">
                <a:solidFill>
                  <a:srgbClr val="FFFFFF"/>
                </a:solidFill>
              </a:rPr>
              <a:t>Which results in </a:t>
            </a:r>
            <a:r>
              <a:rPr lang="en-US" sz="1600" dirty="0" smtClean="0">
                <a:solidFill>
                  <a:srgbClr val="FFFFFF"/>
                </a:solidFill>
              </a:rPr>
              <a:t>injury </a:t>
            </a:r>
            <a:r>
              <a:rPr lang="en-US" sz="1600" dirty="0" smtClean="0">
                <a:solidFill>
                  <a:srgbClr val="FFFFFF"/>
                </a:solidFill>
              </a:rPr>
              <a:t>to a party acting in justifiable reliance on the misrepresentation.</a:t>
            </a:r>
          </a:p>
        </p:txBody>
      </p:sp>
      <p:sp>
        <p:nvSpPr>
          <p:cNvPr id="4" name="Slide Number Placeholder 3"/>
          <p:cNvSpPr>
            <a:spLocks noGrp="1"/>
          </p:cNvSpPr>
          <p:nvPr>
            <p:ph type="sldNum" sz="quarter" idx="12"/>
          </p:nvPr>
        </p:nvSpPr>
        <p:spPr/>
        <p:txBody>
          <a:bodyPr/>
          <a:lstStyle/>
          <a:p>
            <a:fld id="{399A7A07-0BD0-2B45-87E2-5149D01EADE2}" type="slidenum">
              <a:rPr lang="en-US" smtClean="0"/>
              <a:pPr/>
              <a:t>17</a:t>
            </a:fld>
            <a:endParaRPr lang="en-US"/>
          </a:p>
        </p:txBody>
      </p:sp>
    </p:spTree>
    <p:extLst>
      <p:ext uri="{BB962C8B-B14F-4D97-AF65-F5344CB8AC3E}">
        <p14:creationId xmlns:p14="http://schemas.microsoft.com/office/powerpoint/2010/main" val="285561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18</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NEGLIGENCE</a:t>
            </a:r>
          </a:p>
          <a:p>
            <a:pPr algn="ctr"/>
            <a:r>
              <a:rPr lang="en-US" sz="4000" b="1" u="sng" dirty="0" smtClean="0">
                <a:solidFill>
                  <a:srgbClr val="FFFFFF"/>
                </a:solidFill>
              </a:rPr>
              <a:t>RELEASE</a:t>
            </a:r>
            <a:endParaRPr lang="en-US" sz="4000" b="1" u="sng" dirty="0">
              <a:solidFill>
                <a:srgbClr val="FFFFFF"/>
              </a:solidFill>
            </a:endParaRPr>
          </a:p>
        </p:txBody>
      </p:sp>
    </p:spTree>
    <p:extLst>
      <p:ext uri="{BB962C8B-B14F-4D97-AF65-F5344CB8AC3E}">
        <p14:creationId xmlns:p14="http://schemas.microsoft.com/office/powerpoint/2010/main" val="123528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McDonald v. Whitewater Challengers, Inc.</a:t>
            </a:r>
            <a:br>
              <a:rPr lang="en-US" sz="2800" b="1" dirty="0" smtClean="0">
                <a:solidFill>
                  <a:srgbClr val="FFFFFF"/>
                </a:solidFill>
                <a:latin typeface="Arial"/>
                <a:cs typeface="Arial"/>
              </a:rPr>
            </a:br>
            <a:r>
              <a:rPr lang="en-US" sz="2000" dirty="0" smtClean="0">
                <a:solidFill>
                  <a:srgbClr val="FFFFFF"/>
                </a:solidFill>
                <a:latin typeface="Arial"/>
                <a:cs typeface="Arial"/>
              </a:rPr>
              <a:t>116 A.3d 99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Rafting trip participant, a teacher who was chaperoning students on rafting trip, brought negligence action against rafting trip operator, alleging injury from participant’s raft striking a rock.</a:t>
            </a:r>
          </a:p>
          <a:p>
            <a:r>
              <a:rPr lang="en-US" sz="2400" dirty="0" smtClean="0">
                <a:solidFill>
                  <a:srgbClr val="FFFFFF"/>
                </a:solidFill>
              </a:rPr>
              <a:t>Participant signed an exculpatory release with the Defendant. </a:t>
            </a:r>
          </a:p>
          <a:p>
            <a:r>
              <a:rPr lang="en-US" sz="2400" dirty="0" smtClean="0">
                <a:solidFill>
                  <a:srgbClr val="FFFFFF"/>
                </a:solidFill>
              </a:rPr>
              <a:t>The activity is considered an inherently dangerous sports activity and there is no public policy against a release in these circumstances.</a:t>
            </a:r>
          </a:p>
          <a:p>
            <a:r>
              <a:rPr lang="en-US" sz="2400" dirty="0" smtClean="0">
                <a:solidFill>
                  <a:srgbClr val="FFFFFF"/>
                </a:solidFill>
              </a:rPr>
              <a:t>The exculpatory clause addressing negligence does not contravene PA’s public policy.</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19</a:t>
            </a:fld>
            <a:endParaRPr lang="en-US"/>
          </a:p>
        </p:txBody>
      </p:sp>
    </p:spTree>
    <p:extLst>
      <p:ext uri="{BB962C8B-B14F-4D97-AF65-F5344CB8AC3E}">
        <p14:creationId xmlns:p14="http://schemas.microsoft.com/office/powerpoint/2010/main" val="1692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2</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ARBITRATION</a:t>
            </a:r>
          </a:p>
          <a:p>
            <a:pPr algn="ctr"/>
            <a:r>
              <a:rPr lang="en-US" sz="4000" b="1" u="sng" dirty="0" smtClean="0">
                <a:solidFill>
                  <a:srgbClr val="FFFFFF"/>
                </a:solidFill>
              </a:rPr>
              <a:t>NON-PERSONAL INJURY</a:t>
            </a:r>
            <a:endParaRPr lang="en-US" sz="4000" b="1" u="sng" dirty="0">
              <a:solidFill>
                <a:srgbClr val="FFFFFF"/>
              </a:solidFill>
            </a:endParaRPr>
          </a:p>
        </p:txBody>
      </p:sp>
    </p:spTree>
    <p:extLst>
      <p:ext uri="{BB962C8B-B14F-4D97-AF65-F5344CB8AC3E}">
        <p14:creationId xmlns:p14="http://schemas.microsoft.com/office/powerpoint/2010/main" val="205870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20</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1323439"/>
          </a:xfrm>
          <a:prstGeom prst="rect">
            <a:avLst/>
          </a:prstGeom>
          <a:noFill/>
        </p:spPr>
        <p:txBody>
          <a:bodyPr wrap="square" rtlCol="0">
            <a:spAutoFit/>
          </a:bodyPr>
          <a:lstStyle/>
          <a:p>
            <a:pPr algn="ctr"/>
            <a:r>
              <a:rPr lang="en-US" sz="4000" b="1" u="sng" dirty="0" smtClean="0">
                <a:solidFill>
                  <a:srgbClr val="FFFFFF"/>
                </a:solidFill>
              </a:rPr>
              <a:t>NEGLIGENCE</a:t>
            </a:r>
          </a:p>
          <a:p>
            <a:pPr algn="ctr"/>
            <a:r>
              <a:rPr lang="en-US" sz="4000" b="1" u="sng" dirty="0" smtClean="0">
                <a:solidFill>
                  <a:srgbClr val="FFFFFF"/>
                </a:solidFill>
              </a:rPr>
              <a:t>DRAM SHOP ACT</a:t>
            </a:r>
            <a:endParaRPr lang="en-US" sz="4000" b="1" u="sng" dirty="0">
              <a:solidFill>
                <a:srgbClr val="FFFFFF"/>
              </a:solidFill>
            </a:endParaRPr>
          </a:p>
        </p:txBody>
      </p:sp>
    </p:spTree>
    <p:extLst>
      <p:ext uri="{BB962C8B-B14F-4D97-AF65-F5344CB8AC3E}">
        <p14:creationId xmlns:p14="http://schemas.microsoft.com/office/powerpoint/2010/main" val="1780067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err="1" smtClean="0">
                <a:solidFill>
                  <a:srgbClr val="FFFFFF"/>
                </a:solidFill>
                <a:latin typeface="Arial"/>
                <a:cs typeface="Arial"/>
              </a:rPr>
              <a:t>Juszczyszyn</a:t>
            </a:r>
            <a:r>
              <a:rPr lang="en-US" sz="2800" b="1" dirty="0" smtClean="0">
                <a:solidFill>
                  <a:srgbClr val="FFFFFF"/>
                </a:solidFill>
                <a:latin typeface="Arial"/>
                <a:cs typeface="Arial"/>
              </a:rPr>
              <a:t> v. </a:t>
            </a:r>
            <a:r>
              <a:rPr lang="en-US" sz="2800" b="1" dirty="0" err="1" smtClean="0">
                <a:solidFill>
                  <a:srgbClr val="FFFFFF"/>
                </a:solidFill>
                <a:latin typeface="Arial"/>
                <a:cs typeface="Arial"/>
              </a:rPr>
              <a:t>Taiwo</a:t>
            </a:r>
            <a:r>
              <a:rPr lang="en-US" sz="2800" b="1" dirty="0" smtClean="0">
                <a:solidFill>
                  <a:srgbClr val="FFFFFF"/>
                </a:solidFill>
                <a:latin typeface="Arial"/>
                <a:cs typeface="Arial"/>
              </a:rPr>
              <a:t/>
            </a:r>
            <a:br>
              <a:rPr lang="en-US" sz="2800" b="1" dirty="0" smtClean="0">
                <a:solidFill>
                  <a:srgbClr val="FFFFFF"/>
                </a:solidFill>
                <a:latin typeface="Arial"/>
                <a:cs typeface="Arial"/>
              </a:rPr>
            </a:br>
            <a:r>
              <a:rPr lang="en-US" sz="2000" dirty="0" smtClean="0">
                <a:solidFill>
                  <a:srgbClr val="FFFFFF"/>
                </a:solidFill>
                <a:latin typeface="Arial"/>
                <a:cs typeface="Arial"/>
              </a:rPr>
              <a:t>113 A.2d 853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Police officer filed complaint against bar owners, alleging negligence and liability under the Dram Shop Act.</a:t>
            </a:r>
          </a:p>
          <a:p>
            <a:r>
              <a:rPr lang="en-US" sz="2400" dirty="0" smtClean="0">
                <a:solidFill>
                  <a:srgbClr val="FFFFFF"/>
                </a:solidFill>
              </a:rPr>
              <a:t>The duty of the possessor of the land is to use reasonable care to protect his or her invitees from unknown or non-obvious dangers.</a:t>
            </a:r>
          </a:p>
          <a:p>
            <a:r>
              <a:rPr lang="en-US" sz="2400" dirty="0">
                <a:solidFill>
                  <a:srgbClr val="FFFFFF"/>
                </a:solidFill>
              </a:rPr>
              <a:t>I</a:t>
            </a:r>
            <a:r>
              <a:rPr lang="en-US" sz="2400" dirty="0" smtClean="0">
                <a:solidFill>
                  <a:srgbClr val="FFFFFF"/>
                </a:solidFill>
              </a:rPr>
              <a:t>n </a:t>
            </a:r>
            <a:r>
              <a:rPr lang="en-US" sz="2400" dirty="0" smtClean="0">
                <a:solidFill>
                  <a:srgbClr val="FFFFFF"/>
                </a:solidFill>
              </a:rPr>
              <a:t>this case the police officer was responding to a disturbance at the bar and encountered an intoxicated person and physically confronted that person creating a known risk.</a:t>
            </a:r>
          </a:p>
          <a:p>
            <a:r>
              <a:rPr lang="en-US" sz="2400" dirty="0" smtClean="0">
                <a:solidFill>
                  <a:srgbClr val="FFFFFF"/>
                </a:solidFill>
              </a:rPr>
              <a:t>The court concluded that the police officer was not within the class of individuals that the Dram Shop Act was designed to protect.</a:t>
            </a:r>
          </a:p>
        </p:txBody>
      </p:sp>
      <p:sp>
        <p:nvSpPr>
          <p:cNvPr id="4" name="Slide Number Placeholder 3"/>
          <p:cNvSpPr>
            <a:spLocks noGrp="1"/>
          </p:cNvSpPr>
          <p:nvPr>
            <p:ph type="sldNum" sz="quarter" idx="12"/>
          </p:nvPr>
        </p:nvSpPr>
        <p:spPr/>
        <p:txBody>
          <a:bodyPr/>
          <a:lstStyle/>
          <a:p>
            <a:fld id="{399A7A07-0BD0-2B45-87E2-5149D01EADE2}" type="slidenum">
              <a:rPr lang="en-US" smtClean="0"/>
              <a:pPr/>
              <a:t>21</a:t>
            </a:fld>
            <a:endParaRPr lang="en-US"/>
          </a:p>
        </p:txBody>
      </p:sp>
    </p:spTree>
    <p:extLst>
      <p:ext uri="{BB962C8B-B14F-4D97-AF65-F5344CB8AC3E}">
        <p14:creationId xmlns:p14="http://schemas.microsoft.com/office/powerpoint/2010/main" val="107497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22</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NEGLIGENCE</a:t>
            </a:r>
          </a:p>
          <a:p>
            <a:pPr algn="ctr"/>
            <a:r>
              <a:rPr lang="en-US" sz="4000" b="1" u="sng" dirty="0" smtClean="0">
                <a:solidFill>
                  <a:srgbClr val="FFFFFF"/>
                </a:solidFill>
              </a:rPr>
              <a:t>VALET</a:t>
            </a:r>
            <a:endParaRPr lang="en-US" sz="4000" b="1" u="sng" dirty="0">
              <a:solidFill>
                <a:srgbClr val="FFFFFF"/>
              </a:solidFill>
            </a:endParaRPr>
          </a:p>
        </p:txBody>
      </p:sp>
    </p:spTree>
    <p:extLst>
      <p:ext uri="{BB962C8B-B14F-4D97-AF65-F5344CB8AC3E}">
        <p14:creationId xmlns:p14="http://schemas.microsoft.com/office/powerpoint/2010/main" val="3109444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err="1" smtClean="0">
                <a:solidFill>
                  <a:srgbClr val="FFFFFF"/>
                </a:solidFill>
                <a:latin typeface="Arial"/>
                <a:cs typeface="Arial"/>
              </a:rPr>
              <a:t>Moranko</a:t>
            </a:r>
            <a:r>
              <a:rPr lang="en-US" sz="2800" b="1" dirty="0" smtClean="0">
                <a:solidFill>
                  <a:srgbClr val="FFFFFF"/>
                </a:solidFill>
                <a:latin typeface="Arial"/>
                <a:cs typeface="Arial"/>
              </a:rPr>
              <a:t> v. Downs Racing LP</a:t>
            </a:r>
            <a:br>
              <a:rPr lang="en-US" sz="2800" b="1" dirty="0" smtClean="0">
                <a:solidFill>
                  <a:srgbClr val="FFFFFF"/>
                </a:solidFill>
                <a:latin typeface="Arial"/>
                <a:cs typeface="Arial"/>
              </a:rPr>
            </a:br>
            <a:r>
              <a:rPr lang="en-US" sz="2000" dirty="0" smtClean="0">
                <a:solidFill>
                  <a:srgbClr val="FFFFFF"/>
                </a:solidFill>
                <a:latin typeface="Arial"/>
                <a:cs typeface="Arial"/>
              </a:rPr>
              <a:t>118 A.3d 1111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err="1" smtClean="0">
                <a:solidFill>
                  <a:srgbClr val="FFFFFF"/>
                </a:solidFill>
              </a:rPr>
              <a:t>Administratrix</a:t>
            </a:r>
            <a:r>
              <a:rPr lang="en-US" sz="2400" dirty="0" smtClean="0">
                <a:solidFill>
                  <a:srgbClr val="FFFFFF"/>
                </a:solidFill>
              </a:rPr>
              <a:t> of driver’s estate brought wrongful death and survival action against casino, alleging casino’s valet parking service was negligent in returning car to visibly intoxicated driver who was later involved in a car accident and died.</a:t>
            </a:r>
          </a:p>
          <a:p>
            <a:r>
              <a:rPr lang="en-US" sz="2400" dirty="0" smtClean="0">
                <a:solidFill>
                  <a:srgbClr val="FFFFFF"/>
                </a:solidFill>
              </a:rPr>
              <a:t>The court held that the casino’s valet parking service did not have a duty to withhold driver’s vehicle.</a:t>
            </a:r>
          </a:p>
          <a:p>
            <a:r>
              <a:rPr lang="en-US" sz="2400" dirty="0" smtClean="0">
                <a:solidFill>
                  <a:srgbClr val="FFFFFF"/>
                </a:solidFill>
              </a:rPr>
              <a:t>Under PA law, a mutual bailment is </a:t>
            </a:r>
            <a:r>
              <a:rPr lang="en-US" sz="2400" dirty="0" smtClean="0">
                <a:solidFill>
                  <a:srgbClr val="FFFFFF"/>
                </a:solidFill>
              </a:rPr>
              <a:t>created </a:t>
            </a:r>
            <a:r>
              <a:rPr lang="en-US" sz="2400" dirty="0" smtClean="0">
                <a:solidFill>
                  <a:srgbClr val="FFFFFF"/>
                </a:solidFill>
              </a:rPr>
              <a:t>where a valet service accepts possession of a patron’s keys and parks the vehicle as a service to those gambling on the casino premises and the vehicle must be returned.</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23</a:t>
            </a:fld>
            <a:endParaRPr lang="en-US"/>
          </a:p>
        </p:txBody>
      </p:sp>
    </p:spTree>
    <p:extLst>
      <p:ext uri="{BB962C8B-B14F-4D97-AF65-F5344CB8AC3E}">
        <p14:creationId xmlns:p14="http://schemas.microsoft.com/office/powerpoint/2010/main" val="81328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24</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1323439"/>
          </a:xfrm>
          <a:prstGeom prst="rect">
            <a:avLst/>
          </a:prstGeom>
          <a:noFill/>
        </p:spPr>
        <p:txBody>
          <a:bodyPr wrap="square" rtlCol="0">
            <a:spAutoFit/>
          </a:bodyPr>
          <a:lstStyle/>
          <a:p>
            <a:pPr algn="ctr"/>
            <a:r>
              <a:rPr lang="en-US" sz="4000" b="1" u="sng" dirty="0" smtClean="0">
                <a:solidFill>
                  <a:srgbClr val="FFFFFF"/>
                </a:solidFill>
              </a:rPr>
              <a:t>NEGLIGENCE</a:t>
            </a:r>
          </a:p>
          <a:p>
            <a:pPr algn="ctr"/>
            <a:r>
              <a:rPr lang="en-US" sz="4000" b="1" u="sng" dirty="0" smtClean="0">
                <a:solidFill>
                  <a:srgbClr val="FFFFFF"/>
                </a:solidFill>
              </a:rPr>
              <a:t>FALL DOWN</a:t>
            </a:r>
            <a:endParaRPr lang="en-US" sz="4000" b="1" u="sng" dirty="0">
              <a:solidFill>
                <a:srgbClr val="FFFFFF"/>
              </a:solidFill>
            </a:endParaRPr>
          </a:p>
        </p:txBody>
      </p:sp>
    </p:spTree>
    <p:extLst>
      <p:ext uri="{BB962C8B-B14F-4D97-AF65-F5344CB8AC3E}">
        <p14:creationId xmlns:p14="http://schemas.microsoft.com/office/powerpoint/2010/main" val="41358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err="1" smtClean="0">
                <a:solidFill>
                  <a:srgbClr val="FFFFFF"/>
                </a:solidFill>
                <a:latin typeface="Arial"/>
                <a:cs typeface="Arial"/>
              </a:rPr>
              <a:t>Reinoso</a:t>
            </a:r>
            <a:r>
              <a:rPr lang="en-US" sz="2800" b="1" dirty="0" smtClean="0">
                <a:solidFill>
                  <a:srgbClr val="FFFFFF"/>
                </a:solidFill>
                <a:latin typeface="Arial"/>
                <a:cs typeface="Arial"/>
              </a:rPr>
              <a:t> v. Heritage Warminster SPE LLC</a:t>
            </a:r>
            <a:br>
              <a:rPr lang="en-US" sz="2800" b="1" dirty="0" smtClean="0">
                <a:solidFill>
                  <a:srgbClr val="FFFFFF"/>
                </a:solidFill>
                <a:latin typeface="Arial"/>
                <a:cs typeface="Arial"/>
              </a:rPr>
            </a:br>
            <a:r>
              <a:rPr lang="en-US" sz="2000" dirty="0" smtClean="0">
                <a:solidFill>
                  <a:srgbClr val="FFFFFF"/>
                </a:solidFill>
                <a:latin typeface="Arial"/>
                <a:cs typeface="Arial"/>
              </a:rPr>
              <a:t>108 A.3d 80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A 60 year old woman and your 5 year old grandmother tripped and fell on a raised section of sidewalk at the Warminster Towne Center.</a:t>
            </a:r>
          </a:p>
          <a:p>
            <a:r>
              <a:rPr lang="en-US" sz="2000" dirty="0" smtClean="0">
                <a:solidFill>
                  <a:srgbClr val="FFFFFF"/>
                </a:solidFill>
              </a:rPr>
              <a:t>The difference in sidewalk height was 5/8</a:t>
            </a:r>
            <a:r>
              <a:rPr lang="en-US" sz="2000" baseline="30000" dirty="0" smtClean="0">
                <a:solidFill>
                  <a:srgbClr val="FFFFFF"/>
                </a:solidFill>
              </a:rPr>
              <a:t>th</a:t>
            </a:r>
            <a:r>
              <a:rPr lang="en-US" sz="2000" dirty="0" smtClean="0">
                <a:solidFill>
                  <a:srgbClr val="FFFFFF"/>
                </a:solidFill>
              </a:rPr>
              <a:t> of an inch in the middle of the walk where the plaintiffs in question were walking.</a:t>
            </a:r>
          </a:p>
          <a:p>
            <a:r>
              <a:rPr lang="en-US" sz="2000" dirty="0" smtClean="0">
                <a:solidFill>
                  <a:srgbClr val="FFFFFF"/>
                </a:solidFill>
              </a:rPr>
              <a:t>The surrounding circumstances not only included a height difference between the sidewalk panels but also a recognized heightened duty to an individual as an invitee.</a:t>
            </a:r>
            <a:endParaRPr lang="en-US" sz="2000" dirty="0">
              <a:solidFill>
                <a:srgbClr val="FFFFFF"/>
              </a:solidFill>
            </a:endParaRPr>
          </a:p>
          <a:p>
            <a:r>
              <a:rPr lang="en-US" sz="2000" dirty="0">
                <a:solidFill>
                  <a:srgbClr val="FFFFFF"/>
                </a:solidFill>
              </a:rPr>
              <a:t>E</a:t>
            </a:r>
            <a:r>
              <a:rPr lang="en-US" sz="2000" dirty="0" smtClean="0">
                <a:solidFill>
                  <a:srgbClr val="FFFFFF"/>
                </a:solidFill>
              </a:rPr>
              <a:t>xpert testimony indicated that the height differential exceeded safety standards, and testimony from the owner of the company charged with maintenance of the sidewalk that he considered the defect a tripping hazard and reported it to the landowner as such.</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25</a:t>
            </a:fld>
            <a:endParaRPr lang="en-US"/>
          </a:p>
        </p:txBody>
      </p:sp>
    </p:spTree>
    <p:extLst>
      <p:ext uri="{BB962C8B-B14F-4D97-AF65-F5344CB8AC3E}">
        <p14:creationId xmlns:p14="http://schemas.microsoft.com/office/powerpoint/2010/main" val="3405172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Stephens v. Clash</a:t>
            </a:r>
            <a:br>
              <a:rPr lang="en-US" sz="2700" b="1" dirty="0" smtClean="0">
                <a:solidFill>
                  <a:srgbClr val="FFFFFF"/>
                </a:solidFill>
                <a:latin typeface="Arial"/>
                <a:cs typeface="Arial"/>
              </a:rPr>
            </a:br>
            <a:r>
              <a:rPr lang="en-US" sz="2000" dirty="0" smtClean="0">
                <a:solidFill>
                  <a:srgbClr val="FFFFFF"/>
                </a:solidFill>
                <a:latin typeface="Arial"/>
                <a:cs typeface="Arial"/>
              </a:rPr>
              <a:t>796 F.3d 281 (3</a:t>
            </a:r>
            <a:r>
              <a:rPr lang="en-US" sz="2000" baseline="30000" dirty="0" smtClean="0">
                <a:solidFill>
                  <a:srgbClr val="FFFFFF"/>
                </a:solidFill>
                <a:latin typeface="Arial"/>
                <a:cs typeface="Arial"/>
              </a:rPr>
              <a:t>rd</a:t>
            </a:r>
            <a:r>
              <a:rPr lang="en-US" sz="2000" dirty="0" smtClean="0">
                <a:solidFill>
                  <a:srgbClr val="FFFFFF"/>
                </a:solidFill>
                <a:latin typeface="Arial"/>
                <a:cs typeface="Arial"/>
              </a:rPr>
              <a:t> Cir.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Sixteen year old victim of illegal sexual activity brought action against an adult for injuries resulting from adult’s violation of federal and state laws regarding sex with a minor.</a:t>
            </a:r>
          </a:p>
          <a:p>
            <a:r>
              <a:rPr lang="en-US" sz="2000" dirty="0" smtClean="0">
                <a:solidFill>
                  <a:srgbClr val="FFFFFF"/>
                </a:solidFill>
              </a:rPr>
              <a:t>The victim was aware for more then two years of the infliction of the injury and the person who did it.</a:t>
            </a:r>
          </a:p>
          <a:p>
            <a:r>
              <a:rPr lang="en-US" sz="2000" dirty="0" smtClean="0">
                <a:solidFill>
                  <a:srgbClr val="FFFFFF"/>
                </a:solidFill>
              </a:rPr>
              <a:t>The victim did not bring suit until after the 6 year SOL had expired and more then 3 years after the victim became an adult.</a:t>
            </a:r>
          </a:p>
          <a:p>
            <a:r>
              <a:rPr lang="en-US" sz="2000" dirty="0" smtClean="0">
                <a:solidFill>
                  <a:srgbClr val="FFFFFF"/>
                </a:solidFill>
              </a:rPr>
              <a:t>An appeal was taken from dismissal of sexual battery claim.</a:t>
            </a:r>
          </a:p>
          <a:p>
            <a:r>
              <a:rPr lang="en-US" sz="2000" dirty="0" smtClean="0">
                <a:solidFill>
                  <a:srgbClr val="FFFFFF"/>
                </a:solidFill>
              </a:rPr>
              <a:t>The discovery rule tolled the SOL for federal claims and PA’s longer SOL for childhood sexual abuse should have applied to the sexual battery claim.</a:t>
            </a:r>
          </a:p>
          <a:p>
            <a:r>
              <a:rPr lang="en-US" sz="2000" dirty="0" smtClean="0">
                <a:solidFill>
                  <a:srgbClr val="FFFFFF"/>
                </a:solidFill>
              </a:rPr>
              <a:t>The structure and the text of Section 2255 supports recognition of the discovery rule for the claims under Pennsylvania statute for child exploitation.</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26</a:t>
            </a:fld>
            <a:endParaRPr lang="en-US"/>
          </a:p>
        </p:txBody>
      </p:sp>
    </p:spTree>
    <p:extLst>
      <p:ext uri="{BB962C8B-B14F-4D97-AF65-F5344CB8AC3E}">
        <p14:creationId xmlns:p14="http://schemas.microsoft.com/office/powerpoint/2010/main" val="1619316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27</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MEDICAL MALPRACTICE</a:t>
            </a:r>
          </a:p>
          <a:p>
            <a:pPr algn="ctr"/>
            <a:r>
              <a:rPr lang="en-US" sz="4000" b="1" u="sng" dirty="0" smtClean="0">
                <a:solidFill>
                  <a:srgbClr val="FFFFFF"/>
                </a:solidFill>
              </a:rPr>
              <a:t>DISCOVERY</a:t>
            </a:r>
            <a:endParaRPr lang="en-US" sz="4000" b="1" u="sng" dirty="0">
              <a:solidFill>
                <a:srgbClr val="FFFFFF"/>
              </a:solidFill>
            </a:endParaRPr>
          </a:p>
        </p:txBody>
      </p:sp>
    </p:spTree>
    <p:extLst>
      <p:ext uri="{BB962C8B-B14F-4D97-AF65-F5344CB8AC3E}">
        <p14:creationId xmlns:p14="http://schemas.microsoft.com/office/powerpoint/2010/main" val="271640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Venosh</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Henzes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321 A.3d 1026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a:solidFill>
                  <a:srgbClr val="FFFFFF"/>
                </a:solidFill>
              </a:rPr>
              <a:t>Blue Cross appealed from a discovery order requiring Blue Cross to produce information concerning the quality-of-care review</a:t>
            </a:r>
            <a:r>
              <a:rPr lang="en-US" sz="2000" dirty="0" smtClean="0">
                <a:solidFill>
                  <a:srgbClr val="FFFFFF"/>
                </a:solidFill>
              </a:rPr>
              <a:t>.</a:t>
            </a:r>
          </a:p>
          <a:p>
            <a:r>
              <a:rPr lang="en-US" sz="2000" dirty="0" smtClean="0">
                <a:solidFill>
                  <a:srgbClr val="FFFFFF"/>
                </a:solidFill>
              </a:rPr>
              <a:t>Blue Cross was </a:t>
            </a:r>
            <a:r>
              <a:rPr lang="en-US" sz="2000" dirty="0" smtClean="0">
                <a:solidFill>
                  <a:srgbClr val="FFFFFF"/>
                </a:solidFill>
              </a:rPr>
              <a:t>deciding </a:t>
            </a:r>
            <a:r>
              <a:rPr lang="en-US" sz="2000" dirty="0" smtClean="0">
                <a:solidFill>
                  <a:srgbClr val="FFFFFF"/>
                </a:solidFill>
              </a:rPr>
              <a:t>whether to keep Dr. </a:t>
            </a:r>
            <a:r>
              <a:rPr lang="en-US" sz="2000" dirty="0" err="1" smtClean="0">
                <a:solidFill>
                  <a:srgbClr val="FFFFFF"/>
                </a:solidFill>
              </a:rPr>
              <a:t>Henzes</a:t>
            </a:r>
            <a:r>
              <a:rPr lang="en-US" sz="2000" dirty="0" smtClean="0">
                <a:solidFill>
                  <a:srgbClr val="FFFFFF"/>
                </a:solidFill>
              </a:rPr>
              <a:t> and Ms. Anderson as contract health care service providers.</a:t>
            </a:r>
          </a:p>
          <a:p>
            <a:r>
              <a:rPr lang="en-US" sz="2000" dirty="0" smtClean="0">
                <a:solidFill>
                  <a:srgbClr val="FFFFFF"/>
                </a:solidFill>
              </a:rPr>
              <a:t>None of these purposes were present in it’s quality-of-care review</a:t>
            </a:r>
          </a:p>
          <a:p>
            <a:r>
              <a:rPr lang="en-US" sz="2000" dirty="0" smtClean="0">
                <a:solidFill>
                  <a:srgbClr val="FFFFFF"/>
                </a:solidFill>
              </a:rPr>
              <a:t>A corporation that provides health care insurance and not medical care is not a professional health care provider.</a:t>
            </a:r>
          </a:p>
          <a:p>
            <a:r>
              <a:rPr lang="en-US" sz="2000" dirty="0" smtClean="0">
                <a:solidFill>
                  <a:srgbClr val="FFFFFF"/>
                </a:solidFill>
              </a:rPr>
              <a:t>The trial court rejected Blue Cross’s invocation of the privilege established by the PA Peer Review Protection Act.  The Superior Court affirmed.</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28</a:t>
            </a:fld>
            <a:endParaRPr lang="en-US"/>
          </a:p>
        </p:txBody>
      </p:sp>
    </p:spTree>
    <p:extLst>
      <p:ext uri="{BB962C8B-B14F-4D97-AF65-F5344CB8AC3E}">
        <p14:creationId xmlns:p14="http://schemas.microsoft.com/office/powerpoint/2010/main" val="3863452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Transplant donor and recipient filed actions against hospital and physicians, alleging medical malpractice after transplanting a </a:t>
            </a:r>
            <a:r>
              <a:rPr lang="en-US" sz="2000" dirty="0" err="1" smtClean="0">
                <a:solidFill>
                  <a:srgbClr val="FFFFFF"/>
                </a:solidFill>
              </a:rPr>
              <a:t>Hep</a:t>
            </a:r>
            <a:r>
              <a:rPr lang="en-US" sz="2000" dirty="0" smtClean="0">
                <a:solidFill>
                  <a:srgbClr val="FFFFFF"/>
                </a:solidFill>
              </a:rPr>
              <a:t>. </a:t>
            </a:r>
            <a:r>
              <a:rPr lang="en-US" sz="2000" dirty="0" smtClean="0">
                <a:solidFill>
                  <a:srgbClr val="FFFFFF"/>
                </a:solidFill>
              </a:rPr>
              <a:t>C infected kidney.</a:t>
            </a:r>
          </a:p>
          <a:p>
            <a:r>
              <a:rPr lang="en-US" sz="2000" dirty="0" smtClean="0">
                <a:solidFill>
                  <a:srgbClr val="FFFFFF"/>
                </a:solidFill>
              </a:rPr>
              <a:t>Hospital was required to produce materials it asserted were confidential under Peer Review Protection Act and attorney-client privilege.</a:t>
            </a:r>
          </a:p>
          <a:p>
            <a:r>
              <a:rPr lang="en-US" sz="2000" dirty="0" smtClean="0">
                <a:solidFill>
                  <a:srgbClr val="FFFFFF"/>
                </a:solidFill>
              </a:rPr>
              <a:t>The confidentiality  provisions of the Peer Review Act do not apply to the CMS/DOH investigation.  The DOH is not a professional health care provider and did not conduct peer review.</a:t>
            </a:r>
          </a:p>
          <a:p>
            <a:r>
              <a:rPr lang="en-US" sz="2000" dirty="0" smtClean="0">
                <a:solidFill>
                  <a:srgbClr val="FFFFFF"/>
                </a:solidFill>
              </a:rPr>
              <a:t>UPMC’s assertion that a record or document automatically is covered by the peer review privilege because it was forwarded to a peer review </a:t>
            </a:r>
            <a:r>
              <a:rPr lang="en-US" sz="2000" dirty="0" smtClean="0">
                <a:solidFill>
                  <a:srgbClr val="FFFFFF"/>
                </a:solidFill>
              </a:rPr>
              <a:t>committee, </a:t>
            </a:r>
            <a:r>
              <a:rPr lang="en-US" sz="2000" dirty="0" smtClean="0">
                <a:solidFill>
                  <a:srgbClr val="FFFFFF"/>
                </a:solidFill>
              </a:rPr>
              <a:t>was rejected.</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29</a:t>
            </a:fld>
            <a:endParaRPr lang="en-US"/>
          </a:p>
        </p:txBody>
      </p:sp>
    </p:spTree>
    <p:extLst>
      <p:ext uri="{BB962C8B-B14F-4D97-AF65-F5344CB8AC3E}">
        <p14:creationId xmlns:p14="http://schemas.microsoft.com/office/powerpoint/2010/main" val="325164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DIRECTV, Inc. v. </a:t>
            </a:r>
            <a:r>
              <a:rPr lang="en-US" sz="2700" b="1" dirty="0" err="1" smtClean="0">
                <a:solidFill>
                  <a:srgbClr val="FFFFFF"/>
                </a:solidFill>
                <a:latin typeface="Arial"/>
                <a:cs typeface="Arial"/>
              </a:rPr>
              <a:t>Imburgia</a:t>
            </a:r>
            <a:r>
              <a:rPr lang="en-US" sz="2700" b="1" dirty="0" smtClean="0">
                <a:solidFill>
                  <a:srgbClr val="FFFFFF"/>
                </a:solidFill>
                <a:latin typeface="Arial"/>
                <a:cs typeface="Arial"/>
              </a:rPr>
              <a:t/>
            </a:r>
            <a:br>
              <a:rPr lang="en-US" sz="2700" b="1" dirty="0" smtClean="0">
                <a:solidFill>
                  <a:srgbClr val="FFFFFF"/>
                </a:solidFill>
                <a:latin typeface="Arial"/>
                <a:cs typeface="Arial"/>
              </a:rPr>
            </a:br>
            <a:r>
              <a:rPr lang="en-US" sz="2000" dirty="0" smtClean="0">
                <a:solidFill>
                  <a:srgbClr val="FFFFFF"/>
                </a:solidFill>
                <a:latin typeface="Arial"/>
                <a:cs typeface="Arial"/>
              </a:rPr>
              <a:t>136 </a:t>
            </a:r>
            <a:r>
              <a:rPr lang="en-US" sz="2000" dirty="0" err="1" smtClean="0">
                <a:solidFill>
                  <a:srgbClr val="FFFFFF"/>
                </a:solidFill>
                <a:latin typeface="Arial"/>
                <a:cs typeface="Arial"/>
              </a:rPr>
              <a:t>S.Ct</a:t>
            </a:r>
            <a:r>
              <a:rPr lang="en-US" sz="2000" dirty="0" smtClean="0">
                <a:solidFill>
                  <a:srgbClr val="FFFFFF"/>
                </a:solidFill>
                <a:latin typeface="Arial"/>
                <a:cs typeface="Arial"/>
              </a:rPr>
              <a:t>. 463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FAA states that a “written provision” in a contract providing for “settle[</a:t>
            </a:r>
            <a:r>
              <a:rPr lang="en-US" sz="2000" dirty="0" err="1" smtClean="0">
                <a:solidFill>
                  <a:srgbClr val="FFFFFF"/>
                </a:solidFill>
              </a:rPr>
              <a:t>ment</a:t>
            </a:r>
            <a:r>
              <a:rPr lang="en-US" sz="2000" dirty="0" smtClean="0">
                <a:solidFill>
                  <a:srgbClr val="FFFFFF"/>
                </a:solidFill>
              </a:rPr>
              <a:t>] by arbitration” of “a controversy</a:t>
            </a:r>
            <a:r>
              <a:rPr lang="is-IS" sz="2000" dirty="0" smtClean="0">
                <a:solidFill>
                  <a:srgbClr val="FFFFFF"/>
                </a:solidFill>
              </a:rPr>
              <a:t>…arising out of” that “contract...shall be valid, irrevocable, and enforceable, save upon such grounds as exist at law or in equity for the revocation of any contract.”... We here consider a </a:t>
            </a:r>
            <a:r>
              <a:rPr lang="is-IS" sz="2000" dirty="0" smtClean="0">
                <a:solidFill>
                  <a:srgbClr val="FFFFFF"/>
                </a:solidFill>
              </a:rPr>
              <a:t>California </a:t>
            </a:r>
            <a:r>
              <a:rPr lang="is-IS" sz="2000" dirty="0" smtClean="0">
                <a:solidFill>
                  <a:srgbClr val="FFFFFF"/>
                </a:solidFill>
              </a:rPr>
              <a:t>court’s refusal to enforce and arbitration provision in a contract. </a:t>
            </a:r>
          </a:p>
          <a:p>
            <a:r>
              <a:rPr lang="is-IS" sz="2000" dirty="0" smtClean="0">
                <a:solidFill>
                  <a:srgbClr val="FFFFFF"/>
                </a:solidFill>
              </a:rPr>
              <a:t>In our view, that decision does not rest “upon such grounds as exist...for the revocation of any contract,” and we </a:t>
            </a:r>
            <a:r>
              <a:rPr lang="is-IS" sz="2000" dirty="0" smtClean="0">
                <a:solidFill>
                  <a:srgbClr val="FFFFFF"/>
                </a:solidFill>
              </a:rPr>
              <a:t>consequently </a:t>
            </a:r>
            <a:r>
              <a:rPr lang="is-IS" sz="2000" dirty="0" smtClean="0">
                <a:solidFill>
                  <a:srgbClr val="FFFFFF"/>
                </a:solidFill>
              </a:rPr>
              <a:t>set that judgment aside.</a:t>
            </a:r>
          </a:p>
          <a:p>
            <a:r>
              <a:rPr lang="is-IS" sz="2000" dirty="0" smtClean="0">
                <a:solidFill>
                  <a:srgbClr val="FFFFFF"/>
                </a:solidFill>
              </a:rPr>
              <a:t>The judgment was reversed and the case remanded for further proceedings.</a:t>
            </a:r>
            <a:endParaRPr lang="en-US" sz="2000" dirty="0" smtClean="0">
              <a:solidFill>
                <a:srgbClr val="FFFFFF"/>
              </a:solidFill>
            </a:endParaRP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a:t>
            </a:fld>
            <a:endParaRPr lang="en-US"/>
          </a:p>
        </p:txBody>
      </p:sp>
    </p:spTree>
    <p:extLst>
      <p:ext uri="{BB962C8B-B14F-4D97-AF65-F5344CB8AC3E}">
        <p14:creationId xmlns:p14="http://schemas.microsoft.com/office/powerpoint/2010/main" val="3890902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The argument that a corporate entity can obtain legal advice only when one of it’s high-ranking officials meets privately with counsel for advice on behalf of the corporation was rejected as well.</a:t>
            </a:r>
          </a:p>
          <a:p>
            <a:r>
              <a:rPr lang="en-US" sz="2400" dirty="0" smtClean="0">
                <a:solidFill>
                  <a:srgbClr val="FFFFFF"/>
                </a:solidFill>
              </a:rPr>
              <a:t>The party invoking a privilege must initially set forth facts showing that the privilege has been properly invoked before the burden shifts to the party asking for discovery to set forth facts showing that the disclosure will not violate the attorney-client privilege.</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30</a:t>
            </a:fld>
            <a:endParaRPr lang="en-US"/>
          </a:p>
        </p:txBody>
      </p:sp>
    </p:spTree>
    <p:extLst>
      <p:ext uri="{BB962C8B-B14F-4D97-AF65-F5344CB8AC3E}">
        <p14:creationId xmlns:p14="http://schemas.microsoft.com/office/powerpoint/2010/main" val="425405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No. 11 CV 4598 (C.P. Lackawanna January 11, 2016)</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Malpractice action asserting obstetrical and nursing negligence in the management of plaintiff’s labor and delivery that resulted in hypoxic brain damage to her child.</a:t>
            </a:r>
          </a:p>
          <a:p>
            <a:r>
              <a:rPr lang="en-US" sz="2400" dirty="0" smtClean="0">
                <a:solidFill>
                  <a:srgbClr val="FFFFFF"/>
                </a:solidFill>
              </a:rPr>
              <a:t>Plaintiffs seek to compel the defendant-obstetrician and the defendant-hospital’s labor and delivery nurse to answer certain questions that their counsel instructed them not to answer during depositions.</a:t>
            </a:r>
          </a:p>
          <a:p>
            <a:r>
              <a:rPr lang="en-US" sz="2400" dirty="0" smtClean="0">
                <a:solidFill>
                  <a:srgbClr val="FFFFFF"/>
                </a:solidFill>
              </a:rPr>
              <a:t>Under the PA Rules of Civil Procedure and the controlling decisional precedent, malpractice plaintiffs may discover the past and present opinions of a defendant and defendant’s agent concerning the health care treatment at issue.</a:t>
            </a:r>
          </a:p>
        </p:txBody>
      </p:sp>
      <p:sp>
        <p:nvSpPr>
          <p:cNvPr id="4" name="Slide Number Placeholder 3"/>
          <p:cNvSpPr>
            <a:spLocks noGrp="1"/>
          </p:cNvSpPr>
          <p:nvPr>
            <p:ph type="sldNum" sz="quarter" idx="12"/>
          </p:nvPr>
        </p:nvSpPr>
        <p:spPr/>
        <p:txBody>
          <a:bodyPr/>
          <a:lstStyle/>
          <a:p>
            <a:fld id="{399A7A07-0BD0-2B45-87E2-5149D01EADE2}" type="slidenum">
              <a:rPr lang="en-US" smtClean="0"/>
              <a:pPr/>
              <a:t>31</a:t>
            </a:fld>
            <a:endParaRPr lang="en-US"/>
          </a:p>
        </p:txBody>
      </p:sp>
    </p:spTree>
    <p:extLst>
      <p:ext uri="{BB962C8B-B14F-4D97-AF65-F5344CB8AC3E}">
        <p14:creationId xmlns:p14="http://schemas.microsoft.com/office/powerpoint/2010/main" val="387788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No. 11 CV 4598 (C.P. Lackawanna January 11, 2016)</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No PA appellate statue, rule or appellate authority grants a party the right to withhold from discovery that party’s relevant opinions, nor does it provide a malpractice defendant with the ability to prevent the discovery of those opinions, including opinions addressing the standard of care, by agreeing not to disclose those opinions at trial.</a:t>
            </a:r>
          </a:p>
          <a:p>
            <a:r>
              <a:rPr lang="en-US" sz="2000" dirty="0" smtClean="0">
                <a:solidFill>
                  <a:srgbClr val="FFFFFF"/>
                </a:solidFill>
              </a:rPr>
              <a:t>The OB and nurse will be directed to submit to second depositions to answer the questions that their counsel instructed them not to answer.</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32</a:t>
            </a:fld>
            <a:endParaRPr lang="en-US"/>
          </a:p>
        </p:txBody>
      </p:sp>
    </p:spTree>
    <p:extLst>
      <p:ext uri="{BB962C8B-B14F-4D97-AF65-F5344CB8AC3E}">
        <p14:creationId xmlns:p14="http://schemas.microsoft.com/office/powerpoint/2010/main" val="2771259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33</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MEDICAL MALPRACTICE</a:t>
            </a:r>
          </a:p>
          <a:p>
            <a:pPr algn="ctr"/>
            <a:r>
              <a:rPr lang="en-US" sz="4000" b="1" u="sng" dirty="0" smtClean="0">
                <a:solidFill>
                  <a:srgbClr val="FFFFFF"/>
                </a:solidFill>
              </a:rPr>
              <a:t>INFORMED CONSENT</a:t>
            </a:r>
            <a:endParaRPr lang="en-US" sz="4000" b="1" u="sng" dirty="0">
              <a:solidFill>
                <a:srgbClr val="FFFFFF"/>
              </a:solidFill>
            </a:endParaRPr>
          </a:p>
        </p:txBody>
      </p:sp>
    </p:spTree>
    <p:extLst>
      <p:ext uri="{BB962C8B-B14F-4D97-AF65-F5344CB8AC3E}">
        <p14:creationId xmlns:p14="http://schemas.microsoft.com/office/powerpoint/2010/main" val="1235587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Shinal</a:t>
            </a:r>
            <a:r>
              <a:rPr lang="en-US" sz="2700" b="1" dirty="0" smtClean="0">
                <a:solidFill>
                  <a:srgbClr val="FFFFFF"/>
                </a:solidFill>
                <a:latin typeface="Arial"/>
                <a:cs typeface="Arial"/>
              </a:rPr>
              <a:t> v. Toms</a:t>
            </a:r>
            <a:br>
              <a:rPr lang="en-US" sz="2700" b="1" dirty="0" smtClean="0">
                <a:solidFill>
                  <a:srgbClr val="FFFFFF"/>
                </a:solidFill>
                <a:latin typeface="Arial"/>
                <a:cs typeface="Arial"/>
              </a:rPr>
            </a:br>
            <a:r>
              <a:rPr lang="en-US" sz="2000" dirty="0" smtClean="0">
                <a:solidFill>
                  <a:srgbClr val="FFFFFF"/>
                </a:solidFill>
                <a:latin typeface="Arial"/>
                <a:cs typeface="Arial"/>
              </a:rPr>
              <a:t>122 A.3d 1066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The doctor did not obtain informed consent for surgery prior to removal of a recurrent brain tumor.  </a:t>
            </a:r>
          </a:p>
          <a:p>
            <a:r>
              <a:rPr lang="en-US" sz="2400" dirty="0" smtClean="0">
                <a:solidFill>
                  <a:srgbClr val="FFFFFF"/>
                </a:solidFill>
              </a:rPr>
              <a:t>Four jurors had some connection with </a:t>
            </a:r>
            <a:r>
              <a:rPr lang="en-US" sz="2400" dirty="0" err="1" smtClean="0">
                <a:solidFill>
                  <a:srgbClr val="FFFFFF"/>
                </a:solidFill>
              </a:rPr>
              <a:t>Geisinger</a:t>
            </a:r>
            <a:r>
              <a:rPr lang="en-US" sz="2400" dirty="0" smtClean="0">
                <a:solidFill>
                  <a:srgbClr val="FFFFFF"/>
                </a:solidFill>
              </a:rPr>
              <a:t> but none knew the doctor personally or was ever treated by him.</a:t>
            </a:r>
          </a:p>
          <a:p>
            <a:r>
              <a:rPr lang="en-US" sz="2400" dirty="0" smtClean="0">
                <a:solidFill>
                  <a:srgbClr val="FFFFFF"/>
                </a:solidFill>
              </a:rPr>
              <a:t>The court was within its discretion in not striking the jurors.</a:t>
            </a:r>
          </a:p>
          <a:p>
            <a:r>
              <a:rPr lang="en-US" sz="2400" dirty="0" smtClean="0">
                <a:solidFill>
                  <a:srgbClr val="FFFFFF"/>
                </a:solidFill>
              </a:rPr>
              <a:t>The court said that MCARE is better served for dissemination of as much accurate information as possible regardless of the sources.</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34</a:t>
            </a:fld>
            <a:endParaRPr lang="en-US"/>
          </a:p>
        </p:txBody>
      </p:sp>
    </p:spTree>
    <p:extLst>
      <p:ext uri="{BB962C8B-B14F-4D97-AF65-F5344CB8AC3E}">
        <p14:creationId xmlns:p14="http://schemas.microsoft.com/office/powerpoint/2010/main" val="372676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35</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MEDICAL MALPRACTICE</a:t>
            </a:r>
          </a:p>
          <a:p>
            <a:pPr algn="ctr"/>
            <a:r>
              <a:rPr lang="en-US" sz="4000" b="1" u="sng" dirty="0" smtClean="0">
                <a:solidFill>
                  <a:srgbClr val="FFFFFF"/>
                </a:solidFill>
              </a:rPr>
              <a:t>CHILD ABUSE</a:t>
            </a:r>
            <a:endParaRPr lang="en-US" sz="4000" b="1" u="sng" dirty="0">
              <a:solidFill>
                <a:srgbClr val="FFFFFF"/>
              </a:solidFill>
            </a:endParaRPr>
          </a:p>
        </p:txBody>
      </p:sp>
    </p:spTree>
    <p:extLst>
      <p:ext uri="{BB962C8B-B14F-4D97-AF65-F5344CB8AC3E}">
        <p14:creationId xmlns:p14="http://schemas.microsoft.com/office/powerpoint/2010/main" val="308301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K.H. ex rel. H.S. v. Kumar</a:t>
            </a:r>
            <a:br>
              <a:rPr lang="en-US" sz="2700" b="1" dirty="0" smtClean="0">
                <a:solidFill>
                  <a:srgbClr val="FFFFFF"/>
                </a:solidFill>
                <a:latin typeface="Arial"/>
                <a:cs typeface="Arial"/>
              </a:rPr>
            </a:br>
            <a:r>
              <a:rPr lang="en-US" sz="2000" dirty="0" smtClean="0">
                <a:solidFill>
                  <a:srgbClr val="FFFFFF"/>
                </a:solidFill>
                <a:latin typeface="Arial"/>
                <a:cs typeface="Arial"/>
              </a:rPr>
              <a:t>122 A.3d 1080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Child and parents brought negligence action against physicians and health care providers, alleging that they collectively failed to recognize, treat and report child abuse that resulted in permanent injury.</a:t>
            </a:r>
          </a:p>
          <a:p>
            <a:r>
              <a:rPr lang="en-US" sz="2000" dirty="0" smtClean="0">
                <a:solidFill>
                  <a:srgbClr val="FFFFFF"/>
                </a:solidFill>
              </a:rPr>
              <a:t>Issue: Whether the lack of an express statutory civil remedy under the Child Protective Services Law, 23 Pa. C.S. §§ 6301, </a:t>
            </a:r>
            <a:r>
              <a:rPr lang="en-US" sz="2000" i="1" dirty="0" smtClean="0">
                <a:solidFill>
                  <a:srgbClr val="FFFFFF"/>
                </a:solidFill>
              </a:rPr>
              <a:t>et seq</a:t>
            </a:r>
            <a:r>
              <a:rPr lang="en-US" sz="2000" dirty="0" smtClean="0">
                <a:solidFill>
                  <a:srgbClr val="FFFFFF"/>
                </a:solidFill>
              </a:rPr>
              <a:t>., implicitly precludes a common-law remedy in tort for harm sustained due to child abuse when the physician has failed to report reasonable suspicions that a child is a victim of abuse to the government authorities designated by the CPSL.</a:t>
            </a:r>
          </a:p>
          <a:p>
            <a:r>
              <a:rPr lang="en-US" sz="2000" dirty="0" smtClean="0">
                <a:solidFill>
                  <a:srgbClr val="FFFFFF"/>
                </a:solidFill>
              </a:rPr>
              <a:t>Parents have a </a:t>
            </a:r>
            <a:r>
              <a:rPr lang="en-US" sz="2000" i="1" dirty="0" smtClean="0">
                <a:solidFill>
                  <a:srgbClr val="FFFFFF"/>
                </a:solidFill>
              </a:rPr>
              <a:t>prima facie </a:t>
            </a:r>
            <a:r>
              <a:rPr lang="en-US" sz="2000" dirty="0" smtClean="0">
                <a:solidFill>
                  <a:srgbClr val="FFFFFF"/>
                </a:solidFill>
              </a:rPr>
              <a:t>case of medical malpractice.</a:t>
            </a:r>
          </a:p>
          <a:p>
            <a:r>
              <a:rPr lang="en-US" sz="2000" dirty="0" smtClean="0">
                <a:solidFill>
                  <a:srgbClr val="FFFFFF"/>
                </a:solidFill>
              </a:rPr>
              <a:t>Issue of material fact regarding whether the doctors breached the governing standard of care.</a:t>
            </a:r>
          </a:p>
          <a:p>
            <a:r>
              <a:rPr lang="en-US" sz="2000" dirty="0" smtClean="0">
                <a:solidFill>
                  <a:srgbClr val="FFFFFF"/>
                </a:solidFill>
              </a:rPr>
              <a:t>The trial court erred in entering summary judgment.</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36</a:t>
            </a:fld>
            <a:endParaRPr lang="en-US"/>
          </a:p>
        </p:txBody>
      </p:sp>
    </p:spTree>
    <p:extLst>
      <p:ext uri="{BB962C8B-B14F-4D97-AF65-F5344CB8AC3E}">
        <p14:creationId xmlns:p14="http://schemas.microsoft.com/office/powerpoint/2010/main" val="1401313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37</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MEDICAL MALPRACTICE</a:t>
            </a:r>
          </a:p>
          <a:p>
            <a:pPr algn="ctr"/>
            <a:r>
              <a:rPr lang="en-US" sz="4000" b="1" u="sng" dirty="0" smtClean="0">
                <a:solidFill>
                  <a:srgbClr val="FFFFFF"/>
                </a:solidFill>
              </a:rPr>
              <a:t>VICARIOUS LIABILITY</a:t>
            </a:r>
            <a:endParaRPr lang="en-US" sz="4000" b="1" u="sng" dirty="0">
              <a:solidFill>
                <a:srgbClr val="FFFFFF"/>
              </a:solidFill>
            </a:endParaRPr>
          </a:p>
        </p:txBody>
      </p:sp>
    </p:spTree>
    <p:extLst>
      <p:ext uri="{BB962C8B-B14F-4D97-AF65-F5344CB8AC3E}">
        <p14:creationId xmlns:p14="http://schemas.microsoft.com/office/powerpoint/2010/main" val="4246992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Decedent was admitted to the ICU with short breath, rapid breathing and wheezing and was put on a ventilator.  </a:t>
            </a:r>
          </a:p>
          <a:p>
            <a:r>
              <a:rPr lang="en-US" sz="2000" dirty="0" smtClean="0">
                <a:solidFill>
                  <a:srgbClr val="FFFFFF"/>
                </a:solidFill>
              </a:rPr>
              <a:t>Medical staff attempted to force air through an improperly placed </a:t>
            </a:r>
            <a:r>
              <a:rPr lang="en-US" sz="2000" dirty="0" err="1" smtClean="0">
                <a:solidFill>
                  <a:srgbClr val="FFFFFF"/>
                </a:solidFill>
              </a:rPr>
              <a:t>trach</a:t>
            </a:r>
            <a:r>
              <a:rPr lang="en-US" sz="2000" dirty="0" smtClean="0">
                <a:solidFill>
                  <a:srgbClr val="FFFFFF"/>
                </a:solidFill>
              </a:rPr>
              <a:t> causing the trachea to collapse.</a:t>
            </a:r>
          </a:p>
          <a:p>
            <a:r>
              <a:rPr lang="en-US" sz="2000" dirty="0" smtClean="0">
                <a:solidFill>
                  <a:srgbClr val="FFFFFF"/>
                </a:solidFill>
              </a:rPr>
              <a:t>A plaintiff may pursue a negligence action on a direct liability or vicarious liability theory.</a:t>
            </a:r>
          </a:p>
          <a:p>
            <a:r>
              <a:rPr lang="en-US" sz="2000" dirty="0" smtClean="0">
                <a:solidFill>
                  <a:srgbClr val="FFFFFF"/>
                </a:solidFill>
              </a:rPr>
              <a:t>The MCARE Act codifies vicarious liability of hospitals under the doctrine of ostensible agency.</a:t>
            </a:r>
          </a:p>
          <a:p>
            <a:r>
              <a:rPr lang="en-US" sz="2000" dirty="0" smtClean="0">
                <a:solidFill>
                  <a:srgbClr val="FFFFFF"/>
                </a:solidFill>
              </a:rPr>
              <a:t>The lower court found that the doctor had not been proven to be an ostensible agent of the hospital.</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38</a:t>
            </a:fld>
            <a:endParaRPr lang="en-US"/>
          </a:p>
        </p:txBody>
      </p:sp>
    </p:spTree>
    <p:extLst>
      <p:ext uri="{BB962C8B-B14F-4D97-AF65-F5344CB8AC3E}">
        <p14:creationId xmlns:p14="http://schemas.microsoft.com/office/powerpoint/2010/main" val="3622557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“In this Court’s view, when a hospital patient experiences an acute medical emergency, such as that experienced by Decedent in the instant case, and an attending nurse or other medical staff issues an emergency request or page for additional help, it is more than reasonable for the patient, who is in the throes of medical distress, to believe that such emergency care is being rendered by the hospital or its agents.”</a:t>
            </a:r>
          </a:p>
          <a:p>
            <a:r>
              <a:rPr lang="en-US" sz="2000" dirty="0" smtClean="0">
                <a:solidFill>
                  <a:srgbClr val="FFFFFF"/>
                </a:solidFill>
              </a:rPr>
              <a:t>The trial court determined that allowing the nurse to offer causation testimony as to another nurse, might confuse the jury. </a:t>
            </a:r>
          </a:p>
          <a:p>
            <a:r>
              <a:rPr lang="en-US" sz="2000" dirty="0" smtClean="0">
                <a:solidFill>
                  <a:srgbClr val="FFFFFF"/>
                </a:solidFill>
              </a:rPr>
              <a:t>Based on the expert report, the proffered expert causation testimony of the nurse was based on a course of conduct by nurses and physicians and therefore had the potential to confuse the jury.</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39</a:t>
            </a:fld>
            <a:endParaRPr lang="en-US"/>
          </a:p>
        </p:txBody>
      </p:sp>
    </p:spTree>
    <p:extLst>
      <p:ext uri="{BB962C8B-B14F-4D97-AF65-F5344CB8AC3E}">
        <p14:creationId xmlns:p14="http://schemas.microsoft.com/office/powerpoint/2010/main" val="28102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4</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ARBITRATION</a:t>
            </a:r>
          </a:p>
          <a:p>
            <a:pPr algn="ctr"/>
            <a:r>
              <a:rPr lang="en-US" sz="4000" b="1" u="sng" dirty="0" smtClean="0">
                <a:solidFill>
                  <a:srgbClr val="FFFFFF"/>
                </a:solidFill>
              </a:rPr>
              <a:t>NURSING HOME</a:t>
            </a:r>
            <a:endParaRPr lang="en-US" sz="4000" b="1" u="sng" dirty="0">
              <a:solidFill>
                <a:srgbClr val="FFFFFF"/>
              </a:solidFill>
            </a:endParaRPr>
          </a:p>
        </p:txBody>
      </p:sp>
    </p:spTree>
    <p:extLst>
      <p:ext uri="{BB962C8B-B14F-4D97-AF65-F5344CB8AC3E}">
        <p14:creationId xmlns:p14="http://schemas.microsoft.com/office/powerpoint/2010/main" val="1319885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40</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1323439"/>
          </a:xfrm>
          <a:prstGeom prst="rect">
            <a:avLst/>
          </a:prstGeom>
          <a:noFill/>
        </p:spPr>
        <p:txBody>
          <a:bodyPr wrap="square" rtlCol="0">
            <a:spAutoFit/>
          </a:bodyPr>
          <a:lstStyle/>
          <a:p>
            <a:pPr algn="ctr"/>
            <a:r>
              <a:rPr lang="en-US" sz="4000" b="1" u="sng" dirty="0" smtClean="0">
                <a:solidFill>
                  <a:srgbClr val="FFFFFF"/>
                </a:solidFill>
              </a:rPr>
              <a:t>MEDICAL MALPRACTICE</a:t>
            </a:r>
          </a:p>
          <a:p>
            <a:pPr algn="ctr"/>
            <a:r>
              <a:rPr lang="en-US" sz="4000" b="1" u="sng" dirty="0" smtClean="0">
                <a:solidFill>
                  <a:srgbClr val="FFFFFF"/>
                </a:solidFill>
              </a:rPr>
              <a:t>CAUSATION</a:t>
            </a:r>
            <a:endParaRPr lang="en-US" sz="4000" b="1" u="sng" dirty="0">
              <a:solidFill>
                <a:srgbClr val="FFFFFF"/>
              </a:solidFill>
            </a:endParaRPr>
          </a:p>
        </p:txBody>
      </p:sp>
    </p:spTree>
    <p:extLst>
      <p:ext uri="{BB962C8B-B14F-4D97-AF65-F5344CB8AC3E}">
        <p14:creationId xmlns:p14="http://schemas.microsoft.com/office/powerpoint/2010/main" val="2974434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fontScale="90000"/>
          </a:bodyPr>
          <a:lstStyle/>
          <a:p>
            <a:r>
              <a:rPr lang="en-US" sz="2800" b="1" dirty="0" err="1" smtClean="0">
                <a:solidFill>
                  <a:srgbClr val="FFFFFF"/>
                </a:solidFill>
                <a:latin typeface="Arial"/>
                <a:cs typeface="Arial"/>
              </a:rPr>
              <a:t>Pomroy</a:t>
            </a:r>
            <a:r>
              <a:rPr lang="en-US" sz="2800" b="1" dirty="0" smtClean="0">
                <a:solidFill>
                  <a:srgbClr val="FFFFFF"/>
                </a:solidFill>
                <a:latin typeface="Arial"/>
                <a:cs typeface="Arial"/>
              </a:rPr>
              <a:t> v. Hospital of University of Pennsylvania</a:t>
            </a:r>
            <a:r>
              <a:rPr lang="en-US" sz="2800" dirty="0" smtClean="0">
                <a:solidFill>
                  <a:srgbClr val="FFFFFF"/>
                </a:solidFill>
                <a:latin typeface="Arial"/>
                <a:cs typeface="Arial"/>
              </a:rPr>
              <a:t/>
            </a:r>
            <a:br>
              <a:rPr lang="en-US" sz="2800" dirty="0" smtClean="0">
                <a:solidFill>
                  <a:srgbClr val="FFFFFF"/>
                </a:solidFill>
                <a:latin typeface="Arial"/>
                <a:cs typeface="Arial"/>
              </a:rPr>
            </a:br>
            <a:r>
              <a:rPr lang="en-US" sz="2000" dirty="0" smtClean="0">
                <a:solidFill>
                  <a:srgbClr val="FFFFFF"/>
                </a:solidFill>
                <a:latin typeface="Arial"/>
                <a:cs typeface="Arial"/>
              </a:rPr>
              <a:t>105 A.3d 740 (Pa. Super. 2014)</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Plaintiff died as a result of complications from removal of a polyp utilizing a surgical technique instead of </a:t>
            </a:r>
            <a:r>
              <a:rPr lang="en-US" sz="2000" dirty="0" err="1" smtClean="0">
                <a:solidFill>
                  <a:srgbClr val="FFFFFF"/>
                </a:solidFill>
              </a:rPr>
              <a:t>colonscopically</a:t>
            </a:r>
            <a:r>
              <a:rPr lang="en-US" sz="2000" dirty="0" smtClean="0">
                <a:solidFill>
                  <a:srgbClr val="FFFFFF"/>
                </a:solidFill>
              </a:rPr>
              <a:t> due to concerns of colon perforation.</a:t>
            </a:r>
          </a:p>
          <a:p>
            <a:r>
              <a:rPr lang="en-US" sz="2000" dirty="0" smtClean="0">
                <a:solidFill>
                  <a:srgbClr val="FFFFFF"/>
                </a:solidFill>
              </a:rPr>
              <a:t>No informed consent signed.</a:t>
            </a:r>
          </a:p>
          <a:p>
            <a:r>
              <a:rPr lang="en-US" sz="2000" dirty="0" smtClean="0">
                <a:solidFill>
                  <a:srgbClr val="FFFFFF"/>
                </a:solidFill>
              </a:rPr>
              <a:t>The patient has to prove “but for” doctor’s failure to insist upon the saline method </a:t>
            </a:r>
            <a:r>
              <a:rPr lang="en-US" sz="2000" dirty="0" err="1" smtClean="0">
                <a:solidFill>
                  <a:srgbClr val="FFFFFF"/>
                </a:solidFill>
              </a:rPr>
              <a:t>endoscopically</a:t>
            </a:r>
            <a:r>
              <a:rPr lang="en-US" sz="2000" dirty="0" smtClean="0">
                <a:solidFill>
                  <a:srgbClr val="FFFFFF"/>
                </a:solidFill>
              </a:rPr>
              <a:t> and plaintiff would have rejected the surgical option.</a:t>
            </a:r>
          </a:p>
          <a:p>
            <a:r>
              <a:rPr lang="en-US" sz="2000" dirty="0" smtClean="0">
                <a:solidFill>
                  <a:srgbClr val="FFFFFF"/>
                </a:solidFill>
              </a:rPr>
              <a:t>No evidence was offered that plaintiff would have changed her mind.</a:t>
            </a:r>
          </a:p>
          <a:p>
            <a:r>
              <a:rPr lang="en-US" sz="2000" dirty="0" smtClean="0">
                <a:solidFill>
                  <a:srgbClr val="FFFFFF"/>
                </a:solidFill>
              </a:rPr>
              <a:t>The court clearly stated that “the standard of care is properly addressed in a claim for battery due to lack of informed consent, which was not pled in this case.”</a:t>
            </a:r>
          </a:p>
          <a:p>
            <a:r>
              <a:rPr lang="en-US" sz="2000" dirty="0" smtClean="0">
                <a:solidFill>
                  <a:srgbClr val="FFFFFF"/>
                </a:solidFill>
              </a:rPr>
              <a:t>Superior Court held that there was no evidence of causation and husband failed to establish valid standard of care required of surgeon.</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41</a:t>
            </a:fld>
            <a:endParaRPr lang="en-US"/>
          </a:p>
        </p:txBody>
      </p:sp>
    </p:spTree>
    <p:extLst>
      <p:ext uri="{BB962C8B-B14F-4D97-AF65-F5344CB8AC3E}">
        <p14:creationId xmlns:p14="http://schemas.microsoft.com/office/powerpoint/2010/main" val="348123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42</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707886"/>
          </a:xfrm>
          <a:prstGeom prst="rect">
            <a:avLst/>
          </a:prstGeom>
          <a:noFill/>
        </p:spPr>
        <p:txBody>
          <a:bodyPr wrap="square" rtlCol="0">
            <a:spAutoFit/>
          </a:bodyPr>
          <a:lstStyle/>
          <a:p>
            <a:pPr algn="ctr"/>
            <a:r>
              <a:rPr lang="en-US" sz="4000" b="1" u="sng" dirty="0" smtClean="0">
                <a:solidFill>
                  <a:srgbClr val="FFFFFF"/>
                </a:solidFill>
              </a:rPr>
              <a:t>PHARMACEUTICAL</a:t>
            </a:r>
            <a:endParaRPr lang="en-US" sz="4000" b="1" u="sng" dirty="0">
              <a:solidFill>
                <a:srgbClr val="FFFFFF"/>
              </a:solidFill>
            </a:endParaRPr>
          </a:p>
        </p:txBody>
      </p:sp>
    </p:spTree>
    <p:extLst>
      <p:ext uri="{BB962C8B-B14F-4D97-AF65-F5344CB8AC3E}">
        <p14:creationId xmlns:p14="http://schemas.microsoft.com/office/powerpoint/2010/main" val="3529206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Czimmer</a:t>
            </a:r>
            <a:r>
              <a:rPr lang="en-US" sz="2700" b="1" dirty="0" smtClean="0">
                <a:solidFill>
                  <a:srgbClr val="FFFFFF"/>
                </a:solidFill>
                <a:latin typeface="Arial"/>
                <a:cs typeface="Arial"/>
              </a:rPr>
              <a:t> v. Janssen Pharmaceuticals, Inc.</a:t>
            </a:r>
            <a:br>
              <a:rPr lang="en-US" sz="2700" b="1" dirty="0" smtClean="0">
                <a:solidFill>
                  <a:srgbClr val="FFFFFF"/>
                </a:solidFill>
                <a:latin typeface="Arial"/>
                <a:cs typeface="Arial"/>
              </a:rPr>
            </a:br>
            <a:r>
              <a:rPr lang="en-US" sz="2000" dirty="0" smtClean="0">
                <a:solidFill>
                  <a:srgbClr val="FFFFFF"/>
                </a:solidFill>
                <a:latin typeface="Arial"/>
                <a:cs typeface="Arial"/>
              </a:rPr>
              <a:t>122 A.3d 1043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Verdict in favor of a minor born with a cleft palate whose mother was prescribed Topamax during her pregnancy.</a:t>
            </a:r>
          </a:p>
          <a:p>
            <a:r>
              <a:rPr lang="en-US" sz="2000" dirty="0" smtClean="0">
                <a:solidFill>
                  <a:srgbClr val="FFFFFF"/>
                </a:solidFill>
              </a:rPr>
              <a:t>Janssen claimed that before conception, it attempted to assert a warning of genital birth defects in the Topamax label but the FDA precluded it.</a:t>
            </a:r>
          </a:p>
          <a:p>
            <a:r>
              <a:rPr lang="en-US" sz="2000" dirty="0" smtClean="0">
                <a:solidFill>
                  <a:srgbClr val="FFFFFF"/>
                </a:solidFill>
              </a:rPr>
              <a:t>Warnings were given in respect to genitalia malformation but not this specific warning.  The preemption claim failed.</a:t>
            </a:r>
          </a:p>
          <a:p>
            <a:r>
              <a:rPr lang="en-US" sz="2000" dirty="0" smtClean="0">
                <a:solidFill>
                  <a:srgbClr val="FFFFFF"/>
                </a:solidFill>
              </a:rPr>
              <a:t>The evidence allowed the jury to conclude that the doctor would not have prescribed Topamax if Janssen adequately warned the doctor that Topamax carried a risk of cleft palate.</a:t>
            </a:r>
          </a:p>
          <a:p>
            <a:r>
              <a:rPr lang="en-US" sz="2000" dirty="0" smtClean="0">
                <a:solidFill>
                  <a:srgbClr val="FFFFFF"/>
                </a:solidFill>
              </a:rPr>
              <a:t>The court concluded the minor has an independent right to recover medical expenses incurred before turning 18.</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43</a:t>
            </a:fld>
            <a:endParaRPr lang="en-US"/>
          </a:p>
        </p:txBody>
      </p:sp>
    </p:spTree>
    <p:extLst>
      <p:ext uri="{BB962C8B-B14F-4D97-AF65-F5344CB8AC3E}">
        <p14:creationId xmlns:p14="http://schemas.microsoft.com/office/powerpoint/2010/main" val="839520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Consumer brought products liability action against drug manufacturer after her child suffered birth defects allegedly caused by manufacturer’s prescription anti-seizure drug, Topamax.</a:t>
            </a:r>
          </a:p>
          <a:p>
            <a:r>
              <a:rPr lang="en-US" sz="2000" dirty="0" smtClean="0">
                <a:solidFill>
                  <a:srgbClr val="FFFFFF"/>
                </a:solidFill>
              </a:rPr>
              <a:t>The manufacturer claimed preemption based on the argument that the patient was attempting to change the pregnancy category from C to D controlled by the FDA.</a:t>
            </a:r>
          </a:p>
          <a:p>
            <a:r>
              <a:rPr lang="en-US" sz="2000" dirty="0" smtClean="0">
                <a:solidFill>
                  <a:srgbClr val="FFFFFF"/>
                </a:solidFill>
              </a:rPr>
              <a:t>Trial court order specifically prohibiting patient from presenting any argument or evidence that the manufacturer could have unilaterally changed the Topamax Pregnancy Category without FDA approval.</a:t>
            </a:r>
          </a:p>
          <a:p>
            <a:r>
              <a:rPr lang="en-US" sz="2000" dirty="0" smtClean="0">
                <a:solidFill>
                  <a:srgbClr val="FFFFFF"/>
                </a:solidFill>
              </a:rPr>
              <a:t>Defendant failed to establish federal preemption of the failure to warn claim under decision in </a:t>
            </a:r>
            <a:r>
              <a:rPr lang="en-US" sz="2000" u="sng" dirty="0" smtClean="0">
                <a:solidFill>
                  <a:srgbClr val="FFFFFF"/>
                </a:solidFill>
              </a:rPr>
              <a:t>Wyeth v. Levine</a:t>
            </a:r>
            <a:r>
              <a:rPr lang="en-US" sz="2000" dirty="0" smtClean="0">
                <a:solidFill>
                  <a:srgbClr val="FFFFFF"/>
                </a:solidFill>
              </a:rPr>
              <a:t>, 129 </a:t>
            </a:r>
            <a:r>
              <a:rPr lang="en-US" sz="2000" dirty="0" err="1" smtClean="0">
                <a:solidFill>
                  <a:srgbClr val="FFFFFF"/>
                </a:solidFill>
              </a:rPr>
              <a:t>S.Ct</a:t>
            </a:r>
            <a:r>
              <a:rPr lang="en-US" sz="2000" dirty="0" smtClean="0">
                <a:solidFill>
                  <a:srgbClr val="FFFFFF"/>
                </a:solidFill>
              </a:rPr>
              <a:t>. 1187 (2009).</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44</a:t>
            </a:fld>
            <a:endParaRPr lang="en-US"/>
          </a:p>
        </p:txBody>
      </p:sp>
    </p:spTree>
    <p:extLst>
      <p:ext uri="{BB962C8B-B14F-4D97-AF65-F5344CB8AC3E}">
        <p14:creationId xmlns:p14="http://schemas.microsoft.com/office/powerpoint/2010/main" val="256078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Defendant argued that because the mother ingested Topamax using her mother’s prescription instead of her own in the month before her pregnancy, she severed the link between the learned intermediary and herself as the patient.</a:t>
            </a:r>
          </a:p>
          <a:p>
            <a:r>
              <a:rPr lang="en-US" sz="2400" dirty="0" smtClean="0">
                <a:solidFill>
                  <a:srgbClr val="FFFFFF"/>
                </a:solidFill>
              </a:rPr>
              <a:t>This does not permit defendant from evading liability for the child’s injuries.</a:t>
            </a:r>
          </a:p>
        </p:txBody>
      </p:sp>
      <p:sp>
        <p:nvSpPr>
          <p:cNvPr id="4" name="Slide Number Placeholder 3"/>
          <p:cNvSpPr>
            <a:spLocks noGrp="1"/>
          </p:cNvSpPr>
          <p:nvPr>
            <p:ph type="sldNum" sz="quarter" idx="12"/>
          </p:nvPr>
        </p:nvSpPr>
        <p:spPr/>
        <p:txBody>
          <a:bodyPr/>
          <a:lstStyle/>
          <a:p>
            <a:fld id="{399A7A07-0BD0-2B45-87E2-5149D01EADE2}" type="slidenum">
              <a:rPr lang="en-US" smtClean="0"/>
              <a:pPr/>
              <a:t>45</a:t>
            </a:fld>
            <a:endParaRPr lang="en-US"/>
          </a:p>
        </p:txBody>
      </p:sp>
    </p:spTree>
    <p:extLst>
      <p:ext uri="{BB962C8B-B14F-4D97-AF65-F5344CB8AC3E}">
        <p14:creationId xmlns:p14="http://schemas.microsoft.com/office/powerpoint/2010/main" val="1535211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Vosburg</a:t>
            </a:r>
            <a:r>
              <a:rPr lang="en-US" sz="2700" b="1" dirty="0" smtClean="0">
                <a:solidFill>
                  <a:srgbClr val="FFFFFF"/>
                </a:solidFill>
                <a:latin typeface="Arial"/>
                <a:cs typeface="Arial"/>
              </a:rPr>
              <a:t> v. NBC Seventh Realty Corp.</a:t>
            </a:r>
            <a:br>
              <a:rPr lang="en-US" sz="2700" b="1" dirty="0" smtClean="0">
                <a:solidFill>
                  <a:srgbClr val="FFFFFF"/>
                </a:solidFill>
                <a:latin typeface="Arial"/>
                <a:cs typeface="Arial"/>
              </a:rPr>
            </a:br>
            <a:r>
              <a:rPr lang="en-US" sz="2000" dirty="0" smtClean="0">
                <a:solidFill>
                  <a:srgbClr val="FFFFFF"/>
                </a:solidFill>
                <a:latin typeface="Arial"/>
                <a:cs typeface="Arial"/>
              </a:rPr>
              <a:t>122 A.3d 393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Grantor’s heirs brought action against property owner alleging that excavation and processing of rock on site constituted trespass and conversion of mineral rights estate that had been reserved by grantors.</a:t>
            </a:r>
          </a:p>
          <a:p>
            <a:r>
              <a:rPr lang="en-US" sz="2000" dirty="0" smtClean="0">
                <a:solidFill>
                  <a:srgbClr val="FFFFFF"/>
                </a:solidFill>
              </a:rPr>
              <a:t>By construing the reservation in a 1951 deed as excepting only coal and mineral beneath the surface and extractible by deep mining, we conclude that the rock herein was not included within the reservation.</a:t>
            </a:r>
          </a:p>
          <a:p>
            <a:r>
              <a:rPr lang="en-US" sz="2000" dirty="0" smtClean="0">
                <a:solidFill>
                  <a:srgbClr val="FFFFFF"/>
                </a:solidFill>
              </a:rPr>
              <a:t>There was no trespass to the reserve mineral rights of the owners and the processing and crushing of the rock did not constitute a conversion.</a:t>
            </a:r>
          </a:p>
          <a:p>
            <a:r>
              <a:rPr lang="en-US" sz="2000" dirty="0" smtClean="0">
                <a:solidFill>
                  <a:srgbClr val="FFFFFF"/>
                </a:solidFill>
              </a:rPr>
              <a:t>Court reversed the grant of partial summary judgment in favor of the landowner and remanded for entry of summary judgment in favor of NBC.</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46</a:t>
            </a:fld>
            <a:endParaRPr lang="en-US"/>
          </a:p>
        </p:txBody>
      </p:sp>
    </p:spTree>
    <p:extLst>
      <p:ext uri="{BB962C8B-B14F-4D97-AF65-F5344CB8AC3E}">
        <p14:creationId xmlns:p14="http://schemas.microsoft.com/office/powerpoint/2010/main" val="303346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47</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707886"/>
          </a:xfrm>
          <a:prstGeom prst="rect">
            <a:avLst/>
          </a:prstGeom>
          <a:noFill/>
        </p:spPr>
        <p:txBody>
          <a:bodyPr wrap="square" rtlCol="0">
            <a:spAutoFit/>
          </a:bodyPr>
          <a:lstStyle/>
          <a:p>
            <a:pPr algn="ctr"/>
            <a:r>
              <a:rPr lang="en-US" sz="4000" b="1" u="sng" dirty="0" smtClean="0">
                <a:solidFill>
                  <a:srgbClr val="FFFFFF"/>
                </a:solidFill>
              </a:rPr>
              <a:t>SUBROGATION</a:t>
            </a:r>
            <a:endParaRPr lang="en-US" sz="4000" b="1" u="sng" dirty="0">
              <a:solidFill>
                <a:srgbClr val="FFFFFF"/>
              </a:solidFill>
            </a:endParaRPr>
          </a:p>
        </p:txBody>
      </p:sp>
    </p:spTree>
    <p:extLst>
      <p:ext uri="{BB962C8B-B14F-4D97-AF65-F5344CB8AC3E}">
        <p14:creationId xmlns:p14="http://schemas.microsoft.com/office/powerpoint/2010/main" val="611719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fontScale="90000"/>
          </a:bodyPr>
          <a:lstStyle/>
          <a:p>
            <a:r>
              <a:rPr lang="en-US" sz="2700" b="1" dirty="0" err="1" smtClean="0">
                <a:solidFill>
                  <a:srgbClr val="FFFFFF"/>
                </a:solidFill>
                <a:latin typeface="Arial"/>
                <a:cs typeface="Arial"/>
              </a:rPr>
              <a:t>Montanile</a:t>
            </a:r>
            <a:r>
              <a:rPr lang="en-US" sz="2700" b="1" dirty="0" smtClean="0">
                <a:solidFill>
                  <a:srgbClr val="FFFFFF"/>
                </a:solidFill>
                <a:latin typeface="Arial"/>
                <a:cs typeface="Arial"/>
              </a:rPr>
              <a:t> v. Board of Trustees of the National Elevator Industry Health Benefit Plan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577 U.S. ____ (2016) </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46970"/>
            <a:ext cx="8229600" cy="4525963"/>
          </a:xfrm>
        </p:spPr>
        <p:txBody>
          <a:bodyPr>
            <a:noAutofit/>
          </a:bodyPr>
          <a:lstStyle/>
          <a:p>
            <a:r>
              <a:rPr lang="en-US" sz="2400" dirty="0" smtClean="0">
                <a:solidFill>
                  <a:schemeClr val="bg1"/>
                </a:solidFill>
              </a:rPr>
              <a:t>When a third party injures a participant in an employee benefits </a:t>
            </a:r>
            <a:r>
              <a:rPr lang="en-US" sz="2400" dirty="0">
                <a:solidFill>
                  <a:schemeClr val="bg1"/>
                </a:solidFill>
              </a:rPr>
              <a:t>plan under the Employee Retirement Income Security Act of 1974 (ERISA) 88 Sat. 829, as amended, 29 U.S.C. § 1001 et seq.  The plan pays covered medical expenses.</a:t>
            </a:r>
          </a:p>
          <a:p>
            <a:r>
              <a:rPr lang="en-US" sz="2400" dirty="0">
                <a:solidFill>
                  <a:schemeClr val="bg1"/>
                </a:solidFill>
              </a:rPr>
              <a:t>The terms of these plans include a subrogation clause requiring a participant to reimburse the plan if the participant later recovers money from the third party for his injuries.</a:t>
            </a:r>
          </a:p>
          <a:p>
            <a:r>
              <a:rPr lang="en-US" sz="2400" dirty="0">
                <a:solidFill>
                  <a:schemeClr val="bg1"/>
                </a:solidFill>
              </a:rPr>
              <a:t>Under ERISA, plan fiduciaries can file civil suits “to obtain</a:t>
            </a:r>
            <a:r>
              <a:rPr lang="is-IS" sz="2400" dirty="0">
                <a:solidFill>
                  <a:schemeClr val="bg1"/>
                </a:solidFill>
              </a:rPr>
              <a:t>… appropiate equitable relief... </a:t>
            </a:r>
            <a:r>
              <a:rPr lang="en-US" sz="2400" dirty="0">
                <a:solidFill>
                  <a:schemeClr val="bg1"/>
                </a:solidFill>
              </a:rPr>
              <a:t>to enforce</a:t>
            </a:r>
            <a:r>
              <a:rPr lang="is-IS" sz="2400" dirty="0">
                <a:solidFill>
                  <a:schemeClr val="bg1"/>
                </a:solidFill>
              </a:rPr>
              <a:t>… the terms of the plan.”</a:t>
            </a:r>
            <a:endParaRPr lang="en-US" sz="2400" dirty="0">
              <a:solidFill>
                <a:schemeClr val="bg1"/>
              </a:solidFill>
            </a:endParaRPr>
          </a:p>
          <a:p>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48</a:t>
            </a:fld>
            <a:endParaRPr lang="en-US"/>
          </a:p>
        </p:txBody>
      </p:sp>
    </p:spTree>
    <p:extLst>
      <p:ext uri="{BB962C8B-B14F-4D97-AF65-F5344CB8AC3E}">
        <p14:creationId xmlns:p14="http://schemas.microsoft.com/office/powerpoint/2010/main" val="2777274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fontScale="90000"/>
          </a:bodyPr>
          <a:lstStyle/>
          <a:p>
            <a:r>
              <a:rPr lang="en-US" sz="2700" b="1" dirty="0" err="1" smtClean="0">
                <a:solidFill>
                  <a:srgbClr val="FFFFFF"/>
                </a:solidFill>
                <a:latin typeface="Arial"/>
                <a:cs typeface="Arial"/>
              </a:rPr>
              <a:t>Montanile</a:t>
            </a:r>
            <a:r>
              <a:rPr lang="en-US" sz="2700" b="1" dirty="0" smtClean="0">
                <a:solidFill>
                  <a:srgbClr val="FFFFFF"/>
                </a:solidFill>
                <a:latin typeface="Arial"/>
                <a:cs typeface="Arial"/>
              </a:rPr>
              <a:t> v. Board of Trustees of the National Elevator Industry Health Benefit Plan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577 U.S. ____ (2016) </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solidFill>
                  <a:srgbClr val="FFFFFF"/>
                </a:solidFill>
              </a:rPr>
              <a:t>W</a:t>
            </a:r>
            <a:r>
              <a:rPr lang="en-US" sz="2400" dirty="0" smtClean="0">
                <a:solidFill>
                  <a:srgbClr val="FFFFFF"/>
                </a:solidFill>
              </a:rPr>
              <a:t>hat happens when a participant obtains a settlement fund from a third party, but spends the whole settlement on </a:t>
            </a:r>
            <a:r>
              <a:rPr lang="en-US" sz="2400" dirty="0" err="1" smtClean="0">
                <a:solidFill>
                  <a:srgbClr val="FFFFFF"/>
                </a:solidFill>
              </a:rPr>
              <a:t>nontraceable</a:t>
            </a:r>
            <a:r>
              <a:rPr lang="en-US" sz="2400" dirty="0" smtClean="0">
                <a:solidFill>
                  <a:srgbClr val="FFFFFF"/>
                </a:solidFill>
              </a:rPr>
              <a:t> items?</a:t>
            </a:r>
          </a:p>
          <a:p>
            <a:r>
              <a:rPr lang="en-US" sz="2400" dirty="0" smtClean="0">
                <a:solidFill>
                  <a:srgbClr val="FFFFFF"/>
                </a:solidFill>
              </a:rPr>
              <a:t>When a participant dissipates the whole settlement on </a:t>
            </a:r>
            <a:r>
              <a:rPr lang="en-US" sz="2400" dirty="0" err="1" smtClean="0">
                <a:solidFill>
                  <a:srgbClr val="FFFFFF"/>
                </a:solidFill>
              </a:rPr>
              <a:t>nontraceable</a:t>
            </a:r>
            <a:r>
              <a:rPr lang="en-US" sz="2400" dirty="0" smtClean="0">
                <a:solidFill>
                  <a:srgbClr val="FFFFFF"/>
                </a:solidFill>
              </a:rPr>
              <a:t> items, the fiduciary cannot bring a suit to attach the participant’s general assets under § 502(a)(3).</a:t>
            </a:r>
          </a:p>
          <a:p>
            <a:r>
              <a:rPr lang="en-US" sz="2400" dirty="0" smtClean="0">
                <a:solidFill>
                  <a:srgbClr val="FFFFFF"/>
                </a:solidFill>
              </a:rPr>
              <a:t>The suit is not one for “appropriate equitable relief</a:t>
            </a:r>
            <a:r>
              <a:rPr lang="en-US" sz="2400" dirty="0" smtClean="0">
                <a:solidFill>
                  <a:srgbClr val="FFFFFF"/>
                </a:solidFill>
              </a:rPr>
              <a:t>.”</a:t>
            </a:r>
            <a:endParaRPr lang="en-US" sz="2400" dirty="0" smtClean="0">
              <a:solidFill>
                <a:srgbClr val="FFFFFF"/>
              </a:solidFill>
            </a:endParaRPr>
          </a:p>
          <a:p>
            <a:r>
              <a:rPr lang="en-US" sz="2400" dirty="0" smtClean="0">
                <a:solidFill>
                  <a:srgbClr val="FFFFFF"/>
                </a:solidFill>
              </a:rPr>
              <a:t>It is unclear whether the participant dissipated all of his settlement in this matter, so we remand for further proceedings.</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49</a:t>
            </a:fld>
            <a:endParaRPr lang="en-US"/>
          </a:p>
        </p:txBody>
      </p:sp>
    </p:spTree>
    <p:extLst>
      <p:ext uri="{BB962C8B-B14F-4D97-AF65-F5344CB8AC3E}">
        <p14:creationId xmlns:p14="http://schemas.microsoft.com/office/powerpoint/2010/main" val="167489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Wert v. Manor Care Carlisle,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1248 (Pa.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This case involved mandatory arbitration of a nursing home dispute.</a:t>
            </a:r>
          </a:p>
          <a:p>
            <a:r>
              <a:rPr lang="en-US" sz="2000" dirty="0" smtClean="0">
                <a:solidFill>
                  <a:srgbClr val="FFFFFF"/>
                </a:solidFill>
              </a:rPr>
              <a:t>Previous ruling shows that NAF Designation voided an identical arbitration agreement.</a:t>
            </a:r>
          </a:p>
          <a:p>
            <a:r>
              <a:rPr lang="en-US" sz="2000" dirty="0" smtClean="0">
                <a:solidFill>
                  <a:srgbClr val="FFFFFF"/>
                </a:solidFill>
              </a:rPr>
              <a:t>Post –consent decree, Section 5 of the FAA, cannot preserve NAF-incorporated arbitration agreements unless the parties made the NAF’s availability nonessential.</a:t>
            </a:r>
          </a:p>
          <a:p>
            <a:r>
              <a:rPr lang="en-US" sz="2000" dirty="0" smtClean="0">
                <a:solidFill>
                  <a:srgbClr val="FFFFFF"/>
                </a:solidFill>
              </a:rPr>
              <a:t>NAF must administer its code unless the parties agree to the contrary.</a:t>
            </a:r>
          </a:p>
          <a:p>
            <a:r>
              <a:rPr lang="en-US" sz="2000" dirty="0" smtClean="0">
                <a:solidFill>
                  <a:srgbClr val="FFFFFF"/>
                </a:solidFill>
              </a:rPr>
              <a:t>Underlying FAA policy, as interpreted by the Supreme Court in </a:t>
            </a:r>
            <a:r>
              <a:rPr lang="en-US" sz="2000" u="sng" dirty="0" err="1" smtClean="0">
                <a:solidFill>
                  <a:srgbClr val="FFFFFF"/>
                </a:solidFill>
              </a:rPr>
              <a:t>Marmet</a:t>
            </a:r>
            <a:r>
              <a:rPr lang="en-US" sz="2000" dirty="0" smtClean="0">
                <a:solidFill>
                  <a:srgbClr val="FFFFFF"/>
                </a:solidFill>
              </a:rPr>
              <a:t>, does not mandate a different result because our conclusion is based on settled PA contract law principles that stand independent of arbitration.</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a:t>
            </a:fld>
            <a:endParaRPr lang="en-US"/>
          </a:p>
        </p:txBody>
      </p:sp>
    </p:spTree>
    <p:extLst>
      <p:ext uri="{BB962C8B-B14F-4D97-AF65-F5344CB8AC3E}">
        <p14:creationId xmlns:p14="http://schemas.microsoft.com/office/powerpoint/2010/main" val="540746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50</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SUBROGATION</a:t>
            </a:r>
          </a:p>
          <a:p>
            <a:pPr algn="ctr"/>
            <a:r>
              <a:rPr lang="en-US" sz="4000" b="1" u="sng" dirty="0" smtClean="0">
                <a:solidFill>
                  <a:srgbClr val="FFFFFF"/>
                </a:solidFill>
              </a:rPr>
              <a:t>WORKERS COMP</a:t>
            </a:r>
            <a:endParaRPr lang="en-US" sz="4000" b="1" u="sng" dirty="0">
              <a:solidFill>
                <a:srgbClr val="FFFFFF"/>
              </a:solidFill>
            </a:endParaRPr>
          </a:p>
        </p:txBody>
      </p:sp>
    </p:spTree>
    <p:extLst>
      <p:ext uri="{BB962C8B-B14F-4D97-AF65-F5344CB8AC3E}">
        <p14:creationId xmlns:p14="http://schemas.microsoft.com/office/powerpoint/2010/main" val="4081390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C.A.B. (Derry Area School Dist.)</a:t>
            </a:r>
            <a:br>
              <a:rPr lang="en-US" sz="2700" b="1" dirty="0" smtClean="0">
                <a:solidFill>
                  <a:srgbClr val="FFFFFF"/>
                </a:solidFill>
                <a:latin typeface="Arial"/>
                <a:cs typeface="Arial"/>
              </a:rPr>
            </a:br>
            <a:r>
              <a:rPr lang="en-US" sz="2000" dirty="0" smtClean="0">
                <a:solidFill>
                  <a:srgbClr val="FFFFFF"/>
                </a:solidFill>
                <a:latin typeface="Arial"/>
                <a:cs typeface="Arial"/>
              </a:rPr>
              <a:t>2016 WL 56261, ___A.3d___(2016)</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Claimant petitioned for review of an order of the WC Appeal Board affirming decision with rewarding claimant subrogation of a third party medical malpractice award with respect to medical treatment received after a workplace injury.</a:t>
            </a:r>
          </a:p>
          <a:p>
            <a:r>
              <a:rPr lang="en-US" sz="2000" dirty="0" smtClean="0">
                <a:solidFill>
                  <a:srgbClr val="FFFFFF"/>
                </a:solidFill>
              </a:rPr>
              <a:t>Under Section 319 of the Act, the right of subrogation is automatic and absolute.</a:t>
            </a:r>
          </a:p>
          <a:p>
            <a:r>
              <a:rPr lang="en-US" sz="2000" dirty="0" smtClean="0">
                <a:solidFill>
                  <a:srgbClr val="FFFFFF"/>
                </a:solidFill>
              </a:rPr>
              <a:t>Section 508 of the MCARE Act expressly eliminated subrogation rights with respect to past medical bills and past earnings.</a:t>
            </a:r>
          </a:p>
          <a:p>
            <a:r>
              <a:rPr lang="en-US" sz="2000" dirty="0" smtClean="0">
                <a:solidFill>
                  <a:srgbClr val="FFFFFF"/>
                </a:solidFill>
              </a:rPr>
              <a:t>This prevents claimant from a double recovery for the same injury and furthers the goal of ensuring that the employer and insurer are not compelled to compensate claimant for injured caused by a negligent third party.</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51</a:t>
            </a:fld>
            <a:endParaRPr lang="en-US"/>
          </a:p>
        </p:txBody>
      </p:sp>
    </p:spTree>
    <p:extLst>
      <p:ext uri="{BB962C8B-B14F-4D97-AF65-F5344CB8AC3E}">
        <p14:creationId xmlns:p14="http://schemas.microsoft.com/office/powerpoint/2010/main" val="1655888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086" y="274638"/>
            <a:ext cx="8548914" cy="1143000"/>
          </a:xfrm>
          <a:ln w="12700" cmpd="sng">
            <a:solidFill>
              <a:schemeClr val="bg1"/>
            </a:solidFill>
          </a:ln>
        </p:spPr>
        <p:txBody>
          <a:bodyPr>
            <a:normAutofit/>
          </a:bodyPr>
          <a:lstStyle/>
          <a:p>
            <a:r>
              <a:rPr lang="en-US" sz="2200" b="1" dirty="0" smtClean="0">
                <a:solidFill>
                  <a:srgbClr val="FFFFFF"/>
                </a:solidFill>
                <a:latin typeface="Arial"/>
                <a:cs typeface="Arial"/>
              </a:rPr>
              <a:t>Liberty Mutual Insurance Company v. Domtar Paper Company</a:t>
            </a:r>
            <a:br>
              <a:rPr lang="en-US" sz="2200" b="1" dirty="0" smtClean="0">
                <a:solidFill>
                  <a:srgbClr val="FFFFFF"/>
                </a:solidFill>
                <a:latin typeface="Arial"/>
                <a:cs typeface="Arial"/>
              </a:rPr>
            </a:br>
            <a:r>
              <a:rPr lang="en-US" sz="2000" dirty="0" smtClean="0">
                <a:solidFill>
                  <a:srgbClr val="FFFFFF"/>
                </a:solidFill>
                <a:latin typeface="Arial"/>
                <a:cs typeface="Arial"/>
              </a:rPr>
              <a:t>113 A.3d 1230 (Pa.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Worker’s Comp carrier brought negligence action against alleged third-party </a:t>
            </a:r>
            <a:r>
              <a:rPr lang="en-US" sz="2000" dirty="0" err="1" smtClean="0">
                <a:solidFill>
                  <a:srgbClr val="FFFFFF"/>
                </a:solidFill>
              </a:rPr>
              <a:t>tortfeasors</a:t>
            </a:r>
            <a:r>
              <a:rPr lang="en-US" sz="2000" dirty="0" smtClean="0">
                <a:solidFill>
                  <a:srgbClr val="FFFFFF"/>
                </a:solidFill>
              </a:rPr>
              <a:t> arising from claimant's fall in alleged </a:t>
            </a:r>
            <a:r>
              <a:rPr lang="en-US" sz="2000" dirty="0" err="1" smtClean="0">
                <a:solidFill>
                  <a:srgbClr val="FFFFFF"/>
                </a:solidFill>
              </a:rPr>
              <a:t>torfeasors</a:t>
            </a:r>
            <a:r>
              <a:rPr lang="en-US" sz="2000" dirty="0" smtClean="0">
                <a:solidFill>
                  <a:srgbClr val="FFFFFF"/>
                </a:solidFill>
              </a:rPr>
              <a:t>’ parking lot, seeking to recover the amount that carrier paid out as benefits to claimant.</a:t>
            </a:r>
          </a:p>
          <a:p>
            <a:r>
              <a:rPr lang="en-US" sz="2000" dirty="0" smtClean="0">
                <a:solidFill>
                  <a:srgbClr val="FFFFFF"/>
                </a:solidFill>
              </a:rPr>
              <a:t>Section 319 of the Workers’ Compensation Act does not permit an employer or their insurance company to commence an action directly against a third-party </a:t>
            </a:r>
            <a:r>
              <a:rPr lang="en-US" sz="2000" dirty="0" err="1" smtClean="0">
                <a:solidFill>
                  <a:srgbClr val="FFFFFF"/>
                </a:solidFill>
              </a:rPr>
              <a:t>tortfeasor</a:t>
            </a:r>
            <a:r>
              <a:rPr lang="en-US" sz="2000" dirty="0" smtClean="0">
                <a:solidFill>
                  <a:srgbClr val="FFFFFF"/>
                </a:solidFill>
              </a:rPr>
              <a:t>.</a:t>
            </a:r>
          </a:p>
          <a:p>
            <a:r>
              <a:rPr lang="en-US" sz="2000" dirty="0" smtClean="0">
                <a:solidFill>
                  <a:srgbClr val="FFFFFF"/>
                </a:solidFill>
              </a:rPr>
              <a:t>Section 671 of the Act confers on employers or their worker’s compensation insurers a right to pursue a subrogation claim but not directly against a third-party </a:t>
            </a:r>
            <a:r>
              <a:rPr lang="en-US" sz="2000" dirty="0" err="1" smtClean="0">
                <a:solidFill>
                  <a:srgbClr val="FFFFFF"/>
                </a:solidFill>
              </a:rPr>
              <a:t>tortfeasor</a:t>
            </a:r>
            <a:r>
              <a:rPr lang="en-US" sz="2000" dirty="0" smtClean="0">
                <a:solidFill>
                  <a:srgbClr val="FFFFFF"/>
                </a:solidFill>
              </a:rPr>
              <a:t>.</a:t>
            </a:r>
          </a:p>
          <a:p>
            <a:r>
              <a:rPr lang="en-US" sz="2000" dirty="0" smtClean="0">
                <a:solidFill>
                  <a:srgbClr val="FFFFFF"/>
                </a:solidFill>
              </a:rPr>
              <a:t>The compensated employee has taken no action against the </a:t>
            </a:r>
            <a:r>
              <a:rPr lang="en-US" sz="2000" dirty="0" err="1" smtClean="0">
                <a:solidFill>
                  <a:srgbClr val="FFFFFF"/>
                </a:solidFill>
              </a:rPr>
              <a:t>tortfeasor</a:t>
            </a:r>
            <a:r>
              <a:rPr lang="en-US" sz="2000" dirty="0" smtClean="0">
                <a:solidFill>
                  <a:srgbClr val="FFFFFF"/>
                </a:solidFill>
              </a:rPr>
              <a:t> and the insurance company cannot take action on their own.</a:t>
            </a:r>
          </a:p>
        </p:txBody>
      </p:sp>
      <p:sp>
        <p:nvSpPr>
          <p:cNvPr id="4" name="Slide Number Placeholder 3"/>
          <p:cNvSpPr>
            <a:spLocks noGrp="1"/>
          </p:cNvSpPr>
          <p:nvPr>
            <p:ph type="sldNum" sz="quarter" idx="12"/>
          </p:nvPr>
        </p:nvSpPr>
        <p:spPr/>
        <p:txBody>
          <a:bodyPr/>
          <a:lstStyle/>
          <a:p>
            <a:fld id="{399A7A07-0BD0-2B45-87E2-5149D01EADE2}" type="slidenum">
              <a:rPr lang="en-US" smtClean="0"/>
              <a:pPr/>
              <a:t>52</a:t>
            </a:fld>
            <a:endParaRPr lang="en-US"/>
          </a:p>
        </p:txBody>
      </p:sp>
    </p:spTree>
    <p:extLst>
      <p:ext uri="{BB962C8B-B14F-4D97-AF65-F5344CB8AC3E}">
        <p14:creationId xmlns:p14="http://schemas.microsoft.com/office/powerpoint/2010/main" val="4259404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53</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707886"/>
          </a:xfrm>
          <a:prstGeom prst="rect">
            <a:avLst/>
          </a:prstGeom>
          <a:noFill/>
        </p:spPr>
        <p:txBody>
          <a:bodyPr wrap="square" rtlCol="0">
            <a:spAutoFit/>
          </a:bodyPr>
          <a:lstStyle/>
          <a:p>
            <a:pPr algn="ctr"/>
            <a:r>
              <a:rPr lang="en-US" sz="4000" b="1" u="sng" dirty="0" smtClean="0">
                <a:solidFill>
                  <a:srgbClr val="FFFFFF"/>
                </a:solidFill>
              </a:rPr>
              <a:t>SOVEREIGN IMMUNITY</a:t>
            </a:r>
            <a:endParaRPr lang="en-US" sz="4000" b="1" u="sng" dirty="0">
              <a:solidFill>
                <a:srgbClr val="FFFFFF"/>
              </a:solidFill>
            </a:endParaRPr>
          </a:p>
        </p:txBody>
      </p:sp>
    </p:spTree>
    <p:extLst>
      <p:ext uri="{BB962C8B-B14F-4D97-AF65-F5344CB8AC3E}">
        <p14:creationId xmlns:p14="http://schemas.microsoft.com/office/powerpoint/2010/main" val="828736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Metropolitan Edison Company v. City of Reading</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125 A.39 499 (Pa. </a:t>
            </a:r>
            <a:r>
              <a:rPr lang="en-US" sz="2000" dirty="0" err="1" smtClean="0">
                <a:solidFill>
                  <a:srgbClr val="FFFFFF"/>
                </a:solidFill>
                <a:latin typeface="Arial"/>
                <a:cs typeface="Arial"/>
              </a:rPr>
              <a:t>Cmwlth</a:t>
            </a:r>
            <a:r>
              <a:rPr lang="en-US" sz="2000" dirty="0" smtClean="0">
                <a:solidFill>
                  <a:srgbClr val="FFFFFF"/>
                </a:solidFill>
                <a:latin typeface="Arial"/>
                <a:cs typeface="Arial"/>
              </a:rPr>
              <a:t>.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Reading’s employees removed soil from beneath the Met-Ed bank without using support or shoring to stabilize the bank and did not properly use backfill.</a:t>
            </a:r>
          </a:p>
          <a:p>
            <a:r>
              <a:rPr lang="en-US" sz="2000" dirty="0" smtClean="0">
                <a:solidFill>
                  <a:srgbClr val="FFFFFF"/>
                </a:solidFill>
              </a:rPr>
              <a:t>The City of Reading was found liable for $53,000 in damages to Met-Ed.</a:t>
            </a:r>
          </a:p>
          <a:p>
            <a:r>
              <a:rPr lang="en-US" sz="2000" dirty="0" smtClean="0">
                <a:solidFill>
                  <a:srgbClr val="FFFFFF"/>
                </a:solidFill>
              </a:rPr>
              <a:t>The court reversed indicating that sovereign immunity applied.  The act dealing with utility services did not apply.  </a:t>
            </a:r>
          </a:p>
          <a:p>
            <a:r>
              <a:rPr lang="en-US" sz="2000" dirty="0" smtClean="0">
                <a:solidFill>
                  <a:srgbClr val="FFFFFF"/>
                </a:solidFill>
              </a:rPr>
              <a:t>The dangerous condition was the unstable soil and dirt located under the bank and did not originate from the City of Reading’s facilities.  </a:t>
            </a:r>
          </a:p>
          <a:p>
            <a:r>
              <a:rPr lang="en-US" sz="2000" dirty="0" smtClean="0">
                <a:solidFill>
                  <a:srgbClr val="FFFFFF"/>
                </a:solidFill>
              </a:rPr>
              <a:t>The dangerous conditions derived in the conduct of Reading’s employees during the excavation.</a:t>
            </a:r>
          </a:p>
          <a:p>
            <a:r>
              <a:rPr lang="en-US" sz="2000" dirty="0" smtClean="0">
                <a:solidFill>
                  <a:srgbClr val="FFFFFF"/>
                </a:solidFill>
              </a:rPr>
              <a:t>The exception from immunity in Section 8542(b)(5) of the Act does not apply, therefore, Reading is immune from liability.</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54</a:t>
            </a:fld>
            <a:endParaRPr lang="en-US"/>
          </a:p>
        </p:txBody>
      </p:sp>
    </p:spTree>
    <p:extLst>
      <p:ext uri="{BB962C8B-B14F-4D97-AF65-F5344CB8AC3E}">
        <p14:creationId xmlns:p14="http://schemas.microsoft.com/office/powerpoint/2010/main" val="555048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Hutto</a:t>
            </a:r>
            <a:r>
              <a:rPr lang="en-US" sz="2700" b="1" dirty="0" smtClean="0">
                <a:solidFill>
                  <a:srgbClr val="FFFFFF"/>
                </a:solidFill>
                <a:latin typeface="Arial"/>
                <a:cs typeface="Arial"/>
              </a:rPr>
              <a:t> v. Philadelphia Parking Authority</a:t>
            </a:r>
            <a:br>
              <a:rPr lang="en-US" sz="2700" b="1" dirty="0" smtClean="0">
                <a:solidFill>
                  <a:srgbClr val="FFFFFF"/>
                </a:solidFill>
                <a:latin typeface="Arial"/>
                <a:cs typeface="Arial"/>
              </a:rPr>
            </a:br>
            <a:r>
              <a:rPr lang="en-US" sz="2000" dirty="0" smtClean="0">
                <a:solidFill>
                  <a:srgbClr val="FFFFFF"/>
                </a:solidFill>
                <a:latin typeface="Arial"/>
                <a:cs typeface="Arial"/>
              </a:rPr>
              <a:t>118 A.3d 476 (Pa. </a:t>
            </a:r>
            <a:r>
              <a:rPr lang="en-US" sz="2000" dirty="0" err="1" smtClean="0">
                <a:solidFill>
                  <a:srgbClr val="FFFFFF"/>
                </a:solidFill>
                <a:latin typeface="Arial"/>
                <a:cs typeface="Arial"/>
              </a:rPr>
              <a:t>Cmwlth</a:t>
            </a:r>
            <a:r>
              <a:rPr lang="en-US" sz="2000" dirty="0" smtClean="0">
                <a:solidFill>
                  <a:srgbClr val="FFFFFF"/>
                </a:solidFill>
                <a:latin typeface="Arial"/>
                <a:cs typeface="Arial"/>
              </a:rPr>
              <a:t>.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Bicyclist who was struck by tow truck brought negligence action against driver and the Philadelphia Parking Authority, which owned and operated the truck.</a:t>
            </a:r>
          </a:p>
          <a:p>
            <a:r>
              <a:rPr lang="en-US" sz="2000" dirty="0" smtClean="0">
                <a:solidFill>
                  <a:srgbClr val="FFFFFF"/>
                </a:solidFill>
              </a:rPr>
              <a:t>Court held that bicyclist met her burden of providing competent evidence showing permanent injury under Tort Claims </a:t>
            </a:r>
            <a:r>
              <a:rPr lang="en-US" sz="2000" dirty="0" smtClean="0">
                <a:solidFill>
                  <a:srgbClr val="FFFFFF"/>
                </a:solidFill>
              </a:rPr>
              <a:t>Act.</a:t>
            </a:r>
            <a:endParaRPr lang="en-US" sz="2000" dirty="0" smtClean="0">
              <a:solidFill>
                <a:srgbClr val="FFFFFF"/>
              </a:solidFill>
            </a:endParaRPr>
          </a:p>
          <a:p>
            <a:r>
              <a:rPr lang="en-US" sz="2000" dirty="0" smtClean="0">
                <a:solidFill>
                  <a:srgbClr val="FFFFFF"/>
                </a:solidFill>
              </a:rPr>
              <a:t>Bicyclist was awarded economic and pain and suffering damages and denied Parking Authority’s Motion for post-trial relief.</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55</a:t>
            </a:fld>
            <a:endParaRPr lang="en-US"/>
          </a:p>
        </p:txBody>
      </p:sp>
    </p:spTree>
    <p:extLst>
      <p:ext uri="{BB962C8B-B14F-4D97-AF65-F5344CB8AC3E}">
        <p14:creationId xmlns:p14="http://schemas.microsoft.com/office/powerpoint/2010/main" val="3648355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56</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SOVERIGN IMMUNITY</a:t>
            </a:r>
          </a:p>
          <a:p>
            <a:pPr algn="ctr"/>
            <a:r>
              <a:rPr lang="en-US" sz="4000" b="1" u="sng" dirty="0" smtClean="0">
                <a:solidFill>
                  <a:srgbClr val="FFFFFF"/>
                </a:solidFill>
              </a:rPr>
              <a:t>JERK OR JOLT</a:t>
            </a:r>
            <a:endParaRPr lang="en-US" sz="4000" b="1" u="sng" dirty="0">
              <a:solidFill>
                <a:srgbClr val="FFFFFF"/>
              </a:solidFill>
            </a:endParaRPr>
          </a:p>
        </p:txBody>
      </p:sp>
    </p:spTree>
    <p:extLst>
      <p:ext uri="{BB962C8B-B14F-4D97-AF65-F5344CB8AC3E}">
        <p14:creationId xmlns:p14="http://schemas.microsoft.com/office/powerpoint/2010/main" val="1792492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200" b="1" dirty="0" err="1" smtClean="0">
                <a:solidFill>
                  <a:srgbClr val="FFFFFF"/>
                </a:solidFill>
                <a:latin typeface="Arial"/>
                <a:cs typeface="Arial"/>
              </a:rPr>
              <a:t>Bost</a:t>
            </a:r>
            <a:r>
              <a:rPr lang="en-US" sz="2200" b="1" dirty="0" smtClean="0">
                <a:solidFill>
                  <a:srgbClr val="FFFFFF"/>
                </a:solidFill>
                <a:latin typeface="Arial"/>
                <a:cs typeface="Arial"/>
              </a:rPr>
              <a:t>-Pearson v. Southeastern PA Transportation Authority</a:t>
            </a:r>
            <a:br>
              <a:rPr lang="en-US" sz="2200" b="1" dirty="0" smtClean="0">
                <a:solidFill>
                  <a:srgbClr val="FFFFFF"/>
                </a:solidFill>
                <a:latin typeface="Arial"/>
                <a:cs typeface="Arial"/>
              </a:rPr>
            </a:br>
            <a:r>
              <a:rPr lang="en-US" sz="2000" dirty="0" smtClean="0">
                <a:solidFill>
                  <a:srgbClr val="FFFFFF"/>
                </a:solidFill>
                <a:latin typeface="Arial"/>
                <a:cs typeface="Arial"/>
              </a:rPr>
              <a:t>118 A.3d 472 (Pa. </a:t>
            </a:r>
            <a:r>
              <a:rPr lang="en-US" sz="2000" dirty="0" err="1" smtClean="0">
                <a:solidFill>
                  <a:srgbClr val="FFFFFF"/>
                </a:solidFill>
                <a:latin typeface="Arial"/>
                <a:cs typeface="Arial"/>
              </a:rPr>
              <a:t>Cmwlth</a:t>
            </a:r>
            <a:r>
              <a:rPr lang="en-US" sz="2000" dirty="0" smtClean="0">
                <a:solidFill>
                  <a:srgbClr val="FFFFFF"/>
                </a:solidFill>
                <a:latin typeface="Arial"/>
                <a:cs typeface="Arial"/>
              </a:rPr>
              <a:t>.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Passenger on transit authority bus brought negligence action, alleging that, suddenly and without warning, the bus driver negligently, carelessly operated its motor vehicle in such a manner so as to suddenly jerk and jolt, quickly accelerating, causing her to fall and to be thrown.</a:t>
            </a:r>
          </a:p>
          <a:p>
            <a:r>
              <a:rPr lang="en-US" sz="2000" dirty="0" smtClean="0">
                <a:solidFill>
                  <a:srgbClr val="FFFFFF"/>
                </a:solidFill>
              </a:rPr>
              <a:t>Passenger failed to overcome the “jerk and jolt” doctrine.</a:t>
            </a:r>
          </a:p>
          <a:p>
            <a:r>
              <a:rPr lang="en-US" sz="2000" dirty="0" smtClean="0">
                <a:solidFill>
                  <a:srgbClr val="FFFFFF"/>
                </a:solidFill>
              </a:rPr>
              <a:t>There was no indication that other passengers, seated or unseated, were affected.</a:t>
            </a:r>
          </a:p>
          <a:p>
            <a:r>
              <a:rPr lang="en-US" sz="2000" dirty="0" smtClean="0">
                <a:solidFill>
                  <a:srgbClr val="FFFFFF"/>
                </a:solidFill>
              </a:rPr>
              <a:t>The doctor’s report that the passenger’s injuries were directly and casually related to the bus incident were insufficient to find negligence.</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57</a:t>
            </a:fld>
            <a:endParaRPr lang="en-US"/>
          </a:p>
        </p:txBody>
      </p:sp>
    </p:spTree>
    <p:extLst>
      <p:ext uri="{BB962C8B-B14F-4D97-AF65-F5344CB8AC3E}">
        <p14:creationId xmlns:p14="http://schemas.microsoft.com/office/powerpoint/2010/main" val="1457916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58</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LAND</a:t>
            </a:r>
          </a:p>
          <a:p>
            <a:pPr algn="ctr"/>
            <a:r>
              <a:rPr lang="en-US" sz="4000" b="1" u="sng" dirty="0" smtClean="0">
                <a:solidFill>
                  <a:srgbClr val="FFFFFF"/>
                </a:solidFill>
              </a:rPr>
              <a:t>OIL &amp; GAS</a:t>
            </a:r>
            <a:endParaRPr lang="en-US" sz="4000" b="1" u="sng" dirty="0">
              <a:solidFill>
                <a:srgbClr val="FFFFFF"/>
              </a:solidFill>
            </a:endParaRPr>
          </a:p>
        </p:txBody>
      </p:sp>
    </p:spTree>
    <p:extLst>
      <p:ext uri="{BB962C8B-B14F-4D97-AF65-F5344CB8AC3E}">
        <p14:creationId xmlns:p14="http://schemas.microsoft.com/office/powerpoint/2010/main" val="3973699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Seneca Resources Corp. v. S &amp; T Bank</a:t>
            </a:r>
            <a:br>
              <a:rPr lang="en-US" sz="2700" b="1" dirty="0" smtClean="0">
                <a:solidFill>
                  <a:srgbClr val="FFFFFF"/>
                </a:solidFill>
                <a:latin typeface="Arial"/>
                <a:cs typeface="Arial"/>
              </a:rPr>
            </a:br>
            <a:r>
              <a:rPr lang="en-US" sz="2000" dirty="0" smtClean="0">
                <a:solidFill>
                  <a:srgbClr val="FFFFFF"/>
                </a:solidFill>
                <a:latin typeface="Arial"/>
                <a:cs typeface="Arial"/>
              </a:rPr>
              <a:t>122 A.3d 374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Lessee filed suit against lessor for declaration that it had not breached oil and gas lease and that lessors had breached lease.</a:t>
            </a:r>
          </a:p>
          <a:p>
            <a:r>
              <a:rPr lang="en-US" sz="2000" dirty="0" smtClean="0">
                <a:solidFill>
                  <a:srgbClr val="FFFFFF"/>
                </a:solidFill>
              </a:rPr>
              <a:t>Lessors filed counter claims, including request for declaration that lessee had forfeited right to develop deep gas horizons.</a:t>
            </a:r>
          </a:p>
          <a:p>
            <a:r>
              <a:rPr lang="en-US" sz="2000" dirty="0" smtClean="0">
                <a:solidFill>
                  <a:srgbClr val="FFFFFF"/>
                </a:solidFill>
              </a:rPr>
              <a:t>The court concluded that the lease for gas drilling forecloses a finding of a breach of implied covenant to develop and produce oil and gas on the </a:t>
            </a:r>
            <a:r>
              <a:rPr lang="en-US" sz="2000" dirty="0" err="1" smtClean="0">
                <a:solidFill>
                  <a:srgbClr val="FFFFFF"/>
                </a:solidFill>
              </a:rPr>
              <a:t>unoperated</a:t>
            </a:r>
            <a:r>
              <a:rPr lang="en-US" sz="2000" dirty="0" smtClean="0">
                <a:solidFill>
                  <a:srgbClr val="FFFFFF"/>
                </a:solidFill>
              </a:rPr>
              <a:t> acreage.</a:t>
            </a:r>
          </a:p>
          <a:p>
            <a:r>
              <a:rPr lang="en-US" sz="2000" dirty="0" smtClean="0">
                <a:solidFill>
                  <a:srgbClr val="FFFFFF"/>
                </a:solidFill>
              </a:rPr>
              <a:t>An implied covenant to develop the underground resources appropriately exists where the only compensation to the landowner contemplated in the lease is royalty payments resulting from the extraction of that underground source.</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59</a:t>
            </a:fld>
            <a:endParaRPr lang="en-US"/>
          </a:p>
        </p:txBody>
      </p:sp>
    </p:spTree>
    <p:extLst>
      <p:ext uri="{BB962C8B-B14F-4D97-AF65-F5344CB8AC3E}">
        <p14:creationId xmlns:p14="http://schemas.microsoft.com/office/powerpoint/2010/main" val="355698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smtClean="0">
                <a:solidFill>
                  <a:srgbClr val="FFFFFF"/>
                </a:solidFill>
                <a:latin typeface="Arial"/>
                <a:cs typeface="Arial"/>
              </a:rPr>
              <a:t>Washburn v. Northern Health Facilities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121 A.3d 1008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Mrs. Washburn, having no POA for her husband, signed a stand-alone ADR between her husband and the nursing home.</a:t>
            </a:r>
          </a:p>
          <a:p>
            <a:r>
              <a:rPr lang="en-US" sz="2000" dirty="0" smtClean="0">
                <a:solidFill>
                  <a:srgbClr val="FFFFFF"/>
                </a:solidFill>
              </a:rPr>
              <a:t>Mr. Washburn did not sign the ADR.</a:t>
            </a:r>
          </a:p>
          <a:p>
            <a:r>
              <a:rPr lang="en-US" sz="2000" dirty="0" smtClean="0">
                <a:solidFill>
                  <a:srgbClr val="FFFFFF"/>
                </a:solidFill>
              </a:rPr>
              <a:t>No facts to show Mr. Washburn authorized her to sign.</a:t>
            </a:r>
          </a:p>
          <a:p>
            <a:r>
              <a:rPr lang="en-US" sz="2000" dirty="0" smtClean="0">
                <a:solidFill>
                  <a:srgbClr val="FFFFFF"/>
                </a:solidFill>
              </a:rPr>
              <a:t>Issue: whether a valid agreement to arbitrate existed.</a:t>
            </a:r>
          </a:p>
          <a:p>
            <a:r>
              <a:rPr lang="en-US" sz="2000" dirty="0" smtClean="0">
                <a:solidFill>
                  <a:srgbClr val="FFFFFF"/>
                </a:solidFill>
              </a:rPr>
              <a:t>Equitable estoppel does not assist the nursing home.</a:t>
            </a:r>
          </a:p>
          <a:p>
            <a:r>
              <a:rPr lang="en-US" sz="2000" dirty="0" smtClean="0">
                <a:solidFill>
                  <a:srgbClr val="FFFFFF"/>
                </a:solidFill>
              </a:rPr>
              <a:t>No evidence or merit to the argument that Mr. Washburn was an intended third-party beneficiary of the arbitration agreement signed by his wife.</a:t>
            </a:r>
          </a:p>
          <a:p>
            <a:r>
              <a:rPr lang="en-US" sz="2000" dirty="0" smtClean="0">
                <a:solidFill>
                  <a:srgbClr val="FFFFFF"/>
                </a:solidFill>
              </a:rPr>
              <a:t>Appealed from an order overruling preliminary objections in the nature of a petition to compel arbitration. The Superior Court affirmed.</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6</a:t>
            </a:fld>
            <a:endParaRPr lang="en-US"/>
          </a:p>
        </p:txBody>
      </p:sp>
    </p:spTree>
    <p:extLst>
      <p:ext uri="{BB962C8B-B14F-4D97-AF65-F5344CB8AC3E}">
        <p14:creationId xmlns:p14="http://schemas.microsoft.com/office/powerpoint/2010/main" val="3389139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60</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CIVIL RIGHTS</a:t>
            </a:r>
          </a:p>
          <a:p>
            <a:pPr algn="ctr"/>
            <a:r>
              <a:rPr lang="en-US" sz="4000" b="1" u="sng" dirty="0" smtClean="0">
                <a:solidFill>
                  <a:srgbClr val="FFFFFF"/>
                </a:solidFill>
              </a:rPr>
              <a:t>EXCESSIVE FORCE</a:t>
            </a:r>
            <a:endParaRPr lang="en-US" sz="4000" b="1" u="sng" dirty="0">
              <a:solidFill>
                <a:srgbClr val="FFFFFF"/>
              </a:solidFill>
            </a:endParaRPr>
          </a:p>
        </p:txBody>
      </p:sp>
    </p:spTree>
    <p:extLst>
      <p:ext uri="{BB962C8B-B14F-4D97-AF65-F5344CB8AC3E}">
        <p14:creationId xmlns:p14="http://schemas.microsoft.com/office/powerpoint/2010/main" val="1682486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err="1" smtClean="0">
                <a:solidFill>
                  <a:srgbClr val="FFFFFF"/>
                </a:solidFill>
                <a:latin typeface="Arial"/>
                <a:cs typeface="Arial"/>
              </a:rPr>
              <a:t>Santini</a:t>
            </a:r>
            <a:r>
              <a:rPr lang="en-US" sz="2800" b="1" dirty="0" smtClean="0">
                <a:solidFill>
                  <a:srgbClr val="FFFFFF"/>
                </a:solidFill>
                <a:latin typeface="Arial"/>
                <a:cs typeface="Arial"/>
              </a:rPr>
              <a:t> v. Fuentes</a:t>
            </a:r>
            <a:br>
              <a:rPr lang="en-US" sz="2800" b="1" dirty="0" smtClean="0">
                <a:solidFill>
                  <a:srgbClr val="FFFFFF"/>
                </a:solidFill>
                <a:latin typeface="Arial"/>
                <a:cs typeface="Arial"/>
              </a:rPr>
            </a:br>
            <a:r>
              <a:rPr lang="en-US" sz="2000" dirty="0" smtClean="0">
                <a:solidFill>
                  <a:srgbClr val="FFFFFF"/>
                </a:solidFill>
                <a:latin typeface="Arial"/>
                <a:cs typeface="Arial"/>
              </a:rPr>
              <a:t>795 </a:t>
            </a:r>
            <a:r>
              <a:rPr lang="en-US" sz="2000" dirty="0">
                <a:solidFill>
                  <a:srgbClr val="FFFFFF"/>
                </a:solidFill>
                <a:latin typeface="Arial"/>
                <a:cs typeface="Arial"/>
              </a:rPr>
              <a:t>F</a:t>
            </a:r>
            <a:r>
              <a:rPr lang="en-US" sz="2000" dirty="0" smtClean="0">
                <a:solidFill>
                  <a:srgbClr val="FFFFFF"/>
                </a:solidFill>
                <a:latin typeface="Arial"/>
                <a:cs typeface="Arial"/>
              </a:rPr>
              <a:t>.3d 410 (3</a:t>
            </a:r>
            <a:r>
              <a:rPr lang="en-US" sz="2000" baseline="30000" dirty="0" smtClean="0">
                <a:solidFill>
                  <a:srgbClr val="FFFFFF"/>
                </a:solidFill>
                <a:latin typeface="Arial"/>
                <a:cs typeface="Arial"/>
              </a:rPr>
              <a:t>rd</a:t>
            </a:r>
            <a:r>
              <a:rPr lang="en-US" sz="2000" dirty="0" smtClean="0">
                <a:solidFill>
                  <a:srgbClr val="FFFFFF"/>
                </a:solidFill>
                <a:latin typeface="Arial"/>
                <a:cs typeface="Arial"/>
              </a:rPr>
              <a:t> Cir.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Arrestee brought Section 1983 action against state police officers for excessive force against him during an altercation in violation of his constitutional rights.</a:t>
            </a:r>
          </a:p>
          <a:p>
            <a:r>
              <a:rPr lang="en-US" sz="2000" dirty="0" smtClean="0">
                <a:solidFill>
                  <a:srgbClr val="FFFFFF"/>
                </a:solidFill>
              </a:rPr>
              <a:t>The court held that genuine issues of material fact existed as to whether officers used excessive force against arrestee, precluding summary judgment.</a:t>
            </a:r>
          </a:p>
          <a:p>
            <a:r>
              <a:rPr lang="en-US" sz="2000" dirty="0" smtClean="0">
                <a:solidFill>
                  <a:srgbClr val="FFFFFF"/>
                </a:solidFill>
              </a:rPr>
              <a:t>The court sent this case back to the lower court, indicating that summary judgment should not have been granted.</a:t>
            </a:r>
          </a:p>
          <a:p>
            <a:r>
              <a:rPr lang="en-US" sz="2000" dirty="0" smtClean="0">
                <a:solidFill>
                  <a:srgbClr val="FFFFFF"/>
                </a:solidFill>
              </a:rPr>
              <a:t>The court must look at the severity of the crime at issue, whether the suspect posed an imminent threat to the safety of the officers or others in the vicinity and whether the suspect attempted to resist arrest or flee the scene.</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61</a:t>
            </a:fld>
            <a:endParaRPr lang="en-US"/>
          </a:p>
        </p:txBody>
      </p:sp>
    </p:spTree>
    <p:extLst>
      <p:ext uri="{BB962C8B-B14F-4D97-AF65-F5344CB8AC3E}">
        <p14:creationId xmlns:p14="http://schemas.microsoft.com/office/powerpoint/2010/main" val="2492580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62</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1323439"/>
          </a:xfrm>
          <a:prstGeom prst="rect">
            <a:avLst/>
          </a:prstGeom>
          <a:noFill/>
        </p:spPr>
        <p:txBody>
          <a:bodyPr wrap="square" rtlCol="0">
            <a:spAutoFit/>
          </a:bodyPr>
          <a:lstStyle/>
          <a:p>
            <a:pPr algn="ctr"/>
            <a:r>
              <a:rPr lang="en-US" sz="4000" b="1" u="sng" dirty="0" smtClean="0">
                <a:solidFill>
                  <a:srgbClr val="FFFFFF"/>
                </a:solidFill>
              </a:rPr>
              <a:t>CIVIL RIGHTS</a:t>
            </a:r>
          </a:p>
          <a:p>
            <a:pPr algn="ctr"/>
            <a:r>
              <a:rPr lang="en-US" sz="4000" b="1" u="sng" dirty="0" smtClean="0">
                <a:solidFill>
                  <a:srgbClr val="FFFFFF"/>
                </a:solidFill>
              </a:rPr>
              <a:t>DISCRIMINATION</a:t>
            </a:r>
            <a:endParaRPr lang="en-US" sz="4000" b="1" u="sng" dirty="0">
              <a:solidFill>
                <a:srgbClr val="FFFFFF"/>
              </a:solidFill>
            </a:endParaRPr>
          </a:p>
        </p:txBody>
      </p:sp>
    </p:spTree>
    <p:extLst>
      <p:ext uri="{BB962C8B-B14F-4D97-AF65-F5344CB8AC3E}">
        <p14:creationId xmlns:p14="http://schemas.microsoft.com/office/powerpoint/2010/main" val="1512848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Young v. United Parcel Service Inc.</a:t>
            </a:r>
            <a:br>
              <a:rPr lang="en-US" sz="2800" b="1" dirty="0" smtClean="0">
                <a:solidFill>
                  <a:srgbClr val="FFFFFF"/>
                </a:solidFill>
                <a:latin typeface="Arial"/>
                <a:cs typeface="Arial"/>
              </a:rPr>
            </a:br>
            <a:r>
              <a:rPr lang="en-US" sz="2000" dirty="0" smtClean="0">
                <a:solidFill>
                  <a:srgbClr val="FFFFFF"/>
                </a:solidFill>
                <a:latin typeface="Arial"/>
                <a:cs typeface="Arial"/>
              </a:rPr>
              <a:t>135 </a:t>
            </a:r>
            <a:r>
              <a:rPr lang="en-US" sz="2000" dirty="0" err="1" smtClean="0">
                <a:solidFill>
                  <a:srgbClr val="FFFFFF"/>
                </a:solidFill>
                <a:latin typeface="Arial"/>
                <a:cs typeface="Arial"/>
              </a:rPr>
              <a:t>S.Ct</a:t>
            </a:r>
            <a:r>
              <a:rPr lang="en-US" sz="2000" dirty="0" smtClean="0">
                <a:solidFill>
                  <a:srgbClr val="FFFFFF"/>
                </a:solidFill>
                <a:latin typeface="Arial"/>
                <a:cs typeface="Arial"/>
              </a:rPr>
              <a:t>. 1338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Employee alleged that employer had subjected her to pregnancy discrimination in violation of the ADA and the Pregnancy Discrimination Act by refusing to accommodate her pregnancy-related lifting restriction.</a:t>
            </a:r>
          </a:p>
          <a:p>
            <a:r>
              <a:rPr lang="en-US" sz="2000" dirty="0" smtClean="0">
                <a:solidFill>
                  <a:srgbClr val="FFFFFF"/>
                </a:solidFill>
              </a:rPr>
              <a:t>The PDA makes clear that Title VII’s prohibition against sex discrimination applies to discrimination based on pregnancy and that employers must treat women </a:t>
            </a:r>
            <a:r>
              <a:rPr lang="en-US" sz="2000" dirty="0" smtClean="0">
                <a:solidFill>
                  <a:srgbClr val="FFFFFF"/>
                </a:solidFill>
              </a:rPr>
              <a:t>affected </a:t>
            </a:r>
            <a:r>
              <a:rPr lang="en-US" sz="2000" dirty="0" smtClean="0">
                <a:solidFill>
                  <a:srgbClr val="FFFFFF"/>
                </a:solidFill>
              </a:rPr>
              <a:t>by pregnancy the same for all employment-related purposes as other other person’s not affected but similar in their ability or inability to work.</a:t>
            </a:r>
          </a:p>
          <a:p>
            <a:r>
              <a:rPr lang="en-US" sz="2000" dirty="0" smtClean="0">
                <a:solidFill>
                  <a:srgbClr val="FFFFFF"/>
                </a:solidFill>
              </a:rPr>
              <a:t>The court must determine whether the nature of the employer’s policy in the way in which it burdens pregnant women shows that the employer has engaged in intentional discrimination.</a:t>
            </a:r>
          </a:p>
        </p:txBody>
      </p:sp>
      <p:sp>
        <p:nvSpPr>
          <p:cNvPr id="4" name="Slide Number Placeholder 3"/>
          <p:cNvSpPr>
            <a:spLocks noGrp="1"/>
          </p:cNvSpPr>
          <p:nvPr>
            <p:ph type="sldNum" sz="quarter" idx="12"/>
          </p:nvPr>
        </p:nvSpPr>
        <p:spPr/>
        <p:txBody>
          <a:bodyPr/>
          <a:lstStyle/>
          <a:p>
            <a:fld id="{399A7A07-0BD0-2B45-87E2-5149D01EADE2}" type="slidenum">
              <a:rPr lang="en-US" smtClean="0"/>
              <a:pPr/>
              <a:t>63</a:t>
            </a:fld>
            <a:endParaRPr lang="en-US"/>
          </a:p>
        </p:txBody>
      </p:sp>
    </p:spTree>
    <p:extLst>
      <p:ext uri="{BB962C8B-B14F-4D97-AF65-F5344CB8AC3E}">
        <p14:creationId xmlns:p14="http://schemas.microsoft.com/office/powerpoint/2010/main" val="3387321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64</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707886"/>
          </a:xfrm>
          <a:prstGeom prst="rect">
            <a:avLst/>
          </a:prstGeom>
          <a:noFill/>
        </p:spPr>
        <p:txBody>
          <a:bodyPr wrap="square" rtlCol="0">
            <a:spAutoFit/>
          </a:bodyPr>
          <a:lstStyle/>
          <a:p>
            <a:pPr algn="ctr"/>
            <a:r>
              <a:rPr lang="en-US" sz="4000" b="1" u="sng" dirty="0" smtClean="0">
                <a:solidFill>
                  <a:srgbClr val="FFFFFF"/>
                </a:solidFill>
              </a:rPr>
              <a:t>INSURANCE</a:t>
            </a:r>
            <a:endParaRPr lang="en-US" sz="4000" b="1" u="sng" dirty="0">
              <a:solidFill>
                <a:srgbClr val="FFFFFF"/>
              </a:solidFill>
            </a:endParaRPr>
          </a:p>
        </p:txBody>
      </p:sp>
    </p:spTree>
    <p:extLst>
      <p:ext uri="{BB962C8B-B14F-4D97-AF65-F5344CB8AC3E}">
        <p14:creationId xmlns:p14="http://schemas.microsoft.com/office/powerpoint/2010/main" val="2886667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Yenchi</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Ameriprise</a:t>
            </a:r>
            <a:r>
              <a:rPr lang="en-US" sz="2700" b="1" dirty="0" smtClean="0">
                <a:solidFill>
                  <a:srgbClr val="FFFFFF"/>
                </a:solidFill>
                <a:latin typeface="Arial"/>
                <a:cs typeface="Arial"/>
              </a:rPr>
              <a:t> Financial, Inc.</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123 A.3d 1071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Life insurance was sold with various promises that were untrue.</a:t>
            </a:r>
          </a:p>
          <a:p>
            <a:r>
              <a:rPr lang="en-US" sz="2000" dirty="0" smtClean="0">
                <a:solidFill>
                  <a:srgbClr val="FFFFFF"/>
                </a:solidFill>
              </a:rPr>
              <a:t>Where the offer to sell an insurance product as premised upon the results of an allegedly independent financial analysis, a question of fact may arise regarding whether the financial analyst/insurance salesperson incurs a fiduciary duty.</a:t>
            </a:r>
          </a:p>
          <a:p>
            <a:r>
              <a:rPr lang="en-US" sz="2000" dirty="0" smtClean="0">
                <a:solidFill>
                  <a:srgbClr val="FFFFFF"/>
                </a:solidFill>
              </a:rPr>
              <a:t>It is significant that the salesperson cultivated a relationship with the </a:t>
            </a:r>
            <a:r>
              <a:rPr lang="en-US" sz="2000" dirty="0" err="1" smtClean="0">
                <a:solidFill>
                  <a:srgbClr val="FFFFFF"/>
                </a:solidFill>
              </a:rPr>
              <a:t>insureds</a:t>
            </a:r>
            <a:r>
              <a:rPr lang="en-US" sz="2000" dirty="0" smtClean="0">
                <a:solidFill>
                  <a:srgbClr val="FFFFFF"/>
                </a:solidFill>
              </a:rPr>
              <a:t> first as a financial advisor, not an insurance salesperson.</a:t>
            </a:r>
          </a:p>
          <a:p>
            <a:r>
              <a:rPr lang="en-US" sz="2000" dirty="0" smtClean="0">
                <a:solidFill>
                  <a:srgbClr val="FFFFFF"/>
                </a:solidFill>
              </a:rPr>
              <a:t>A plaintiff may establish  a confidential relationship by demonstrating “weakness, dependence or trust, justifiably reposed.”</a:t>
            </a:r>
          </a:p>
          <a:p>
            <a:r>
              <a:rPr lang="en-US" sz="2000" dirty="0" smtClean="0">
                <a:solidFill>
                  <a:srgbClr val="FFFFFF"/>
                </a:solidFill>
              </a:rPr>
              <a:t>The court reversed the grant of summary judgment in favor of the insurance company regarding the breach of fiduciary duty claim.</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65</a:t>
            </a:fld>
            <a:endParaRPr lang="en-US"/>
          </a:p>
        </p:txBody>
      </p:sp>
    </p:spTree>
    <p:extLst>
      <p:ext uri="{BB962C8B-B14F-4D97-AF65-F5344CB8AC3E}">
        <p14:creationId xmlns:p14="http://schemas.microsoft.com/office/powerpoint/2010/main" val="1770173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66</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INSURANCE</a:t>
            </a:r>
          </a:p>
          <a:p>
            <a:pPr algn="ctr"/>
            <a:r>
              <a:rPr lang="en-US" sz="4000" b="1" u="sng" dirty="0" smtClean="0">
                <a:solidFill>
                  <a:srgbClr val="FFFFFF"/>
                </a:solidFill>
              </a:rPr>
              <a:t>HOMEOWNERS</a:t>
            </a:r>
            <a:endParaRPr lang="en-US" sz="4000" b="1" u="sng" dirty="0">
              <a:solidFill>
                <a:srgbClr val="FFFFFF"/>
              </a:solidFill>
            </a:endParaRPr>
          </a:p>
        </p:txBody>
      </p:sp>
    </p:spTree>
    <p:extLst>
      <p:ext uri="{BB962C8B-B14F-4D97-AF65-F5344CB8AC3E}">
        <p14:creationId xmlns:p14="http://schemas.microsoft.com/office/powerpoint/2010/main" val="1685739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Wolfe v. Ross</a:t>
            </a:r>
            <a:br>
              <a:rPr lang="en-US" sz="2800" b="1" dirty="0" smtClean="0">
                <a:solidFill>
                  <a:srgbClr val="FFFFFF"/>
                </a:solidFill>
                <a:latin typeface="Arial"/>
                <a:cs typeface="Arial"/>
              </a:rPr>
            </a:br>
            <a:r>
              <a:rPr lang="en-US" sz="2000" dirty="0" smtClean="0">
                <a:solidFill>
                  <a:srgbClr val="FFFFFF"/>
                </a:solidFill>
                <a:latin typeface="Arial"/>
                <a:cs typeface="Arial"/>
              </a:rPr>
              <a:t>115 A. 3d 880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err="1" smtClean="0">
                <a:solidFill>
                  <a:srgbClr val="FFFFFF"/>
                </a:solidFill>
              </a:rPr>
              <a:t>Administratrix</a:t>
            </a:r>
            <a:r>
              <a:rPr lang="en-US" sz="2000" dirty="0" smtClean="0">
                <a:solidFill>
                  <a:srgbClr val="FFFFFF"/>
                </a:solidFill>
              </a:rPr>
              <a:t> of driver’s estate brought wrongful death and survival action against insured for serving alcohol to underage driver at graduation party, who left on insured’s dirt bike, crashed and died.</a:t>
            </a:r>
          </a:p>
          <a:p>
            <a:r>
              <a:rPr lang="en-US" sz="2000" dirty="0" smtClean="0">
                <a:solidFill>
                  <a:srgbClr val="FFFFFF"/>
                </a:solidFill>
              </a:rPr>
              <a:t>Homeowner carrier refused to defend the claim and denied coverage based on the policy’s exclusion for injures arising out of the maintenance and use of a motor vehicle owned by an insured.</a:t>
            </a:r>
          </a:p>
          <a:p>
            <a:r>
              <a:rPr lang="en-US" sz="2000" dirty="0" smtClean="0">
                <a:solidFill>
                  <a:srgbClr val="FFFFFF"/>
                </a:solidFill>
              </a:rPr>
              <a:t>There is nothing in the policy that violates statute or public policy and the vehicle exclusion operates to exclude homeowners coverage for the death.</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67</a:t>
            </a:fld>
            <a:endParaRPr lang="en-US"/>
          </a:p>
        </p:txBody>
      </p:sp>
    </p:spTree>
    <p:extLst>
      <p:ext uri="{BB962C8B-B14F-4D97-AF65-F5344CB8AC3E}">
        <p14:creationId xmlns:p14="http://schemas.microsoft.com/office/powerpoint/2010/main" val="3802724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68</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INSURANCE</a:t>
            </a:r>
          </a:p>
          <a:p>
            <a:pPr algn="ctr"/>
            <a:r>
              <a:rPr lang="en-US" sz="4000" b="1" u="sng" dirty="0" smtClean="0">
                <a:solidFill>
                  <a:srgbClr val="FFFFFF"/>
                </a:solidFill>
              </a:rPr>
              <a:t>UMBRELLA</a:t>
            </a:r>
            <a:endParaRPr lang="en-US" sz="4000" b="1" u="sng" dirty="0">
              <a:solidFill>
                <a:srgbClr val="FFFFFF"/>
              </a:solidFill>
            </a:endParaRPr>
          </a:p>
        </p:txBody>
      </p:sp>
    </p:spTree>
    <p:extLst>
      <p:ext uri="{BB962C8B-B14F-4D97-AF65-F5344CB8AC3E}">
        <p14:creationId xmlns:p14="http://schemas.microsoft.com/office/powerpoint/2010/main" val="2845897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fontScale="90000"/>
          </a:bodyPr>
          <a:lstStyle/>
          <a:p>
            <a:r>
              <a:rPr lang="en-US" sz="2800" b="1" dirty="0" smtClean="0">
                <a:solidFill>
                  <a:srgbClr val="FFFFFF"/>
                </a:solidFill>
                <a:latin typeface="Arial"/>
                <a:cs typeface="Arial"/>
              </a:rPr>
              <a:t>Mutual Benefit Insurance Company v. </a:t>
            </a:r>
            <a:r>
              <a:rPr lang="en-US" sz="2800" b="1" dirty="0" err="1" smtClean="0">
                <a:solidFill>
                  <a:srgbClr val="FFFFFF"/>
                </a:solidFill>
                <a:latin typeface="Arial"/>
                <a:cs typeface="Arial"/>
              </a:rPr>
              <a:t>Politsopoulos</a:t>
            </a:r>
            <a:r>
              <a:rPr lang="en-US" sz="2800" b="1" dirty="0" smtClean="0">
                <a:solidFill>
                  <a:srgbClr val="FFFFFF"/>
                </a:solidFill>
                <a:latin typeface="Arial"/>
                <a:cs typeface="Arial"/>
              </a:rPr>
              <a:t/>
            </a:r>
            <a:br>
              <a:rPr lang="en-US" sz="2800" b="1" dirty="0" smtClean="0">
                <a:solidFill>
                  <a:srgbClr val="FFFFFF"/>
                </a:solidFill>
                <a:latin typeface="Arial"/>
                <a:cs typeface="Arial"/>
              </a:rPr>
            </a:br>
            <a:r>
              <a:rPr lang="en-US" sz="2000" dirty="0" smtClean="0">
                <a:solidFill>
                  <a:srgbClr val="FFFFFF"/>
                </a:solidFill>
                <a:latin typeface="Arial"/>
                <a:cs typeface="Arial"/>
              </a:rPr>
              <a:t>115 A. 3d 844 (Pa.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Umbrella commercial liability insurer brought action seeking declaratory judgment that it owed no coverage for bodily injury claim filed against property owners by employee of lessee under lessee’s umbrella policy that named the owners as additional </a:t>
            </a:r>
            <a:r>
              <a:rPr lang="en-US" sz="2000" dirty="0" err="1" smtClean="0">
                <a:solidFill>
                  <a:srgbClr val="FFFFFF"/>
                </a:solidFill>
              </a:rPr>
              <a:t>insureds</a:t>
            </a:r>
            <a:r>
              <a:rPr lang="en-US" sz="2000" dirty="0" smtClean="0">
                <a:solidFill>
                  <a:srgbClr val="FFFFFF"/>
                </a:solidFill>
              </a:rPr>
              <a:t>.</a:t>
            </a:r>
          </a:p>
          <a:p>
            <a:r>
              <a:rPr lang="en-US" sz="2000" dirty="0" smtClean="0">
                <a:solidFill>
                  <a:srgbClr val="FFFFFF"/>
                </a:solidFill>
              </a:rPr>
              <a:t>A separation-of-</a:t>
            </a:r>
            <a:r>
              <a:rPr lang="en-US" sz="2000" dirty="0" err="1" smtClean="0">
                <a:solidFill>
                  <a:srgbClr val="FFFFFF"/>
                </a:solidFill>
              </a:rPr>
              <a:t>insureds</a:t>
            </a:r>
            <a:r>
              <a:rPr lang="en-US" sz="2000" dirty="0" smtClean="0">
                <a:solidFill>
                  <a:srgbClr val="FFFFFF"/>
                </a:solidFill>
              </a:rPr>
              <a:t> clause indicates that insurance applies separately to each insured against whom the claim is directed.</a:t>
            </a:r>
          </a:p>
          <a:p>
            <a:r>
              <a:rPr lang="en-US" sz="2000" dirty="0" smtClean="0">
                <a:solidFill>
                  <a:srgbClr val="FFFFFF"/>
                </a:solidFill>
              </a:rPr>
              <a:t>The court concluded that the employer’s liability exclusion under the umbrella policy is ambiguous.</a:t>
            </a:r>
          </a:p>
          <a:p>
            <a:r>
              <a:rPr lang="en-US" sz="2000" dirty="0" smtClean="0">
                <a:solidFill>
                  <a:srgbClr val="FFFFFF"/>
                </a:solidFill>
              </a:rPr>
              <a:t>Since the property owners who have been sued are not the employers of the restaurant employee who was injured, the employer’s liability exclusion is inapplicable.</a:t>
            </a:r>
          </a:p>
        </p:txBody>
      </p:sp>
      <p:sp>
        <p:nvSpPr>
          <p:cNvPr id="4" name="Slide Number Placeholder 3"/>
          <p:cNvSpPr>
            <a:spLocks noGrp="1"/>
          </p:cNvSpPr>
          <p:nvPr>
            <p:ph type="sldNum" sz="quarter" idx="12"/>
          </p:nvPr>
        </p:nvSpPr>
        <p:spPr/>
        <p:txBody>
          <a:bodyPr/>
          <a:lstStyle/>
          <a:p>
            <a:fld id="{399A7A07-0BD0-2B45-87E2-5149D01EADE2}" type="slidenum">
              <a:rPr lang="en-US" smtClean="0"/>
              <a:pPr/>
              <a:t>69</a:t>
            </a:fld>
            <a:endParaRPr lang="en-US"/>
          </a:p>
        </p:txBody>
      </p:sp>
    </p:spTree>
    <p:extLst>
      <p:ext uri="{BB962C8B-B14F-4D97-AF65-F5344CB8AC3E}">
        <p14:creationId xmlns:p14="http://schemas.microsoft.com/office/powerpoint/2010/main" val="151122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Wisler</a:t>
            </a:r>
            <a:r>
              <a:rPr lang="en-US" sz="2700" b="1" dirty="0" smtClean="0">
                <a:solidFill>
                  <a:srgbClr val="FFFFFF"/>
                </a:solidFill>
                <a:latin typeface="Arial"/>
                <a:cs typeface="Arial"/>
              </a:rPr>
              <a:t> v. Manor Care of Lancaster,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317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Manor Care contends that the trial court erred in refusing  to compel arbitration of executor’s claims arising out of decedent's stay at a Manor Care Nursing Home.</a:t>
            </a:r>
          </a:p>
          <a:p>
            <a:r>
              <a:rPr lang="en-US" sz="2000" dirty="0" smtClean="0">
                <a:solidFill>
                  <a:srgbClr val="FFFFFF"/>
                </a:solidFill>
              </a:rPr>
              <a:t>Trial court found the arbitration agreement invalid.  The POA for decedent lacked the authority to enter into such agreement.</a:t>
            </a:r>
          </a:p>
          <a:p>
            <a:r>
              <a:rPr lang="en-US" sz="2000" dirty="0" smtClean="0">
                <a:solidFill>
                  <a:srgbClr val="FFFFFF"/>
                </a:solidFill>
              </a:rPr>
              <a:t>Express authority exists where the principal deliberately and specifically grants authority to the agent as to certain matters. That did not happen.</a:t>
            </a:r>
          </a:p>
          <a:p>
            <a:r>
              <a:rPr lang="en-US" sz="2000" dirty="0" smtClean="0">
                <a:solidFill>
                  <a:srgbClr val="FFFFFF"/>
                </a:solidFill>
              </a:rPr>
              <a:t>The decision should encourage parties seeking an agreement to arbitrate to ascertain the source of an agent’s authority before allowing the agent to sign and arbitration agreement on a principal’s behalf.</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a:t>
            </a:fld>
            <a:endParaRPr lang="en-US"/>
          </a:p>
        </p:txBody>
      </p:sp>
    </p:spTree>
    <p:extLst>
      <p:ext uri="{BB962C8B-B14F-4D97-AF65-F5344CB8AC3E}">
        <p14:creationId xmlns:p14="http://schemas.microsoft.com/office/powerpoint/2010/main" val="2429686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70</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INSURANCE</a:t>
            </a:r>
          </a:p>
          <a:p>
            <a:pPr algn="ctr"/>
            <a:r>
              <a:rPr lang="en-US" sz="4000" b="1" u="sng" dirty="0" smtClean="0">
                <a:solidFill>
                  <a:srgbClr val="FFFFFF"/>
                </a:solidFill>
              </a:rPr>
              <a:t>DISABILITY</a:t>
            </a:r>
            <a:endParaRPr lang="en-US" sz="4000" b="1" u="sng" dirty="0">
              <a:solidFill>
                <a:srgbClr val="FFFFFF"/>
              </a:solidFill>
            </a:endParaRPr>
          </a:p>
        </p:txBody>
      </p:sp>
    </p:spTree>
    <p:extLst>
      <p:ext uri="{BB962C8B-B14F-4D97-AF65-F5344CB8AC3E}">
        <p14:creationId xmlns:p14="http://schemas.microsoft.com/office/powerpoint/2010/main" val="1808242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fontScale="90000"/>
          </a:bodyPr>
          <a:lstStyle/>
          <a:p>
            <a:r>
              <a:rPr lang="en-US" sz="2700" b="1" dirty="0" err="1" smtClean="0">
                <a:solidFill>
                  <a:srgbClr val="FFFFFF"/>
                </a:solidFill>
                <a:latin typeface="Arial"/>
                <a:cs typeface="Arial"/>
              </a:rPr>
              <a:t>Mohney</a:t>
            </a:r>
            <a:r>
              <a:rPr lang="en-US" sz="2700" b="1" dirty="0" smtClean="0">
                <a:solidFill>
                  <a:srgbClr val="FFFFFF"/>
                </a:solidFill>
                <a:latin typeface="Arial"/>
                <a:cs typeface="Arial"/>
              </a:rPr>
              <a:t> v. American General Life Insurance Company</a:t>
            </a:r>
            <a:br>
              <a:rPr lang="en-US" sz="2700" b="1" dirty="0" smtClean="0">
                <a:solidFill>
                  <a:srgbClr val="FFFFFF"/>
                </a:solidFill>
                <a:latin typeface="Arial"/>
                <a:cs typeface="Arial"/>
              </a:rPr>
            </a:br>
            <a:r>
              <a:rPr lang="en-US" sz="2000" dirty="0" smtClean="0">
                <a:solidFill>
                  <a:srgbClr val="FFFFFF"/>
                </a:solidFill>
                <a:latin typeface="Arial"/>
                <a:cs typeface="Arial"/>
              </a:rPr>
              <a:t>116 A. 3d 1123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Plaintiff purchased disability and life insurance from U.S. Life.  Policy defined total disability.</a:t>
            </a:r>
          </a:p>
          <a:p>
            <a:r>
              <a:rPr lang="en-US" sz="2000" dirty="0" smtClean="0">
                <a:solidFill>
                  <a:srgbClr val="FFFFFF"/>
                </a:solidFill>
              </a:rPr>
              <a:t>Plaintiff injured his back in a traffic accident and was unable to work.</a:t>
            </a:r>
          </a:p>
          <a:p>
            <a:r>
              <a:rPr lang="en-US" sz="2000" dirty="0" smtClean="0">
                <a:solidFill>
                  <a:srgbClr val="FFFFFF"/>
                </a:solidFill>
              </a:rPr>
              <a:t>The insurance company refused to pay the claim after the adjuster only focused on parts of the questionnaire that supported denial of the claim while ignoring important limitations recognized by the doctor which supported a contrary decision.</a:t>
            </a:r>
          </a:p>
          <a:p>
            <a:r>
              <a:rPr lang="en-US" sz="2000" dirty="0" smtClean="0">
                <a:solidFill>
                  <a:srgbClr val="FFFFFF"/>
                </a:solidFill>
              </a:rPr>
              <a:t>The case was sent back to the lower court for a new trial.</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71</a:t>
            </a:fld>
            <a:endParaRPr lang="en-US"/>
          </a:p>
        </p:txBody>
      </p:sp>
    </p:spTree>
    <p:extLst>
      <p:ext uri="{BB962C8B-B14F-4D97-AF65-F5344CB8AC3E}">
        <p14:creationId xmlns:p14="http://schemas.microsoft.com/office/powerpoint/2010/main" val="511958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72</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INSURANCE</a:t>
            </a:r>
          </a:p>
          <a:p>
            <a:pPr algn="ctr"/>
            <a:r>
              <a:rPr lang="en-US" sz="4000" b="1" u="sng" dirty="0" smtClean="0">
                <a:solidFill>
                  <a:srgbClr val="FFFFFF"/>
                </a:solidFill>
              </a:rPr>
              <a:t>BAD FAITH COVERAGE</a:t>
            </a:r>
            <a:endParaRPr lang="en-US" sz="4000" b="1" u="sng" dirty="0">
              <a:solidFill>
                <a:srgbClr val="FFFFFF"/>
              </a:solidFill>
            </a:endParaRPr>
          </a:p>
        </p:txBody>
      </p:sp>
    </p:spTree>
    <p:extLst>
      <p:ext uri="{BB962C8B-B14F-4D97-AF65-F5344CB8AC3E}">
        <p14:creationId xmlns:p14="http://schemas.microsoft.com/office/powerpoint/2010/main" val="2006293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200" b="1" dirty="0" smtClean="0">
                <a:solidFill>
                  <a:srgbClr val="FFFFFF"/>
                </a:solidFill>
                <a:latin typeface="Arial"/>
                <a:cs typeface="Arial"/>
              </a:rPr>
              <a:t>Wolfe v. Allstate Property and Casualty Insurance Company</a:t>
            </a:r>
            <a:r>
              <a:rPr lang="en-US" sz="2700" b="1" dirty="0" smtClean="0">
                <a:solidFill>
                  <a:srgbClr val="FFFFFF"/>
                </a:solidFill>
                <a:latin typeface="Arial"/>
                <a:cs typeface="Arial"/>
              </a:rPr>
              <a:t/>
            </a:r>
            <a:br>
              <a:rPr lang="en-US" sz="2700" b="1" dirty="0" smtClean="0">
                <a:solidFill>
                  <a:srgbClr val="FFFFFF"/>
                </a:solidFill>
                <a:latin typeface="Arial"/>
                <a:cs typeface="Arial"/>
              </a:rPr>
            </a:br>
            <a:r>
              <a:rPr lang="en-US" sz="2000" dirty="0" smtClean="0">
                <a:solidFill>
                  <a:srgbClr val="FFFFFF"/>
                </a:solidFill>
                <a:latin typeface="Arial"/>
                <a:cs typeface="Arial"/>
              </a:rPr>
              <a:t>790 F.3d 487 (3</a:t>
            </a:r>
            <a:r>
              <a:rPr lang="en-US" sz="2000" baseline="30000" dirty="0" smtClean="0">
                <a:solidFill>
                  <a:srgbClr val="FFFFFF"/>
                </a:solidFill>
                <a:latin typeface="Arial"/>
                <a:cs typeface="Arial"/>
              </a:rPr>
              <a:t>rd</a:t>
            </a:r>
            <a:r>
              <a:rPr lang="en-US" sz="2000" dirty="0" smtClean="0">
                <a:solidFill>
                  <a:srgbClr val="FFFFFF"/>
                </a:solidFill>
                <a:latin typeface="Arial"/>
                <a:cs typeface="Arial"/>
              </a:rPr>
              <a:t> Cir.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Insurance dispute between Wolfe and Allstate.</a:t>
            </a:r>
          </a:p>
          <a:p>
            <a:r>
              <a:rPr lang="en-US" sz="2000" dirty="0" smtClean="0">
                <a:solidFill>
                  <a:srgbClr val="FFFFFF"/>
                </a:solidFill>
              </a:rPr>
              <a:t>It is PA’s public policy that insurers cannot insure against punitive damages and we therefore predict that the PA Supreme Court will answer that question in the negative.</a:t>
            </a:r>
          </a:p>
          <a:p>
            <a:r>
              <a:rPr lang="en-US" sz="2000" dirty="0" smtClean="0">
                <a:solidFill>
                  <a:srgbClr val="FFFFFF"/>
                </a:solidFill>
              </a:rPr>
              <a:t>Punitive damages cannot be recovered in a bad faith lawsuit, notwithstanding the underlying result that the insurance company was guilty of bad faith damages.</a:t>
            </a:r>
          </a:p>
        </p:txBody>
      </p:sp>
      <p:sp>
        <p:nvSpPr>
          <p:cNvPr id="4" name="Slide Number Placeholder 3"/>
          <p:cNvSpPr>
            <a:spLocks noGrp="1"/>
          </p:cNvSpPr>
          <p:nvPr>
            <p:ph type="sldNum" sz="quarter" idx="12"/>
          </p:nvPr>
        </p:nvSpPr>
        <p:spPr/>
        <p:txBody>
          <a:bodyPr/>
          <a:lstStyle/>
          <a:p>
            <a:fld id="{399A7A07-0BD0-2B45-87E2-5149D01EADE2}" type="slidenum">
              <a:rPr lang="en-US" smtClean="0"/>
              <a:pPr/>
              <a:t>73</a:t>
            </a:fld>
            <a:endParaRPr lang="en-US"/>
          </a:p>
        </p:txBody>
      </p:sp>
    </p:spTree>
    <p:extLst>
      <p:ext uri="{BB962C8B-B14F-4D97-AF65-F5344CB8AC3E}">
        <p14:creationId xmlns:p14="http://schemas.microsoft.com/office/powerpoint/2010/main" val="25243340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74</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90170" y="2293259"/>
            <a:ext cx="6763657" cy="1323439"/>
          </a:xfrm>
          <a:prstGeom prst="rect">
            <a:avLst/>
          </a:prstGeom>
          <a:noFill/>
        </p:spPr>
        <p:txBody>
          <a:bodyPr wrap="square" rtlCol="0">
            <a:spAutoFit/>
          </a:bodyPr>
          <a:lstStyle/>
          <a:p>
            <a:pPr algn="ctr"/>
            <a:r>
              <a:rPr lang="en-US" sz="4000" b="1" u="sng" dirty="0" smtClean="0">
                <a:solidFill>
                  <a:srgbClr val="FFFFFF"/>
                </a:solidFill>
              </a:rPr>
              <a:t>INSURANCE</a:t>
            </a:r>
          </a:p>
          <a:p>
            <a:pPr algn="ctr"/>
            <a:r>
              <a:rPr lang="en-US" sz="4000" b="1" u="sng" dirty="0" smtClean="0">
                <a:solidFill>
                  <a:srgbClr val="FFFFFF"/>
                </a:solidFill>
              </a:rPr>
              <a:t>UIM</a:t>
            </a:r>
            <a:endParaRPr lang="en-US" sz="4000" b="1" u="sng" dirty="0">
              <a:solidFill>
                <a:srgbClr val="FFFFFF"/>
              </a:solidFill>
            </a:endParaRPr>
          </a:p>
        </p:txBody>
      </p:sp>
    </p:spTree>
    <p:extLst>
      <p:ext uri="{BB962C8B-B14F-4D97-AF65-F5344CB8AC3E}">
        <p14:creationId xmlns:p14="http://schemas.microsoft.com/office/powerpoint/2010/main" val="4030049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200" b="1" dirty="0" err="1" smtClean="0">
                <a:solidFill>
                  <a:srgbClr val="FFFFFF"/>
                </a:solidFill>
                <a:latin typeface="Arial"/>
                <a:cs typeface="Arial"/>
              </a:rPr>
              <a:t>Rourke</a:t>
            </a:r>
            <a:r>
              <a:rPr lang="en-US" sz="2200" b="1" dirty="0" smtClean="0">
                <a:solidFill>
                  <a:srgbClr val="FFFFFF"/>
                </a:solidFill>
                <a:latin typeface="Arial"/>
                <a:cs typeface="Arial"/>
              </a:rPr>
              <a:t> v. Pennsylvania National Mutual Casualty Insurance</a:t>
            </a:r>
            <a:r>
              <a:rPr lang="en-US" sz="2700" b="1" dirty="0" smtClean="0">
                <a:solidFill>
                  <a:srgbClr val="FFFFFF"/>
                </a:solidFill>
                <a:latin typeface="Arial"/>
                <a:cs typeface="Arial"/>
              </a:rPr>
              <a:t/>
            </a:r>
            <a:br>
              <a:rPr lang="en-US" sz="2700" b="1" dirty="0" smtClean="0">
                <a:solidFill>
                  <a:srgbClr val="FFFFFF"/>
                </a:solidFill>
                <a:latin typeface="Arial"/>
                <a:cs typeface="Arial"/>
              </a:rPr>
            </a:br>
            <a:r>
              <a:rPr lang="en-US" sz="2000" dirty="0" smtClean="0">
                <a:solidFill>
                  <a:srgbClr val="FFFFFF"/>
                </a:solidFill>
                <a:latin typeface="Arial"/>
                <a:cs typeface="Arial"/>
              </a:rPr>
              <a:t>116 A.3d 87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A 19 year old passenger was severely injured in a vehicle driven by his friend.</a:t>
            </a:r>
          </a:p>
          <a:p>
            <a:r>
              <a:rPr lang="en-US" sz="2000" dirty="0" smtClean="0">
                <a:solidFill>
                  <a:srgbClr val="FFFFFF"/>
                </a:solidFill>
              </a:rPr>
              <a:t>Passenger was a foster child of the </a:t>
            </a:r>
            <a:r>
              <a:rPr lang="en-US" sz="2000" dirty="0" err="1" smtClean="0">
                <a:solidFill>
                  <a:srgbClr val="FFFFFF"/>
                </a:solidFill>
              </a:rPr>
              <a:t>Rourkes</a:t>
            </a:r>
            <a:r>
              <a:rPr lang="en-US" sz="2000" dirty="0" smtClean="0">
                <a:solidFill>
                  <a:srgbClr val="FFFFFF"/>
                </a:solidFill>
              </a:rPr>
              <a:t>’ and was on the </a:t>
            </a:r>
            <a:r>
              <a:rPr lang="en-US" sz="2000" dirty="0" err="1" smtClean="0">
                <a:solidFill>
                  <a:srgbClr val="FFFFFF"/>
                </a:solidFill>
              </a:rPr>
              <a:t>Rourkes</a:t>
            </a:r>
            <a:r>
              <a:rPr lang="en-US" sz="2000" dirty="0" smtClean="0">
                <a:solidFill>
                  <a:srgbClr val="FFFFFF"/>
                </a:solidFill>
              </a:rPr>
              <a:t> policy.</a:t>
            </a:r>
          </a:p>
          <a:p>
            <a:r>
              <a:rPr lang="en-US" sz="2000" dirty="0" smtClean="0">
                <a:solidFill>
                  <a:srgbClr val="FFFFFF"/>
                </a:solidFill>
              </a:rPr>
              <a:t>A claim was made for UIM coverage and Penn National denied the claim.</a:t>
            </a:r>
          </a:p>
          <a:p>
            <a:r>
              <a:rPr lang="en-US" sz="2000" dirty="0" smtClean="0">
                <a:solidFill>
                  <a:srgbClr val="FFFFFF"/>
                </a:solidFill>
              </a:rPr>
              <a:t>Lower court erred when it held that passenger was not a ward of the </a:t>
            </a:r>
            <a:r>
              <a:rPr lang="en-US" sz="2000" dirty="0" err="1" smtClean="0">
                <a:solidFill>
                  <a:srgbClr val="FFFFFF"/>
                </a:solidFill>
              </a:rPr>
              <a:t>Rourkes</a:t>
            </a:r>
            <a:r>
              <a:rPr lang="en-US" sz="2000" dirty="0" smtClean="0">
                <a:solidFill>
                  <a:srgbClr val="FFFFFF"/>
                </a:solidFill>
              </a:rPr>
              <a:t>’ on the reasonable expectation of coverage issue.</a:t>
            </a:r>
          </a:p>
          <a:p>
            <a:r>
              <a:rPr lang="en-US" sz="2000" dirty="0" smtClean="0">
                <a:solidFill>
                  <a:srgbClr val="FFFFFF"/>
                </a:solidFill>
              </a:rPr>
              <a:t>The reasonable expectations doctrine exits in part to protect </a:t>
            </a:r>
            <a:r>
              <a:rPr lang="en-US" sz="2000" dirty="0" err="1" smtClean="0">
                <a:solidFill>
                  <a:srgbClr val="FFFFFF"/>
                </a:solidFill>
              </a:rPr>
              <a:t>insureds</a:t>
            </a:r>
            <a:r>
              <a:rPr lang="en-US" sz="2000" dirty="0" smtClean="0">
                <a:solidFill>
                  <a:srgbClr val="FFFFFF"/>
                </a:solidFill>
              </a:rPr>
              <a:t> from both deception and non-apparent terms.</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75</a:t>
            </a:fld>
            <a:endParaRPr lang="en-US"/>
          </a:p>
        </p:txBody>
      </p:sp>
    </p:spTree>
    <p:extLst>
      <p:ext uri="{BB962C8B-B14F-4D97-AF65-F5344CB8AC3E}">
        <p14:creationId xmlns:p14="http://schemas.microsoft.com/office/powerpoint/2010/main" val="248196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err="1" smtClean="0">
                <a:solidFill>
                  <a:srgbClr val="FFFFFF"/>
                </a:solidFill>
                <a:latin typeface="Arial"/>
                <a:cs typeface="Arial"/>
              </a:rPr>
              <a:t>Byoung</a:t>
            </a:r>
            <a:r>
              <a:rPr lang="en-US" sz="2800" b="1" dirty="0" smtClean="0">
                <a:solidFill>
                  <a:srgbClr val="FFFFFF"/>
                </a:solidFill>
                <a:latin typeface="Arial"/>
                <a:cs typeface="Arial"/>
              </a:rPr>
              <a:t> Suk An v. Victoria Fire &amp; </a:t>
            </a:r>
            <a:r>
              <a:rPr lang="en-US" sz="2800" b="1" dirty="0" err="1" smtClean="0">
                <a:solidFill>
                  <a:srgbClr val="FFFFFF"/>
                </a:solidFill>
                <a:latin typeface="Arial"/>
                <a:cs typeface="Arial"/>
              </a:rPr>
              <a:t>Cas</a:t>
            </a:r>
            <a:r>
              <a:rPr lang="en-US" sz="2800" b="1" dirty="0" smtClean="0">
                <a:solidFill>
                  <a:srgbClr val="FFFFFF"/>
                </a:solidFill>
                <a:latin typeface="Arial"/>
                <a:cs typeface="Arial"/>
              </a:rPr>
              <a:t>. Co.</a:t>
            </a:r>
            <a:br>
              <a:rPr lang="en-US" sz="2800" b="1" dirty="0" smtClean="0">
                <a:solidFill>
                  <a:srgbClr val="FFFFFF"/>
                </a:solidFill>
                <a:latin typeface="Arial"/>
                <a:cs typeface="Arial"/>
              </a:rPr>
            </a:br>
            <a:r>
              <a:rPr lang="en-US" sz="2000" dirty="0" smtClean="0">
                <a:solidFill>
                  <a:srgbClr val="FFFFFF"/>
                </a:solidFill>
                <a:latin typeface="Arial"/>
                <a:cs typeface="Arial"/>
              </a:rPr>
              <a:t>113 A.3d 1283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Passenger brought action against driver and owner of vehicle for claims based on accident, and brought action against automobile insurer for declaration that insurer had duty to defend driver and owner.</a:t>
            </a:r>
          </a:p>
          <a:p>
            <a:r>
              <a:rPr lang="en-US" sz="2000" dirty="0" smtClean="0">
                <a:solidFill>
                  <a:srgbClr val="FFFFFF"/>
                </a:solidFill>
              </a:rPr>
              <a:t>The vehicle owner had an insurance policy that excluded from coverage anybody other the the named driver.</a:t>
            </a:r>
          </a:p>
          <a:p>
            <a:r>
              <a:rPr lang="en-US" sz="2000" dirty="0" smtClean="0">
                <a:solidFill>
                  <a:srgbClr val="FFFFFF"/>
                </a:solidFill>
              </a:rPr>
              <a:t>Passenger asserted that the named driver exclusion in the policy is in violation of the Financial Responsibility Law, 1718(c) and is void as against public policy.</a:t>
            </a:r>
          </a:p>
          <a:p>
            <a:r>
              <a:rPr lang="en-US" sz="2000" dirty="0" smtClean="0">
                <a:solidFill>
                  <a:srgbClr val="FFFFFF"/>
                </a:solidFill>
              </a:rPr>
              <a:t>The “named driver only” policy is not contemplated by Section 1718(c). </a:t>
            </a:r>
            <a:r>
              <a:rPr lang="en-US" sz="2000" dirty="0">
                <a:solidFill>
                  <a:srgbClr val="FFFFFF"/>
                </a:solidFill>
              </a:rPr>
              <a:t>T</a:t>
            </a:r>
            <a:r>
              <a:rPr lang="en-US" sz="2000" dirty="0" smtClean="0">
                <a:solidFill>
                  <a:srgbClr val="FFFFFF"/>
                </a:solidFill>
              </a:rPr>
              <a:t>herefore the law is not applicable and the provision is not void as against public policy.</a:t>
            </a:r>
          </a:p>
        </p:txBody>
      </p:sp>
      <p:sp>
        <p:nvSpPr>
          <p:cNvPr id="4" name="Slide Number Placeholder 3"/>
          <p:cNvSpPr>
            <a:spLocks noGrp="1"/>
          </p:cNvSpPr>
          <p:nvPr>
            <p:ph type="sldNum" sz="quarter" idx="12"/>
          </p:nvPr>
        </p:nvSpPr>
        <p:spPr/>
        <p:txBody>
          <a:bodyPr/>
          <a:lstStyle/>
          <a:p>
            <a:fld id="{399A7A07-0BD0-2B45-87E2-5149D01EADE2}" type="slidenum">
              <a:rPr lang="en-US" smtClean="0"/>
              <a:pPr/>
              <a:t>76</a:t>
            </a:fld>
            <a:endParaRPr lang="en-US"/>
          </a:p>
        </p:txBody>
      </p:sp>
    </p:spTree>
    <p:extLst>
      <p:ext uri="{BB962C8B-B14F-4D97-AF65-F5344CB8AC3E}">
        <p14:creationId xmlns:p14="http://schemas.microsoft.com/office/powerpoint/2010/main" val="921467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77</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1323439"/>
          </a:xfrm>
          <a:prstGeom prst="rect">
            <a:avLst/>
          </a:prstGeom>
          <a:noFill/>
        </p:spPr>
        <p:txBody>
          <a:bodyPr wrap="square" rtlCol="0">
            <a:spAutoFit/>
          </a:bodyPr>
          <a:lstStyle/>
          <a:p>
            <a:pPr algn="ctr"/>
            <a:r>
              <a:rPr lang="en-US" sz="4000" b="1" u="sng" dirty="0" smtClean="0">
                <a:solidFill>
                  <a:srgbClr val="FFFFFF"/>
                </a:solidFill>
              </a:rPr>
              <a:t>INSURANCE</a:t>
            </a:r>
          </a:p>
          <a:p>
            <a:pPr algn="ctr"/>
            <a:r>
              <a:rPr lang="en-US" sz="4000" b="1" u="sng" dirty="0" smtClean="0">
                <a:solidFill>
                  <a:srgbClr val="FFFFFF"/>
                </a:solidFill>
              </a:rPr>
              <a:t>RESERVATION OF RIGHTS</a:t>
            </a:r>
            <a:endParaRPr lang="en-US" sz="4000" b="1" u="sng" dirty="0">
              <a:solidFill>
                <a:srgbClr val="FFFFFF"/>
              </a:solidFill>
            </a:endParaRPr>
          </a:p>
        </p:txBody>
      </p:sp>
    </p:spTree>
    <p:extLst>
      <p:ext uri="{BB962C8B-B14F-4D97-AF65-F5344CB8AC3E}">
        <p14:creationId xmlns:p14="http://schemas.microsoft.com/office/powerpoint/2010/main" val="2344284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Erie Insurance Exchange v. </a:t>
            </a:r>
            <a:r>
              <a:rPr lang="en-US" sz="2800" b="1" dirty="0" err="1" smtClean="0">
                <a:solidFill>
                  <a:srgbClr val="FFFFFF"/>
                </a:solidFill>
                <a:latin typeface="Arial"/>
                <a:cs typeface="Arial"/>
              </a:rPr>
              <a:t>Lobenthal</a:t>
            </a:r>
            <a:r>
              <a:rPr lang="en-US" sz="2800" b="1" dirty="0" smtClean="0">
                <a:solidFill>
                  <a:srgbClr val="FFFFFF"/>
                </a:solidFill>
                <a:latin typeface="Arial"/>
                <a:cs typeface="Arial"/>
              </a:rPr>
              <a:t/>
            </a:r>
            <a:br>
              <a:rPr lang="en-US" sz="2800" b="1" dirty="0" smtClean="0">
                <a:solidFill>
                  <a:srgbClr val="FFFFFF"/>
                </a:solidFill>
                <a:latin typeface="Arial"/>
                <a:cs typeface="Arial"/>
              </a:rPr>
            </a:br>
            <a:r>
              <a:rPr lang="en-US" sz="2000" dirty="0" smtClean="0">
                <a:solidFill>
                  <a:srgbClr val="FFFFFF"/>
                </a:solidFill>
                <a:latin typeface="Arial"/>
                <a:cs typeface="Arial"/>
              </a:rPr>
              <a:t>114 A.3d 832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Passenger was injured in a car driven by the defendant.  Driver was given a controlled substance on defendant’s parents property prior to the accident.</a:t>
            </a:r>
          </a:p>
          <a:p>
            <a:r>
              <a:rPr lang="en-US" sz="2400" dirty="0" smtClean="0">
                <a:solidFill>
                  <a:srgbClr val="FFFFFF"/>
                </a:solidFill>
              </a:rPr>
              <a:t>The reservation of rights letter was addressed solely to the named </a:t>
            </a:r>
            <a:r>
              <a:rPr lang="en-US" sz="2400" dirty="0" err="1" smtClean="0">
                <a:solidFill>
                  <a:srgbClr val="FFFFFF"/>
                </a:solidFill>
              </a:rPr>
              <a:t>insureds</a:t>
            </a:r>
            <a:r>
              <a:rPr lang="en-US" sz="2400" dirty="0" smtClean="0">
                <a:solidFill>
                  <a:srgbClr val="FFFFFF"/>
                </a:solidFill>
              </a:rPr>
              <a:t>.  The court would not impute notice to anyone else and refused to attribute notice.</a:t>
            </a:r>
          </a:p>
          <a:p>
            <a:r>
              <a:rPr lang="en-US" sz="2400" dirty="0" smtClean="0">
                <a:solidFill>
                  <a:srgbClr val="FFFFFF"/>
                </a:solidFill>
              </a:rPr>
              <a:t>Defendant was entitled to notice of Erie’s reservation of its right to disclaim liability.</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78</a:t>
            </a:fld>
            <a:endParaRPr lang="en-US"/>
          </a:p>
        </p:txBody>
      </p:sp>
    </p:spTree>
    <p:extLst>
      <p:ext uri="{BB962C8B-B14F-4D97-AF65-F5344CB8AC3E}">
        <p14:creationId xmlns:p14="http://schemas.microsoft.com/office/powerpoint/2010/main" val="5918052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79</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1323439"/>
          </a:xfrm>
          <a:prstGeom prst="rect">
            <a:avLst/>
          </a:prstGeom>
          <a:noFill/>
        </p:spPr>
        <p:txBody>
          <a:bodyPr wrap="square" rtlCol="0">
            <a:spAutoFit/>
          </a:bodyPr>
          <a:lstStyle/>
          <a:p>
            <a:pPr algn="ctr"/>
            <a:r>
              <a:rPr lang="en-US" sz="4000" b="1" u="sng" dirty="0" smtClean="0">
                <a:solidFill>
                  <a:srgbClr val="FFFFFF"/>
                </a:solidFill>
              </a:rPr>
              <a:t>INSURANCE</a:t>
            </a:r>
          </a:p>
          <a:p>
            <a:pPr algn="ctr"/>
            <a:r>
              <a:rPr lang="en-US" sz="4000" b="1" u="sng" dirty="0" smtClean="0">
                <a:solidFill>
                  <a:srgbClr val="FFFFFF"/>
                </a:solidFill>
              </a:rPr>
              <a:t>FRL</a:t>
            </a:r>
            <a:endParaRPr lang="en-US" sz="4000" b="1" u="sng" dirty="0">
              <a:solidFill>
                <a:srgbClr val="FFFFFF"/>
              </a:solidFill>
            </a:endParaRPr>
          </a:p>
        </p:txBody>
      </p:sp>
    </p:spTree>
    <p:extLst>
      <p:ext uri="{BB962C8B-B14F-4D97-AF65-F5344CB8AC3E}">
        <p14:creationId xmlns:p14="http://schemas.microsoft.com/office/powerpoint/2010/main" val="242142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700" b="1" dirty="0" err="1" smtClean="0">
                <a:solidFill>
                  <a:srgbClr val="FFFFFF"/>
                </a:solidFill>
                <a:latin typeface="Arial"/>
                <a:cs typeface="Arial"/>
              </a:rPr>
              <a:t>Tuomi</a:t>
            </a:r>
            <a:r>
              <a:rPr lang="en-US" sz="2700" b="1" dirty="0" smtClean="0">
                <a:solidFill>
                  <a:srgbClr val="FFFFFF"/>
                </a:solidFill>
                <a:latin typeface="Arial"/>
                <a:cs typeface="Arial"/>
              </a:rPr>
              <a:t> v. Extendicare, Inc.</a:t>
            </a:r>
            <a:br>
              <a:rPr lang="en-US" sz="2700" b="1" dirty="0" smtClean="0">
                <a:solidFill>
                  <a:srgbClr val="FFFFFF"/>
                </a:solidFill>
                <a:latin typeface="Arial"/>
                <a:cs typeface="Arial"/>
              </a:rPr>
            </a:br>
            <a:r>
              <a:rPr lang="en-US" sz="2000" dirty="0" smtClean="0">
                <a:solidFill>
                  <a:srgbClr val="FFFFFF"/>
                </a:solidFill>
                <a:latin typeface="Arial"/>
                <a:cs typeface="Arial"/>
              </a:rPr>
              <a:t>118 A.3d 1030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578428"/>
            <a:ext cx="8229600" cy="4953001"/>
          </a:xfrm>
        </p:spPr>
        <p:txBody>
          <a:bodyPr>
            <a:noAutofit/>
          </a:bodyPr>
          <a:lstStyle/>
          <a:p>
            <a:r>
              <a:rPr lang="en-US" sz="2000" dirty="0" smtClean="0">
                <a:solidFill>
                  <a:srgbClr val="FFFFFF"/>
                </a:solidFill>
              </a:rPr>
              <a:t>Decedent’s husband brought negligence actions for wrongful death, and survival actions premised on negligence and negligence per se against assisted living facility and nursing home.</a:t>
            </a:r>
          </a:p>
          <a:p>
            <a:r>
              <a:rPr lang="en-US" sz="2000" dirty="0" smtClean="0">
                <a:solidFill>
                  <a:srgbClr val="FFFFFF"/>
                </a:solidFill>
              </a:rPr>
              <a:t>A Voluntary Arbitration Agreement had been signed by the Administrator upon the patient’s admission to Extendicare.</a:t>
            </a:r>
          </a:p>
          <a:p>
            <a:r>
              <a:rPr lang="en-US" sz="2000" dirty="0" smtClean="0">
                <a:solidFill>
                  <a:srgbClr val="FFFFFF"/>
                </a:solidFill>
              </a:rPr>
              <a:t>PA Rule of Procedure 213(e) requires the consolidation of wrongful death and survival actions and the lower court concluded the actions would remain together in court.</a:t>
            </a:r>
          </a:p>
          <a:p>
            <a:r>
              <a:rPr lang="en-US" sz="2000" dirty="0" smtClean="0">
                <a:solidFill>
                  <a:srgbClr val="FFFFFF"/>
                </a:solidFill>
              </a:rPr>
              <a:t>There were multiple defendants, one of whom did not have a </a:t>
            </a:r>
            <a:r>
              <a:rPr lang="en-US" sz="2000" dirty="0" err="1" smtClean="0">
                <a:solidFill>
                  <a:srgbClr val="FFFFFF"/>
                </a:solidFill>
              </a:rPr>
              <a:t>predispute</a:t>
            </a:r>
            <a:r>
              <a:rPr lang="en-US" sz="2000" dirty="0" smtClean="0">
                <a:solidFill>
                  <a:srgbClr val="FFFFFF"/>
                </a:solidFill>
              </a:rPr>
              <a:t> arbitration clause signed by the Administrator.  </a:t>
            </a:r>
          </a:p>
          <a:p>
            <a:r>
              <a:rPr lang="en-US" sz="2000" dirty="0" smtClean="0">
                <a:solidFill>
                  <a:srgbClr val="FFFFFF"/>
                </a:solidFill>
              </a:rPr>
              <a:t>Administrator alleged both contributed to the injuries and death of decedent.</a:t>
            </a:r>
          </a:p>
          <a:p>
            <a:r>
              <a:rPr lang="en-US" sz="2000" dirty="0" smtClean="0">
                <a:solidFill>
                  <a:srgbClr val="FFFFFF"/>
                </a:solidFill>
              </a:rPr>
              <a:t>Superior Court held that FAA did not preempt state law mandating consolidation of wrongful death and survival actions, and was not required to bifurcate action to compel arbitration of survival claim.</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8</a:t>
            </a:fld>
            <a:endParaRPr lang="en-US"/>
          </a:p>
        </p:txBody>
      </p:sp>
    </p:spTree>
    <p:extLst>
      <p:ext uri="{BB962C8B-B14F-4D97-AF65-F5344CB8AC3E}">
        <p14:creationId xmlns:p14="http://schemas.microsoft.com/office/powerpoint/2010/main" val="41631981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Varner-Mort v. </a:t>
            </a:r>
            <a:r>
              <a:rPr lang="en-US" sz="2800" b="1" dirty="0" err="1" smtClean="0">
                <a:solidFill>
                  <a:srgbClr val="FFFFFF"/>
                </a:solidFill>
                <a:latin typeface="Arial"/>
                <a:cs typeface="Arial"/>
              </a:rPr>
              <a:t>Kapfhammer</a:t>
            </a:r>
            <a:r>
              <a:rPr lang="en-US" sz="2800" dirty="0" smtClean="0">
                <a:solidFill>
                  <a:srgbClr val="FFFFFF"/>
                </a:solidFill>
                <a:latin typeface="Arial"/>
                <a:cs typeface="Arial"/>
              </a:rPr>
              <a:t/>
            </a:r>
            <a:br>
              <a:rPr lang="en-US" sz="2800" dirty="0" smtClean="0">
                <a:solidFill>
                  <a:srgbClr val="FFFFFF"/>
                </a:solidFill>
                <a:latin typeface="Arial"/>
                <a:cs typeface="Arial"/>
              </a:rPr>
            </a:br>
            <a:r>
              <a:rPr lang="en-US" sz="2000" dirty="0" smtClean="0">
                <a:solidFill>
                  <a:srgbClr val="FFFFFF"/>
                </a:solidFill>
                <a:latin typeface="Arial"/>
                <a:cs typeface="Arial"/>
              </a:rPr>
              <a:t>109 A.3d 244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Husband and wife, who chose the limited tort option for auto insurance, brought action against motorist for negligence and loss of consortium arising from a car accident.</a:t>
            </a:r>
          </a:p>
          <a:p>
            <a:r>
              <a:rPr lang="en-US" sz="2000" dirty="0" smtClean="0">
                <a:solidFill>
                  <a:srgbClr val="FFFFFF"/>
                </a:solidFill>
              </a:rPr>
              <a:t>Defendant </a:t>
            </a:r>
            <a:r>
              <a:rPr lang="en-US" sz="2000" dirty="0" err="1" smtClean="0">
                <a:solidFill>
                  <a:srgbClr val="FFFFFF"/>
                </a:solidFill>
              </a:rPr>
              <a:t>tortfeasor</a:t>
            </a:r>
            <a:r>
              <a:rPr lang="en-US" sz="2000" dirty="0" smtClean="0">
                <a:solidFill>
                  <a:srgbClr val="FFFFFF"/>
                </a:solidFill>
              </a:rPr>
              <a:t> took the position that the SOL expired two years after the accident occurred.  </a:t>
            </a:r>
            <a:endParaRPr lang="en-US" sz="2000" dirty="0">
              <a:solidFill>
                <a:srgbClr val="FFFFFF"/>
              </a:solidFill>
            </a:endParaRPr>
          </a:p>
          <a:p>
            <a:r>
              <a:rPr lang="en-US" sz="2000" dirty="0" smtClean="0">
                <a:solidFill>
                  <a:srgbClr val="FFFFFF"/>
                </a:solidFill>
              </a:rPr>
              <a:t>The court said it failed to see why a limited-tort plaintiffs’ inability to seek noneconomic damages unless the plaintiff suffers a “serious injury” should alter when the negligence cause of action begins to accrue for purposes of the SOL.</a:t>
            </a:r>
          </a:p>
          <a:p>
            <a:r>
              <a:rPr lang="en-US" sz="2000" dirty="0" smtClean="0">
                <a:solidFill>
                  <a:srgbClr val="FFFFFF"/>
                </a:solidFill>
              </a:rPr>
              <a:t>The trial court erred by dismissing the case on summary judgment. A finder of fact will have to determine whether the plaintiff was reasonably aware that she had suffered an injury and its cause.</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80</a:t>
            </a:fld>
            <a:endParaRPr lang="en-US"/>
          </a:p>
        </p:txBody>
      </p:sp>
    </p:spTree>
    <p:extLst>
      <p:ext uri="{BB962C8B-B14F-4D97-AF65-F5344CB8AC3E}">
        <p14:creationId xmlns:p14="http://schemas.microsoft.com/office/powerpoint/2010/main" val="2732202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81</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707886"/>
          </a:xfrm>
          <a:prstGeom prst="rect">
            <a:avLst/>
          </a:prstGeom>
          <a:noFill/>
        </p:spPr>
        <p:txBody>
          <a:bodyPr wrap="square" rtlCol="0">
            <a:spAutoFit/>
          </a:bodyPr>
          <a:lstStyle/>
          <a:p>
            <a:pPr algn="ctr"/>
            <a:r>
              <a:rPr lang="en-US" sz="4000" b="1" u="sng" dirty="0" smtClean="0">
                <a:solidFill>
                  <a:srgbClr val="FFFFFF"/>
                </a:solidFill>
              </a:rPr>
              <a:t>FTCA</a:t>
            </a:r>
            <a:endParaRPr lang="en-US" sz="4000" b="1" u="sng" dirty="0">
              <a:solidFill>
                <a:srgbClr val="FFFFFF"/>
              </a:solidFill>
            </a:endParaRPr>
          </a:p>
        </p:txBody>
      </p:sp>
    </p:spTree>
    <p:extLst>
      <p:ext uri="{BB962C8B-B14F-4D97-AF65-F5344CB8AC3E}">
        <p14:creationId xmlns:p14="http://schemas.microsoft.com/office/powerpoint/2010/main" val="18818758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U.S. v. </a:t>
            </a:r>
            <a:r>
              <a:rPr lang="en-US" sz="2800" b="1" dirty="0" err="1" smtClean="0">
                <a:solidFill>
                  <a:srgbClr val="FFFFFF"/>
                </a:solidFill>
                <a:latin typeface="Arial"/>
                <a:cs typeface="Arial"/>
              </a:rPr>
              <a:t>Kwai</a:t>
            </a:r>
            <a:r>
              <a:rPr lang="en-US" sz="2800" b="1" dirty="0" smtClean="0">
                <a:solidFill>
                  <a:srgbClr val="FFFFFF"/>
                </a:solidFill>
                <a:latin typeface="Arial"/>
                <a:cs typeface="Arial"/>
              </a:rPr>
              <a:t> Fun Wong</a:t>
            </a:r>
            <a:br>
              <a:rPr lang="en-US" sz="2800" b="1" dirty="0" smtClean="0">
                <a:solidFill>
                  <a:srgbClr val="FFFFFF"/>
                </a:solidFill>
                <a:latin typeface="Arial"/>
                <a:cs typeface="Arial"/>
              </a:rPr>
            </a:br>
            <a:r>
              <a:rPr lang="en-US" sz="2000" dirty="0" smtClean="0">
                <a:solidFill>
                  <a:srgbClr val="FFFFFF"/>
                </a:solidFill>
                <a:latin typeface="Arial"/>
                <a:cs typeface="Arial"/>
              </a:rPr>
              <a:t>135 </a:t>
            </a:r>
            <a:r>
              <a:rPr lang="en-US" sz="2000" dirty="0" err="1" smtClean="0">
                <a:solidFill>
                  <a:srgbClr val="FFFFFF"/>
                </a:solidFill>
                <a:latin typeface="Arial"/>
                <a:cs typeface="Arial"/>
              </a:rPr>
              <a:t>S.Ct</a:t>
            </a:r>
            <a:r>
              <a:rPr lang="en-US" sz="2000" dirty="0" smtClean="0">
                <a:solidFill>
                  <a:srgbClr val="FFFFFF"/>
                </a:solidFill>
                <a:latin typeface="Arial"/>
                <a:cs typeface="Arial"/>
              </a:rPr>
              <a:t>. 1625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Foreign religious leader and organization brought Federal Tort Claims Act claims against Immigration and Naturalization Service alleging negligence in connection with conditions of leader’s detention.</a:t>
            </a:r>
          </a:p>
          <a:p>
            <a:r>
              <a:rPr lang="en-US" sz="2000" dirty="0" smtClean="0">
                <a:solidFill>
                  <a:srgbClr val="FFFFFF"/>
                </a:solidFill>
              </a:rPr>
              <a:t>In another action, minor’s conservator brought FTCA claims against Federal Highway Administration seeking to recover damages for wrongful death in relation to a car accident that killed minor’s father.</a:t>
            </a:r>
          </a:p>
          <a:p>
            <a:r>
              <a:rPr lang="en-US" sz="2000" dirty="0" smtClean="0">
                <a:solidFill>
                  <a:srgbClr val="FFFFFF"/>
                </a:solidFill>
              </a:rPr>
              <a:t>The U.S. Supreme Court held that the FTCA two-year limitation period can be tolled.</a:t>
            </a:r>
          </a:p>
          <a:p>
            <a:r>
              <a:rPr lang="en-US" sz="2000" dirty="0" smtClean="0">
                <a:solidFill>
                  <a:srgbClr val="FFFFFF"/>
                </a:solidFill>
              </a:rPr>
              <a:t>The lower court will decide whether the requirements for equitable tolling exist, since it will be accepted under the FTCA.</a:t>
            </a:r>
          </a:p>
          <a:p>
            <a:r>
              <a:rPr lang="en-US" sz="2000" dirty="0" smtClean="0">
                <a:solidFill>
                  <a:srgbClr val="FFFFFF"/>
                </a:solidFill>
              </a:rPr>
              <a:t>The FTCA goes further than the typical statute waiving sovereign immunity to indicate that its time bar allows a court to hear late claims.</a:t>
            </a:r>
          </a:p>
        </p:txBody>
      </p:sp>
      <p:sp>
        <p:nvSpPr>
          <p:cNvPr id="4" name="Slide Number Placeholder 3"/>
          <p:cNvSpPr>
            <a:spLocks noGrp="1"/>
          </p:cNvSpPr>
          <p:nvPr>
            <p:ph type="sldNum" sz="quarter" idx="12"/>
          </p:nvPr>
        </p:nvSpPr>
        <p:spPr/>
        <p:txBody>
          <a:bodyPr/>
          <a:lstStyle/>
          <a:p>
            <a:fld id="{399A7A07-0BD0-2B45-87E2-5149D01EADE2}" type="slidenum">
              <a:rPr lang="en-US" smtClean="0"/>
              <a:pPr/>
              <a:t>82</a:t>
            </a:fld>
            <a:endParaRPr lang="en-US"/>
          </a:p>
        </p:txBody>
      </p:sp>
    </p:spTree>
    <p:extLst>
      <p:ext uri="{BB962C8B-B14F-4D97-AF65-F5344CB8AC3E}">
        <p14:creationId xmlns:p14="http://schemas.microsoft.com/office/powerpoint/2010/main" val="21983542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9A7A07-0BD0-2B45-87E2-5149D01EADE2}" type="slidenum">
              <a:rPr lang="en-US" smtClean="0"/>
              <a:pPr/>
              <a:t>83</a:t>
            </a:fld>
            <a:endParaRPr lang="en-US"/>
          </a:p>
        </p:txBody>
      </p:sp>
      <p:pic>
        <p:nvPicPr>
          <p:cNvPr id="5" name="Picture 4" descr="template_inter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994230" y="2293259"/>
            <a:ext cx="6959598" cy="707886"/>
          </a:xfrm>
          <a:prstGeom prst="rect">
            <a:avLst/>
          </a:prstGeom>
          <a:noFill/>
        </p:spPr>
        <p:txBody>
          <a:bodyPr wrap="square" rtlCol="0">
            <a:spAutoFit/>
          </a:bodyPr>
          <a:lstStyle/>
          <a:p>
            <a:pPr algn="ctr"/>
            <a:r>
              <a:rPr lang="en-US" sz="4000" b="1" u="sng" dirty="0" smtClean="0">
                <a:solidFill>
                  <a:srgbClr val="FFFFFF"/>
                </a:solidFill>
              </a:rPr>
              <a:t>PRODUCTS LIABILITY</a:t>
            </a:r>
            <a:endParaRPr lang="en-US" sz="4000" b="1" u="sng" dirty="0">
              <a:solidFill>
                <a:srgbClr val="FFFFFF"/>
              </a:solidFill>
            </a:endParaRPr>
          </a:p>
        </p:txBody>
      </p:sp>
    </p:spTree>
    <p:extLst>
      <p:ext uri="{BB962C8B-B14F-4D97-AF65-F5344CB8AC3E}">
        <p14:creationId xmlns:p14="http://schemas.microsoft.com/office/powerpoint/2010/main" val="35206369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err="1" smtClean="0">
                <a:solidFill>
                  <a:srgbClr val="FFFFFF"/>
                </a:solidFill>
                <a:latin typeface="Arial"/>
                <a:cs typeface="Arial"/>
              </a:rPr>
              <a:t>Tincher</a:t>
            </a:r>
            <a:r>
              <a:rPr lang="en-US" sz="2800" b="1" dirty="0" smtClean="0">
                <a:solidFill>
                  <a:srgbClr val="FFFFFF"/>
                </a:solidFill>
                <a:latin typeface="Arial"/>
                <a:cs typeface="Arial"/>
              </a:rPr>
              <a:t> v. Omega Flex, Inc.</a:t>
            </a:r>
            <a:br>
              <a:rPr lang="en-US" sz="2800" b="1" dirty="0" smtClean="0">
                <a:solidFill>
                  <a:srgbClr val="FFFFFF"/>
                </a:solidFill>
                <a:latin typeface="Arial"/>
                <a:cs typeface="Arial"/>
              </a:rPr>
            </a:br>
            <a:r>
              <a:rPr lang="en-US" sz="2000" dirty="0" smtClean="0">
                <a:solidFill>
                  <a:srgbClr val="FFFFFF"/>
                </a:solidFill>
                <a:latin typeface="Arial"/>
                <a:cs typeface="Arial"/>
              </a:rPr>
              <a:t>104 A.3d 328 (Pa. 2014)</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Homeowners brought action against manufacturer of stainless steel tubing that was used in transporting natural gas to a fireplace in their residence for strict liability, negligence and breach of warranty.</a:t>
            </a:r>
          </a:p>
          <a:p>
            <a:r>
              <a:rPr lang="en-US" sz="2000" dirty="0" smtClean="0">
                <a:solidFill>
                  <a:srgbClr val="FFFFFF"/>
                </a:solidFill>
              </a:rPr>
              <a:t>The PA Supreme Court decided to retain the Restatement Second 402A.</a:t>
            </a:r>
          </a:p>
          <a:p>
            <a:r>
              <a:rPr lang="en-US" sz="2000" dirty="0" smtClean="0">
                <a:solidFill>
                  <a:srgbClr val="FFFFFF"/>
                </a:solidFill>
              </a:rPr>
              <a:t>A plaintiff pursuing a cause of action upon the theory of strict liability in tort must prove that a product is in a defective condition usually submitted to the finder of fact.</a:t>
            </a:r>
          </a:p>
          <a:p>
            <a:r>
              <a:rPr lang="en-US" sz="2000" dirty="0" smtClean="0">
                <a:solidFill>
                  <a:srgbClr val="FFFFFF"/>
                </a:solidFill>
              </a:rPr>
              <a:t>The court declined to adopt the Restatement (Third) of Torts.</a:t>
            </a:r>
          </a:p>
          <a:p>
            <a:r>
              <a:rPr lang="en-US" sz="2000" dirty="0" smtClean="0">
                <a:solidFill>
                  <a:srgbClr val="FFFFFF"/>
                </a:solidFill>
              </a:rPr>
              <a:t>Testing the product’s safety by the reasonableness of the manufacturer’s action or omissions is rejected.</a:t>
            </a:r>
          </a:p>
          <a:p>
            <a:r>
              <a:rPr lang="en-US" sz="2000" dirty="0" smtClean="0">
                <a:solidFill>
                  <a:srgbClr val="FFFFFF"/>
                </a:solidFill>
              </a:rPr>
              <a:t>Risk Utility Test</a:t>
            </a:r>
          </a:p>
          <a:p>
            <a:r>
              <a:rPr lang="en-US" sz="2000" dirty="0" smtClean="0">
                <a:solidFill>
                  <a:srgbClr val="FFFFFF"/>
                </a:solidFill>
              </a:rPr>
              <a:t>Consumer Expectation Test</a:t>
            </a:r>
          </a:p>
          <a:p>
            <a:r>
              <a:rPr lang="en-US" sz="2000" dirty="0" smtClean="0">
                <a:solidFill>
                  <a:srgbClr val="FFFFFF"/>
                </a:solidFill>
              </a:rPr>
              <a:t>Role of Judge and jury demarcated. </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84</a:t>
            </a:fld>
            <a:endParaRPr lang="en-US"/>
          </a:p>
        </p:txBody>
      </p:sp>
    </p:spTree>
    <p:extLst>
      <p:ext uri="{BB962C8B-B14F-4D97-AF65-F5344CB8AC3E}">
        <p14:creationId xmlns:p14="http://schemas.microsoft.com/office/powerpoint/2010/main" val="120860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D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12700" cmpd="sng">
            <a:solidFill>
              <a:schemeClr val="bg1"/>
            </a:solidFill>
          </a:ln>
        </p:spPr>
        <p:txBody>
          <a:bodyPr>
            <a:normAutofit/>
          </a:bodyPr>
          <a:lstStyle/>
          <a:p>
            <a:r>
              <a:rPr lang="en-US" sz="2800" b="1" dirty="0" smtClean="0">
                <a:solidFill>
                  <a:srgbClr val="FFFFFF"/>
                </a:solidFill>
                <a:latin typeface="Arial"/>
                <a:cs typeface="Arial"/>
              </a:rPr>
              <a:t>Taylor v. Extendicare Health Facilities</a:t>
            </a:r>
            <a:br>
              <a:rPr lang="en-US" sz="2800" b="1" dirty="0" smtClean="0">
                <a:solidFill>
                  <a:srgbClr val="FFFFFF"/>
                </a:solidFill>
                <a:latin typeface="Arial"/>
                <a:cs typeface="Arial"/>
              </a:rPr>
            </a:br>
            <a:r>
              <a:rPr lang="en-US" sz="2000" dirty="0" smtClean="0">
                <a:solidFill>
                  <a:srgbClr val="FFFFFF"/>
                </a:solidFill>
                <a:latin typeface="Arial"/>
                <a:cs typeface="Arial"/>
              </a:rPr>
              <a:t>113 A.3d 317 (Pa. Super. 2015)</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Estate brought wrongful death and survival action against nursing home facility after resident sustained injuries causing her death.</a:t>
            </a:r>
          </a:p>
          <a:p>
            <a:r>
              <a:rPr lang="en-US" sz="2000" dirty="0" smtClean="0">
                <a:solidFill>
                  <a:srgbClr val="FFFFFF"/>
                </a:solidFill>
              </a:rPr>
              <a:t>An arbitration agreement signed by the decedent or his or her authorized representative is not binding upon non-signatory wrongful death beneficiaries and cannot be compelled to litigate their claims in arbitration.</a:t>
            </a:r>
          </a:p>
          <a:p>
            <a:r>
              <a:rPr lang="en-US" sz="2000" dirty="0" smtClean="0">
                <a:solidFill>
                  <a:srgbClr val="FFFFFF"/>
                </a:solidFill>
              </a:rPr>
              <a:t>The Federal Arbitration Act does not contain an express preemption provision and Congress did not intend to occupy the field of arbitration and does not require parties to arbitrate absent an agreement to do so.</a:t>
            </a:r>
          </a:p>
          <a:p>
            <a:r>
              <a:rPr lang="en-US" sz="2000" dirty="0" smtClean="0">
                <a:solidFill>
                  <a:srgbClr val="FFFFFF"/>
                </a:solidFill>
              </a:rPr>
              <a:t>Extendicare maintains that the survival claim must be severed and enforced in arbitration and that state law to the contrary is preempted.</a:t>
            </a:r>
          </a:p>
        </p:txBody>
      </p:sp>
      <p:sp>
        <p:nvSpPr>
          <p:cNvPr id="4" name="Slide Number Placeholder 3"/>
          <p:cNvSpPr>
            <a:spLocks noGrp="1"/>
          </p:cNvSpPr>
          <p:nvPr>
            <p:ph type="sldNum" sz="quarter" idx="12"/>
          </p:nvPr>
        </p:nvSpPr>
        <p:spPr/>
        <p:txBody>
          <a:bodyPr/>
          <a:lstStyle/>
          <a:p>
            <a:fld id="{399A7A07-0BD0-2B45-87E2-5149D01EADE2}" type="slidenum">
              <a:rPr lang="en-US" smtClean="0"/>
              <a:pPr/>
              <a:t>9</a:t>
            </a:fld>
            <a:endParaRPr lang="en-US"/>
          </a:p>
        </p:txBody>
      </p:sp>
    </p:spTree>
    <p:extLst>
      <p:ext uri="{BB962C8B-B14F-4D97-AF65-F5344CB8AC3E}">
        <p14:creationId xmlns:p14="http://schemas.microsoft.com/office/powerpoint/2010/main" val="22961399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1_Office Theme">
  <a:themeElements>
    <a:clrScheme name="">
      <a:dk1>
        <a:srgbClr val="000000"/>
      </a:dk1>
      <a:lt1>
        <a:srgbClr val="FFFFFF"/>
      </a:lt1>
      <a:dk2>
        <a:srgbClr val="A7A7A7"/>
      </a:dk2>
      <a:lt2>
        <a:srgbClr val="535353"/>
      </a:lt2>
      <a:accent1>
        <a:srgbClr val="93A299"/>
      </a:accent1>
      <a:accent2>
        <a:srgbClr val="AD8F67"/>
      </a:accent2>
      <a:accent3>
        <a:srgbClr val="FFFFFF"/>
      </a:accent3>
      <a:accent4>
        <a:srgbClr val="000000"/>
      </a:accent4>
      <a:accent5>
        <a:srgbClr val="C8CECA"/>
      </a:accent5>
      <a:accent6>
        <a:srgbClr val="9C815D"/>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spDef>
    <a:ln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lnDef>
  </a:objectDefaults>
  <a:extraClrSchemeLst/>
</a:theme>
</file>

<file path=ppt/theme/theme2.xml><?xml version="1.0" encoding="utf-8"?>
<a:theme xmlns:a="http://schemas.openxmlformats.org/drawingml/2006/main" name="3_Office Theme">
  <a:themeElements>
    <a:clrScheme name="">
      <a:dk1>
        <a:srgbClr val="000000"/>
      </a:dk1>
      <a:lt1>
        <a:srgbClr val="FFFFFF"/>
      </a:lt1>
      <a:dk2>
        <a:srgbClr val="A7A7A7"/>
      </a:dk2>
      <a:lt2>
        <a:srgbClr val="535353"/>
      </a:lt2>
      <a:accent1>
        <a:srgbClr val="93A299"/>
      </a:accent1>
      <a:accent2>
        <a:srgbClr val="AD8F67"/>
      </a:accent2>
      <a:accent3>
        <a:srgbClr val="FFFFFF"/>
      </a:accent3>
      <a:accent4>
        <a:srgbClr val="000000"/>
      </a:accent4>
      <a:accent5>
        <a:srgbClr val="C8CECA"/>
      </a:accent5>
      <a:accent6>
        <a:srgbClr val="9C815D"/>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spDef>
    <a:ln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lnDef>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11288</TotalTime>
  <Words>5983</Words>
  <Application>Microsoft Macintosh PowerPoint</Application>
  <PresentationFormat>On-screen Show (4:3)</PresentationFormat>
  <Paragraphs>425</Paragraphs>
  <Slides>84</Slides>
  <Notes>0</Notes>
  <HiddenSlides>0</HiddenSlides>
  <MMClips>0</MMClips>
  <ScaleCrop>false</ScaleCrop>
  <HeadingPairs>
    <vt:vector size="4" baseType="variant">
      <vt:variant>
        <vt:lpstr>Theme</vt:lpstr>
      </vt:variant>
      <vt:variant>
        <vt:i4>4</vt:i4>
      </vt:variant>
      <vt:variant>
        <vt:lpstr>Slide Titles</vt:lpstr>
      </vt:variant>
      <vt:variant>
        <vt:i4>84</vt:i4>
      </vt:variant>
    </vt:vector>
  </HeadingPairs>
  <TitlesOfParts>
    <vt:vector size="88" baseType="lpstr">
      <vt:lpstr>1_Office Theme</vt:lpstr>
      <vt:lpstr>3_Office Theme</vt:lpstr>
      <vt:lpstr>Pushpin</vt:lpstr>
      <vt:lpstr>Office Theme</vt:lpstr>
      <vt:lpstr>PowerPoint Presentation</vt:lpstr>
      <vt:lpstr>PowerPoint Presentation</vt:lpstr>
      <vt:lpstr>DIRECTV, Inc. v. Imburgia 136 S.Ct. 463 (2015)</vt:lpstr>
      <vt:lpstr>PowerPoint Presentation</vt:lpstr>
      <vt:lpstr>Wert v. Manor Care Carlisle, PA, LLC 124 A.3d 1248 (Pa. 2015)</vt:lpstr>
      <vt:lpstr>Washburn v. Northern Health Facilities 121 A.3d 1008 (Pa. Super. 2015)</vt:lpstr>
      <vt:lpstr>Wisler v. Manor Care of Lancaster, PA, LLC 124 A.3d 317 (Pa. Super. 2015)</vt:lpstr>
      <vt:lpstr>Tuomi v. Extendicare, Inc. 118 A.3d 1030 (Pa. Super. 2015)</vt:lpstr>
      <vt:lpstr>Taylor v. Extendicare Health Facilities 113 A.3d 317 (Pa. Super. 2015)</vt:lpstr>
      <vt:lpstr>Taylor v. Extendicare Health Facilities 113 A.3d 317 (Pa. Super. 2015)</vt:lpstr>
      <vt:lpstr>Bair v. Manor Care of Elizabethtown, PA 108 A.3d 94 (Pa. Super. 2015)</vt:lpstr>
      <vt:lpstr>PowerPoint Presentation</vt:lpstr>
      <vt:lpstr>Dubose v. Quinlan 125 A.3d 1231 (Pa. Super. 2015)</vt:lpstr>
      <vt:lpstr>Dubose v. Quinlan 125 A.3d 1231 (Pa. Super. 2015)</vt:lpstr>
      <vt:lpstr>PowerPoint Presentation</vt:lpstr>
      <vt:lpstr>Gongloff Contracting v. L. Robert Kimball 119 A.3d 1070 (Pa. Super. 2015)</vt:lpstr>
      <vt:lpstr>Gongloff Contracting v. L. Robert Kimball 119 A.3d 1070 (Pa. Super. 2015)</vt:lpstr>
      <vt:lpstr>PowerPoint Presentation</vt:lpstr>
      <vt:lpstr>McDonald v. Whitewater Challengers, Inc. 116 A.3d 99 (Pa. Super. 2015)</vt:lpstr>
      <vt:lpstr>PowerPoint Presentation</vt:lpstr>
      <vt:lpstr>Juszczyszyn v. Taiwo 113 A.2d 853 (Pa. Super. 2015)</vt:lpstr>
      <vt:lpstr>PowerPoint Presentation</vt:lpstr>
      <vt:lpstr>Moranko v. Downs Racing LP 118 A.3d 1111 (Pa. Super. 2015)</vt:lpstr>
      <vt:lpstr>PowerPoint Presentation</vt:lpstr>
      <vt:lpstr>Reinoso v. Heritage Warminster SPE LLC 108 A.3d 80 (Pa. Super. 2015)</vt:lpstr>
      <vt:lpstr>Stephens v. Clash 796 F.3d 281 (3rd Cir. 2015)</vt:lpstr>
      <vt:lpstr>PowerPoint Presentation</vt:lpstr>
      <vt:lpstr>Venosh v. Henzes 321 A.3d 1026 (Pa. Super. 2015)</vt:lpstr>
      <vt:lpstr>Yocabet v. UPMC Presbyterian 119 A.3d 1012 (Pa. Super. 2015)</vt:lpstr>
      <vt:lpstr>Yocabet v. UPMC Presbyterian 119 A.3d 1012 (Pa. Super. 2015)</vt:lpstr>
      <vt:lpstr>Karim v. Reedy, MD No. 11 CV 4598 (C.P. Lackawanna January 11, 2016)</vt:lpstr>
      <vt:lpstr>Karim v. Reedy, MD No. 11 CV 4598 (C.P. Lackawanna January 11, 2016)</vt:lpstr>
      <vt:lpstr>PowerPoint Presentation</vt:lpstr>
      <vt:lpstr>Shinal v. Toms 122 A.3d 1066 (Pa. Super. 2015)</vt:lpstr>
      <vt:lpstr>PowerPoint Presentation</vt:lpstr>
      <vt:lpstr>K.H. ex rel. H.S. v. Kumar 122 A.3d 1080 (Pa. Super. 2015)</vt:lpstr>
      <vt:lpstr>PowerPoint Presentation</vt:lpstr>
      <vt:lpstr>Green v. Pennsylvania Hospital 123 A.3d 310 (Pa. 2015)</vt:lpstr>
      <vt:lpstr>Green v. Pennsylvania Hospital 123 A.3d 310 (Pa. 2015)</vt:lpstr>
      <vt:lpstr>PowerPoint Presentation</vt:lpstr>
      <vt:lpstr>Pomroy v. Hospital of University of Pennsylvania 105 A.3d 740 (Pa. Super. 2014)</vt:lpstr>
      <vt:lpstr>PowerPoint Presentation</vt:lpstr>
      <vt:lpstr>Czimmer v. Janssen Pharmaceuticals, Inc. 122 A.3d 1043 (Pa. Super. 2015)</vt:lpstr>
      <vt:lpstr>Gurley v. Janssen Pharmaceuticals, Inc. 113 A.3d 283 (Pa. Super. 2015)</vt:lpstr>
      <vt:lpstr>Gurley v. Janssen Pharmaceuticals, Inc. 113 A.3d 283 (Pa. Super. 2015)</vt:lpstr>
      <vt:lpstr>Vosburg v. NBC Seventh Realty Corp. 122 A.3d 393 (Pa. Super. 2015)</vt:lpstr>
      <vt:lpstr>PowerPoint Presentation</vt:lpstr>
      <vt:lpstr>Montanile v. Board of Trustees of the National Elevator Industry Health Benefit Plan 577 U.S. ____ (2016) </vt:lpstr>
      <vt:lpstr>Montanile v. Board of Trustees of the National Elevator Industry Health Benefit Plan 577 U.S. ____ (2016) </vt:lpstr>
      <vt:lpstr>PowerPoint Presentation</vt:lpstr>
      <vt:lpstr>C.A.B. (Derry Area School Dist.) 2016 WL 56261, ___A.3d___(2016)</vt:lpstr>
      <vt:lpstr>Liberty Mutual Insurance Company v. Domtar Paper Company 113 A.3d 1230 (Pa. 2015)</vt:lpstr>
      <vt:lpstr>PowerPoint Presentation</vt:lpstr>
      <vt:lpstr>Metropolitan Edison Company v. City of Reading 125 A.39 499 (Pa. Cmwlth. 2015)</vt:lpstr>
      <vt:lpstr>Hutto v. Philadelphia Parking Authority 118 A.3d 476 (Pa. Cmwlth. 2015)</vt:lpstr>
      <vt:lpstr>PowerPoint Presentation</vt:lpstr>
      <vt:lpstr>Bost-Pearson v. Southeastern PA Transportation Authority 118 A.3d 472 (Pa. Cmwlth. 2015)</vt:lpstr>
      <vt:lpstr>PowerPoint Presentation</vt:lpstr>
      <vt:lpstr>Seneca Resources Corp. v. S &amp; T Bank 122 A.3d 374 (Pa. Super. 2015)</vt:lpstr>
      <vt:lpstr>PowerPoint Presentation</vt:lpstr>
      <vt:lpstr>Santini v. Fuentes 795 F.3d 410 (3rd Cir. 2015)</vt:lpstr>
      <vt:lpstr>PowerPoint Presentation</vt:lpstr>
      <vt:lpstr>Young v. United Parcel Service Inc. 135 S.Ct. 1338 (2015)</vt:lpstr>
      <vt:lpstr>PowerPoint Presentation</vt:lpstr>
      <vt:lpstr>Yenchi v. Ameriprise Financial, Inc. 123 A.3d 1071 (Pa. Super. 2015)</vt:lpstr>
      <vt:lpstr>PowerPoint Presentation</vt:lpstr>
      <vt:lpstr>Wolfe v. Ross 115 A. 3d 880 (Pa. Super. 2015)</vt:lpstr>
      <vt:lpstr>PowerPoint Presentation</vt:lpstr>
      <vt:lpstr>Mutual Benefit Insurance Company v. Politsopoulos 115 A. 3d 844 (Pa. 2015)</vt:lpstr>
      <vt:lpstr>PowerPoint Presentation</vt:lpstr>
      <vt:lpstr>Mohney v. American General Life Insurance Company 116 A. 3d 1123 (Pa. Super. 2015)</vt:lpstr>
      <vt:lpstr>PowerPoint Presentation</vt:lpstr>
      <vt:lpstr>Wolfe v. Allstate Property and Casualty Insurance Company 790 F.3d 487 (3rd Cir. 2015)</vt:lpstr>
      <vt:lpstr>PowerPoint Presentation</vt:lpstr>
      <vt:lpstr>Rourke v. Pennsylvania National Mutual Casualty Insurance 116 A.3d 87 (Pa. Super. 2015)</vt:lpstr>
      <vt:lpstr>Byoung Suk An v. Victoria Fire &amp; Cas. Co. 113 A.3d 1283 (Pa. Super. 2015)</vt:lpstr>
      <vt:lpstr>PowerPoint Presentation</vt:lpstr>
      <vt:lpstr>Erie Insurance Exchange v. Lobenthal 114 A.3d 832 (Pa. Super. 2015)</vt:lpstr>
      <vt:lpstr>PowerPoint Presentation</vt:lpstr>
      <vt:lpstr>Varner-Mort v. Kapfhammer 109 A.3d 244 (Pa. Super. 2015)</vt:lpstr>
      <vt:lpstr>PowerPoint Presentation</vt:lpstr>
      <vt:lpstr>U.S. v. Kwai Fun Wong 135 S.Ct. 1625 (2015)</vt:lpstr>
      <vt:lpstr>PowerPoint Presentation</vt:lpstr>
      <vt:lpstr>Tincher v. Omega Flex, Inc. 104 A.3d 328 (Pa. 2014)</vt:lpstr>
    </vt:vector>
  </TitlesOfParts>
  <Company>Rieders, Travis Law Firm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Birk</dc:creator>
  <cp:lastModifiedBy>Amber Birk</cp:lastModifiedBy>
  <cp:revision>103</cp:revision>
  <cp:lastPrinted>2016-03-10T15:28:47Z</cp:lastPrinted>
  <dcterms:created xsi:type="dcterms:W3CDTF">2016-02-25T21:14:59Z</dcterms:created>
  <dcterms:modified xsi:type="dcterms:W3CDTF">2016-03-16T19:37:25Z</dcterms:modified>
</cp:coreProperties>
</file>