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9"/>
  </p:notesMasterIdLst>
  <p:handoutMasterIdLst>
    <p:handoutMasterId r:id="rId140"/>
  </p:handoutMasterIdLst>
  <p:sldIdLst>
    <p:sldId id="256" r:id="rId2"/>
    <p:sldId id="444" r:id="rId3"/>
    <p:sldId id="260" r:id="rId4"/>
    <p:sldId id="257" r:id="rId5"/>
    <p:sldId id="258" r:id="rId6"/>
    <p:sldId id="262" r:id="rId7"/>
    <p:sldId id="259" r:id="rId8"/>
    <p:sldId id="261" r:id="rId9"/>
    <p:sldId id="263" r:id="rId10"/>
    <p:sldId id="265" r:id="rId11"/>
    <p:sldId id="264" r:id="rId12"/>
    <p:sldId id="266" r:id="rId13"/>
    <p:sldId id="267" r:id="rId14"/>
    <p:sldId id="305"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443" r:id="rId36"/>
    <p:sldId id="446" r:id="rId37"/>
    <p:sldId id="445" r:id="rId38"/>
    <p:sldId id="447" r:id="rId39"/>
    <p:sldId id="306" r:id="rId40"/>
    <p:sldId id="307" r:id="rId41"/>
    <p:sldId id="308" r:id="rId42"/>
    <p:sldId id="309" r:id="rId43"/>
    <p:sldId id="310" r:id="rId44"/>
    <p:sldId id="448" r:id="rId45"/>
    <p:sldId id="288" r:id="rId46"/>
    <p:sldId id="289" r:id="rId47"/>
    <p:sldId id="290" r:id="rId48"/>
    <p:sldId id="291" r:id="rId49"/>
    <p:sldId id="292" r:id="rId50"/>
    <p:sldId id="293" r:id="rId51"/>
    <p:sldId id="294" r:id="rId52"/>
    <p:sldId id="298" r:id="rId53"/>
    <p:sldId id="295" r:id="rId54"/>
    <p:sldId id="296" r:id="rId55"/>
    <p:sldId id="297" r:id="rId56"/>
    <p:sldId id="299" r:id="rId57"/>
    <p:sldId id="300" r:id="rId58"/>
    <p:sldId id="301" r:id="rId59"/>
    <p:sldId id="302" r:id="rId60"/>
    <p:sldId id="303" r:id="rId61"/>
    <p:sldId id="304"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449" r:id="rId92"/>
    <p:sldId id="450" r:id="rId93"/>
    <p:sldId id="451" r:id="rId94"/>
    <p:sldId id="452" r:id="rId95"/>
    <p:sldId id="453" r:id="rId96"/>
    <p:sldId id="454"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358" r:id="rId116"/>
    <p:sldId id="359" r:id="rId117"/>
    <p:sldId id="360" r:id="rId118"/>
    <p:sldId id="361" r:id="rId119"/>
    <p:sldId id="362" r:id="rId120"/>
    <p:sldId id="363" r:id="rId121"/>
    <p:sldId id="364" r:id="rId122"/>
    <p:sldId id="365" r:id="rId123"/>
    <p:sldId id="366" r:id="rId124"/>
    <p:sldId id="367" r:id="rId125"/>
    <p:sldId id="368" r:id="rId126"/>
    <p:sldId id="369" r:id="rId127"/>
    <p:sldId id="370" r:id="rId128"/>
    <p:sldId id="455" r:id="rId129"/>
    <p:sldId id="456" r:id="rId130"/>
    <p:sldId id="458" r:id="rId131"/>
    <p:sldId id="375" r:id="rId132"/>
    <p:sldId id="376" r:id="rId133"/>
    <p:sldId id="377" r:id="rId134"/>
    <p:sldId id="378" r:id="rId135"/>
    <p:sldId id="457" r:id="rId136"/>
    <p:sldId id="441" r:id="rId137"/>
    <p:sldId id="442"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5" autoAdjust="0"/>
    <p:restoredTop sz="94660"/>
  </p:normalViewPr>
  <p:slideViewPr>
    <p:cSldViewPr snapToGrid="0" snapToObjects="1">
      <p:cViewPr>
        <p:scale>
          <a:sx n="108" d="100"/>
          <a:sy n="108" d="100"/>
        </p:scale>
        <p:origin x="-1568"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handoutMaster" Target="handoutMasters/handoutMaster1.xml"/><Relationship Id="rId141" Type="http://schemas.openxmlformats.org/officeDocument/2006/relationships/printerSettings" Target="printerSettings/printerSettings1.bin"/><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8FEC66-E926-7643-B11C-DE51A19065C0}" type="datetimeFigureOut">
              <a:rPr lang="en-US" smtClean="0"/>
              <a:t>12/17/13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BA077D-69E5-9C43-BC39-747FC810F12E}" type="slidenum">
              <a:rPr lang="en-US" smtClean="0"/>
              <a:t>‹#›</a:t>
            </a:fld>
            <a:endParaRPr lang="en-US"/>
          </a:p>
        </p:txBody>
      </p:sp>
    </p:spTree>
    <p:extLst>
      <p:ext uri="{BB962C8B-B14F-4D97-AF65-F5344CB8AC3E}">
        <p14:creationId xmlns:p14="http://schemas.microsoft.com/office/powerpoint/2010/main" val="1965815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A8B6E-DDAA-3240-9F17-D53A9E5A109F}" type="datetimeFigureOut">
              <a:rPr lang="en-US" smtClean="0"/>
              <a:t>12/17/13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B5EF9-E901-3B44-BB47-7F1A71D52AB8}" type="slidenum">
              <a:rPr lang="en-US" smtClean="0"/>
              <a:t>‹#›</a:t>
            </a:fld>
            <a:endParaRPr lang="en-US"/>
          </a:p>
        </p:txBody>
      </p:sp>
    </p:spTree>
    <p:extLst>
      <p:ext uri="{BB962C8B-B14F-4D97-AF65-F5344CB8AC3E}">
        <p14:creationId xmlns:p14="http://schemas.microsoft.com/office/powerpoint/2010/main" val="32210301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78FFC-77D3-438A-A6A5-93EA4ED97B01}" type="slidenum">
              <a:rPr lang="en-US" smtClean="0"/>
              <a:t>89</a:t>
            </a:fld>
            <a:endParaRPr lang="en-US"/>
          </a:p>
        </p:txBody>
      </p:sp>
    </p:spTree>
    <p:extLst>
      <p:ext uri="{BB962C8B-B14F-4D97-AF65-F5344CB8AC3E}">
        <p14:creationId xmlns:p14="http://schemas.microsoft.com/office/powerpoint/2010/main" val="233781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78FFC-77D3-438A-A6A5-93EA4ED97B01}" type="slidenum">
              <a:rPr lang="en-US" smtClean="0"/>
              <a:t>90</a:t>
            </a:fld>
            <a:endParaRPr lang="en-US"/>
          </a:p>
        </p:txBody>
      </p:sp>
    </p:spTree>
    <p:extLst>
      <p:ext uri="{BB962C8B-B14F-4D97-AF65-F5344CB8AC3E}">
        <p14:creationId xmlns:p14="http://schemas.microsoft.com/office/powerpoint/2010/main" val="233781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5B06C-14C3-6C44-9DA6-96C1AA254E1A}" type="slidenum">
              <a:rPr lang="en-US" smtClean="0"/>
              <a:t>105</a:t>
            </a:fld>
            <a:endParaRPr lang="en-US"/>
          </a:p>
        </p:txBody>
      </p:sp>
    </p:spTree>
    <p:extLst>
      <p:ext uri="{BB962C8B-B14F-4D97-AF65-F5344CB8AC3E}">
        <p14:creationId xmlns:p14="http://schemas.microsoft.com/office/powerpoint/2010/main" val="181917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eva</a:t>
            </a:r>
            <a:endParaRPr lang="en-US"/>
          </a:p>
        </p:txBody>
      </p:sp>
      <p:sp>
        <p:nvSpPr>
          <p:cNvPr id="4" name="Slide Number Placeholder 3"/>
          <p:cNvSpPr>
            <a:spLocks noGrp="1"/>
          </p:cNvSpPr>
          <p:nvPr>
            <p:ph type="sldNum" sz="quarter" idx="10"/>
          </p:nvPr>
        </p:nvSpPr>
        <p:spPr/>
        <p:txBody>
          <a:bodyPr/>
          <a:lstStyle/>
          <a:p>
            <a:fld id="{8358B28B-953F-4F1B-8AE9-A89BCF7ED48B}" type="slidenum">
              <a:rPr lang="en-US" smtClean="0"/>
              <a:t>109</a:t>
            </a:fld>
            <a:endParaRPr lang="en-US"/>
          </a:p>
        </p:txBody>
      </p:sp>
    </p:spTree>
    <p:extLst>
      <p:ext uri="{BB962C8B-B14F-4D97-AF65-F5344CB8AC3E}">
        <p14:creationId xmlns:p14="http://schemas.microsoft.com/office/powerpoint/2010/main" val="421932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53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53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553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8377237"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800" kern="1200">
          <a:solidFill>
            <a:schemeClr val="tx1"/>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38" y="2791726"/>
            <a:ext cx="7196328" cy="2466074"/>
          </a:xfrm>
        </p:spPr>
        <p:txBody>
          <a:bodyPr/>
          <a:lstStyle/>
          <a:p>
            <a:r>
              <a:rPr lang="en-US" sz="3600" b="1" dirty="0" smtClean="0">
                <a:solidFill>
                  <a:schemeClr val="tx1"/>
                </a:solidFill>
              </a:rPr>
              <a:t>Significant Trends &amp; Developments in Medical, Hospital &amp; Pharmaceutical Liability Law</a:t>
            </a:r>
            <a:endParaRPr lang="en-US" sz="3600" b="1" dirty="0">
              <a:solidFill>
                <a:schemeClr val="tx1"/>
              </a:solidFill>
            </a:endParaRPr>
          </a:p>
        </p:txBody>
      </p:sp>
      <p:sp>
        <p:nvSpPr>
          <p:cNvPr id="3" name="Subtitle 2"/>
          <p:cNvSpPr>
            <a:spLocks noGrp="1"/>
          </p:cNvSpPr>
          <p:nvPr>
            <p:ph type="subTitle" idx="1"/>
          </p:nvPr>
        </p:nvSpPr>
        <p:spPr>
          <a:xfrm>
            <a:off x="493776" y="5257800"/>
            <a:ext cx="8203956" cy="987552"/>
          </a:xfrm>
        </p:spPr>
        <p:txBody>
          <a:bodyPr/>
          <a:lstStyle/>
          <a:p>
            <a:r>
              <a:rPr lang="en-US" dirty="0" smtClean="0"/>
              <a:t>Presented By: Clifford A. </a:t>
            </a:r>
            <a:r>
              <a:rPr lang="en-US" dirty="0" err="1" smtClean="0"/>
              <a:t>Rieders</a:t>
            </a:r>
            <a:r>
              <a:rPr lang="en-US" dirty="0" smtClean="0"/>
              <a:t>, Esquire</a:t>
            </a:r>
          </a:p>
          <a:p>
            <a:r>
              <a:rPr lang="en-US" dirty="0" err="1" smtClean="0"/>
              <a:t>Rieders</a:t>
            </a:r>
            <a:r>
              <a:rPr lang="en-US" dirty="0" smtClean="0"/>
              <a:t>, Travis, Humphrey, Harris, Waters, </a:t>
            </a:r>
            <a:r>
              <a:rPr lang="en-US" dirty="0" err="1" smtClean="0"/>
              <a:t>Waffenschmidt</a:t>
            </a:r>
            <a:r>
              <a:rPr lang="en-US" dirty="0" smtClean="0"/>
              <a:t> &amp; </a:t>
            </a:r>
            <a:r>
              <a:rPr lang="en-US" dirty="0" err="1" smtClean="0"/>
              <a:t>Dohrmann</a:t>
            </a:r>
            <a:endParaRPr lang="en-US" dirty="0" smtClean="0"/>
          </a:p>
          <a:p>
            <a:r>
              <a:rPr lang="en-US" dirty="0" smtClean="0"/>
              <a:t>161 West Third Street, Williamsport, PA  17701</a:t>
            </a:r>
            <a:endParaRPr lang="en-US" dirty="0"/>
          </a:p>
        </p:txBody>
      </p:sp>
      <p:sp>
        <p:nvSpPr>
          <p:cNvPr id="4" name="TextBox 3"/>
          <p:cNvSpPr txBox="1"/>
          <p:nvPr/>
        </p:nvSpPr>
        <p:spPr>
          <a:xfrm>
            <a:off x="1329820" y="359450"/>
            <a:ext cx="7164246" cy="1938992"/>
          </a:xfrm>
          <a:prstGeom prst="rect">
            <a:avLst/>
          </a:prstGeom>
          <a:noFill/>
        </p:spPr>
        <p:txBody>
          <a:bodyPr wrap="square" rtlCol="0">
            <a:spAutoFit/>
          </a:bodyPr>
          <a:lstStyle/>
          <a:p>
            <a:pPr algn="ctr"/>
            <a:r>
              <a:rPr lang="en-US" sz="3600" dirty="0" smtClean="0">
                <a:solidFill>
                  <a:srgbClr val="FFFFFF"/>
                </a:solidFill>
              </a:rPr>
              <a:t>Philadelphia Bar Association</a:t>
            </a:r>
          </a:p>
          <a:p>
            <a:pPr algn="ctr"/>
            <a:r>
              <a:rPr lang="en-US" sz="2800" dirty="0" smtClean="0">
                <a:solidFill>
                  <a:srgbClr val="FFFFFF"/>
                </a:solidFill>
              </a:rPr>
              <a:t>1101 Market Street</a:t>
            </a:r>
          </a:p>
          <a:p>
            <a:pPr algn="ctr"/>
            <a:r>
              <a:rPr lang="en-US" sz="2800" dirty="0" smtClean="0">
                <a:solidFill>
                  <a:srgbClr val="FFFFFF"/>
                </a:solidFill>
              </a:rPr>
              <a:t>11</a:t>
            </a:r>
            <a:r>
              <a:rPr lang="en-US" sz="2800" baseline="30000" dirty="0" smtClean="0">
                <a:solidFill>
                  <a:srgbClr val="FFFFFF"/>
                </a:solidFill>
              </a:rPr>
              <a:t>th</a:t>
            </a:r>
            <a:r>
              <a:rPr lang="en-US" sz="2800" dirty="0" smtClean="0">
                <a:solidFill>
                  <a:srgbClr val="FFFFFF"/>
                </a:solidFill>
              </a:rPr>
              <a:t> Floor Conference Room</a:t>
            </a:r>
          </a:p>
          <a:p>
            <a:pPr algn="ctr"/>
            <a:r>
              <a:rPr lang="en-US" sz="2800" dirty="0" smtClean="0">
                <a:solidFill>
                  <a:srgbClr val="FFFFFF"/>
                </a:solidFill>
              </a:rPr>
              <a:t>December 12, 2013 at 12:30 p.m.</a:t>
            </a:r>
            <a:endParaRPr lang="en-US" sz="2800" dirty="0">
              <a:solidFill>
                <a:srgbClr val="FFFFFF"/>
              </a:solidFill>
            </a:endParaRPr>
          </a:p>
        </p:txBody>
      </p:sp>
      <p:sp>
        <p:nvSpPr>
          <p:cNvPr id="5" name="TextBox 4"/>
          <p:cNvSpPr txBox="1"/>
          <p:nvPr/>
        </p:nvSpPr>
        <p:spPr>
          <a:xfrm>
            <a:off x="685461" y="6446131"/>
            <a:ext cx="7808605" cy="369332"/>
          </a:xfrm>
          <a:prstGeom prst="rect">
            <a:avLst/>
          </a:prstGeom>
          <a:noFill/>
        </p:spPr>
        <p:txBody>
          <a:bodyPr wrap="square" rtlCol="0">
            <a:spAutoFit/>
          </a:bodyPr>
          <a:lstStyle/>
          <a:p>
            <a:pPr algn="ctr"/>
            <a:r>
              <a:rPr lang="en-US" dirty="0" smtClean="0">
                <a:solidFill>
                  <a:schemeClr val="bg1"/>
                </a:solidFill>
              </a:rPr>
              <a:t>570-323-8711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err="1" smtClean="0">
                <a:solidFill>
                  <a:schemeClr val="bg1"/>
                </a:solidFill>
                <a:sym typeface="Wingdings"/>
              </a:rPr>
              <a:t>crieders@riederstravis.com</a:t>
            </a:r>
            <a:r>
              <a:rPr lang="en-US" dirty="0" smtClean="0">
                <a:solidFill>
                  <a:schemeClr val="bg1"/>
                </a:solidFill>
                <a:sym typeface="Wingdings"/>
              </a:rPr>
              <a:t> </a:t>
            </a:r>
            <a:r>
              <a:rPr lang="en-US" dirty="0" smtClean="0">
                <a:solidFill>
                  <a:schemeClr val="bg1"/>
                </a:solidFill>
                <a:latin typeface="Wingdings"/>
                <a:ea typeface="Wingdings"/>
                <a:cs typeface="Wingdings"/>
                <a:sym typeface="Wingdings"/>
              </a:rPr>
              <a:t></a:t>
            </a:r>
            <a:r>
              <a:rPr lang="en-US" dirty="0">
                <a:solidFill>
                  <a:schemeClr val="bg1"/>
                </a:solidFill>
                <a:sym typeface="Wingdings"/>
              </a:rPr>
              <a:t> </a:t>
            </a:r>
            <a:r>
              <a:rPr lang="en-US" dirty="0" err="1" smtClean="0">
                <a:solidFill>
                  <a:schemeClr val="bg1"/>
                </a:solidFill>
                <a:sym typeface="Wingdings"/>
              </a:rPr>
              <a:t>www.riederstravis.com</a:t>
            </a:r>
            <a:endParaRPr lang="en-US" dirty="0">
              <a:solidFill>
                <a:schemeClr val="bg1"/>
              </a:solidFill>
            </a:endParaRPr>
          </a:p>
        </p:txBody>
      </p:sp>
    </p:spTree>
    <p:extLst>
      <p:ext uri="{BB962C8B-B14F-4D97-AF65-F5344CB8AC3E}">
        <p14:creationId xmlns:p14="http://schemas.microsoft.com/office/powerpoint/2010/main" val="54536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The Supreme Court agreed that the treatise was properly used and stated, “It is entirely proper in examination and cross-examination for counsel to call the witness’s attention to published works on the matter which is the subject of the witness’s testimony.  Whether those works are consequential or not is a matter for determination by the jury.”  </a:t>
            </a:r>
            <a:r>
              <a:rPr lang="en-US" u="sng" dirty="0"/>
              <a:t>Id.</a:t>
            </a:r>
            <a:r>
              <a:rPr lang="en-US" dirty="0"/>
              <a:t> at 466.  It is important to note that the treatise was permitted to be used against non-expert witnesses. </a:t>
            </a:r>
          </a:p>
        </p:txBody>
      </p:sp>
      <p:sp>
        <p:nvSpPr>
          <p:cNvPr id="4" name="Slide Number Placeholder 3"/>
          <p:cNvSpPr>
            <a:spLocks noGrp="1"/>
          </p:cNvSpPr>
          <p:nvPr>
            <p:ph type="sldNum" sz="quarter" idx="12"/>
          </p:nvPr>
        </p:nvSpPr>
        <p:spPr/>
        <p:txBody>
          <a:bodyPr/>
          <a:lstStyle/>
          <a:p>
            <a:fld id="{459A5F39-4CE7-434C-A5CB-50A363451602}" type="slidenum">
              <a:rPr lang="en-US" smtClean="0"/>
              <a:t>10</a:t>
            </a:fld>
            <a:endParaRPr lang="en-US"/>
          </a:p>
        </p:txBody>
      </p:sp>
    </p:spTree>
    <p:extLst>
      <p:ext uri="{BB962C8B-B14F-4D97-AF65-F5344CB8AC3E}">
        <p14:creationId xmlns:p14="http://schemas.microsoft.com/office/powerpoint/2010/main" val="10874197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smtClean="0">
                <a:solidFill>
                  <a:srgbClr val="000000"/>
                </a:solidFill>
              </a:rPr>
              <a:t>§ 508 </a:t>
            </a:r>
            <a:r>
              <a:rPr lang="en-US" sz="3600" b="1" u="sng" dirty="0">
                <a:solidFill>
                  <a:srgbClr val="000000"/>
                </a:solidFill>
              </a:rPr>
              <a:t>Collateral </a:t>
            </a:r>
            <a:r>
              <a:rPr lang="en-US" sz="3600" b="1" u="sng" dirty="0" smtClean="0">
                <a:solidFill>
                  <a:srgbClr val="000000"/>
                </a:solidFill>
              </a:rPr>
              <a:t>sources</a:t>
            </a:r>
            <a:br>
              <a:rPr lang="en-US" sz="3600" b="1" u="sng" dirty="0" smtClean="0">
                <a:solidFill>
                  <a:srgbClr val="000000"/>
                </a:solidFill>
              </a:rPr>
            </a:br>
            <a:r>
              <a:rPr lang="en-US" sz="3600" b="1" u="sng" dirty="0">
                <a:solidFill>
                  <a:srgbClr val="000000"/>
                </a:solidFill>
              </a:rPr>
              <a:t>40 P.S. § </a:t>
            </a:r>
            <a:r>
              <a:rPr lang="en-US" sz="3600" b="1" u="sng" dirty="0" smtClean="0">
                <a:solidFill>
                  <a:srgbClr val="000000"/>
                </a:solidFill>
              </a:rPr>
              <a:t>1303.508</a:t>
            </a:r>
            <a:endParaRPr lang="en-US" sz="3600" b="1" u="sng" dirty="0">
              <a:solidFill>
                <a:srgbClr val="000000"/>
              </a:solidFill>
            </a:endParaRPr>
          </a:p>
        </p:txBody>
      </p:sp>
      <p:sp>
        <p:nvSpPr>
          <p:cNvPr id="3" name="Content Placeholder 2"/>
          <p:cNvSpPr>
            <a:spLocks noGrp="1"/>
          </p:cNvSpPr>
          <p:nvPr>
            <p:ph idx="4294967295"/>
          </p:nvPr>
        </p:nvSpPr>
        <p:spPr>
          <a:xfrm>
            <a:off x="457200" y="1905000"/>
            <a:ext cx="8229600" cy="4373563"/>
          </a:xfrm>
          <a:prstGeom prst="rect">
            <a:avLst/>
          </a:prstGeom>
        </p:spPr>
        <p:txBody>
          <a:bodyPr>
            <a:normAutofit fontScale="92500" lnSpcReduction="20000"/>
          </a:bodyPr>
          <a:lstStyle/>
          <a:p>
            <a:r>
              <a:rPr lang="en-US" dirty="0" smtClean="0"/>
              <a:t>(d) Exceptions.--The collateral source provisions set forth in subsection (a) shall not apply to the following:</a:t>
            </a:r>
          </a:p>
          <a:p>
            <a:pPr marL="0" indent="0">
              <a:buNone/>
            </a:pPr>
            <a:r>
              <a:rPr lang="en-US" dirty="0" smtClean="0"/>
              <a:t>	(1) Life insurance, pension or profit-sharing plans or other deferred compensation plans, including agreements pertaining to the purchase or sale of a business</a:t>
            </a:r>
          </a:p>
          <a:p>
            <a:pPr marL="0" indent="0">
              <a:buNone/>
            </a:pPr>
            <a:r>
              <a:rPr lang="en-US" dirty="0"/>
              <a:t>	</a:t>
            </a:r>
            <a:r>
              <a:rPr lang="en-US" dirty="0" smtClean="0"/>
              <a:t>(2) Social Security benefits</a:t>
            </a:r>
          </a:p>
          <a:p>
            <a:pPr marL="0" indent="0">
              <a:buNone/>
            </a:pPr>
            <a:r>
              <a:rPr lang="en-US" dirty="0"/>
              <a:t>	</a:t>
            </a:r>
            <a:r>
              <a:rPr lang="en-US" dirty="0" smtClean="0"/>
              <a:t>(3) Cash or medical assistance benefits which are subject to 	repayment to the Department of Public Welfare</a:t>
            </a:r>
          </a:p>
          <a:p>
            <a:pPr marL="0" indent="0">
              <a:buNone/>
            </a:pPr>
            <a:r>
              <a:rPr lang="en-US" dirty="0"/>
              <a:t>	</a:t>
            </a:r>
            <a:r>
              <a:rPr lang="en-US" dirty="0" smtClean="0"/>
              <a:t>(4) Public benefits paid or payable under a program which under Federal statute provides for right of reimbursement which supersedes State law for the amount of benefits paid from a verdict or settlement.</a:t>
            </a:r>
          </a:p>
          <a:p>
            <a:pPr marL="0" indent="0">
              <a:buNone/>
            </a:pPr>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100</a:t>
            </a:fld>
            <a:endParaRPr lang="en-US"/>
          </a:p>
        </p:txBody>
      </p:sp>
    </p:spTree>
    <p:extLst>
      <p:ext uri="{BB962C8B-B14F-4D97-AF65-F5344CB8AC3E}">
        <p14:creationId xmlns:p14="http://schemas.microsoft.com/office/powerpoint/2010/main" val="148421810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smtClean="0">
                <a:solidFill>
                  <a:srgbClr val="000000"/>
                </a:solidFill>
              </a:rPr>
              <a:t>§ 508 </a:t>
            </a:r>
            <a:r>
              <a:rPr lang="en-US" sz="3600" b="1" u="sng" dirty="0">
                <a:solidFill>
                  <a:srgbClr val="000000"/>
                </a:solidFill>
              </a:rPr>
              <a:t>Collateral </a:t>
            </a:r>
            <a:r>
              <a:rPr lang="en-US" sz="3600" b="1" u="sng" dirty="0" smtClean="0">
                <a:solidFill>
                  <a:srgbClr val="000000"/>
                </a:solidFill>
              </a:rPr>
              <a:t>sources</a:t>
            </a:r>
            <a:br>
              <a:rPr lang="en-US" sz="3600" b="1" u="sng" dirty="0" smtClean="0">
                <a:solidFill>
                  <a:srgbClr val="000000"/>
                </a:solidFill>
              </a:rPr>
            </a:br>
            <a:r>
              <a:rPr lang="en-US" sz="3600" b="1" u="sng" dirty="0">
                <a:solidFill>
                  <a:srgbClr val="000000"/>
                </a:solidFill>
              </a:rPr>
              <a:t>40 P.S. § </a:t>
            </a:r>
            <a:r>
              <a:rPr lang="en-US" sz="3600" b="1" u="sng" dirty="0" smtClean="0">
                <a:solidFill>
                  <a:srgbClr val="000000"/>
                </a:solidFill>
              </a:rPr>
              <a:t>1303.508</a:t>
            </a:r>
            <a:endParaRPr lang="en-US" sz="3600" b="1" u="sng" dirty="0">
              <a:solidFill>
                <a:srgbClr val="000000"/>
              </a:solidFill>
            </a:endParaRPr>
          </a:p>
        </p:txBody>
      </p:sp>
      <p:sp>
        <p:nvSpPr>
          <p:cNvPr id="3" name="Content Placeholder 2"/>
          <p:cNvSpPr>
            <a:spLocks noGrp="1"/>
          </p:cNvSpPr>
          <p:nvPr>
            <p:ph idx="4294967295"/>
          </p:nvPr>
        </p:nvSpPr>
        <p:spPr>
          <a:xfrm>
            <a:off x="457200" y="1905000"/>
            <a:ext cx="8229600" cy="4373563"/>
          </a:xfrm>
          <a:prstGeom prst="rect">
            <a:avLst/>
          </a:prstGeom>
        </p:spPr>
        <p:txBody>
          <a:bodyPr>
            <a:normAutofit fontScale="92500" lnSpcReduction="20000"/>
          </a:bodyPr>
          <a:lstStyle/>
          <a:p>
            <a:pPr marL="0" indent="0" algn="ctr">
              <a:buNone/>
            </a:pPr>
            <a:r>
              <a:rPr lang="en-US" dirty="0" smtClean="0"/>
              <a:t>THE COLLATERAL SOURCE RULE</a:t>
            </a:r>
          </a:p>
          <a:p>
            <a:r>
              <a:rPr lang="en-US" dirty="0" smtClean="0"/>
              <a:t>Informed by auto laws</a:t>
            </a:r>
          </a:p>
          <a:p>
            <a:r>
              <a:rPr lang="en-US" i="1" dirty="0" err="1" smtClean="0"/>
              <a:t>Carrol</a:t>
            </a:r>
            <a:r>
              <a:rPr lang="en-US" i="1" dirty="0" smtClean="0"/>
              <a:t> v. </a:t>
            </a:r>
            <a:r>
              <a:rPr lang="en-US" i="1" dirty="0" err="1"/>
              <a:t>K</a:t>
            </a:r>
            <a:r>
              <a:rPr lang="en-US" i="1" dirty="0" err="1" smtClean="0"/>
              <a:t>ephart</a:t>
            </a:r>
            <a:r>
              <a:rPr lang="en-US" dirty="0" smtClean="0"/>
              <a:t>, 717 A.2d 554 (Pa. Super. 1998) discussion of gratuity </a:t>
            </a:r>
            <a:r>
              <a:rPr lang="en-US" dirty="0" err="1" smtClean="0"/>
              <a:t>vs</a:t>
            </a:r>
            <a:r>
              <a:rPr lang="en-US" dirty="0" smtClean="0"/>
              <a:t> benefits for which employee paid for by lower wages.</a:t>
            </a:r>
          </a:p>
          <a:p>
            <a:r>
              <a:rPr lang="en-US" dirty="0" smtClean="0"/>
              <a:t>Distinguishable from auto laws – discussed </a:t>
            </a:r>
            <a:r>
              <a:rPr lang="en-US" i="1" dirty="0" smtClean="0"/>
              <a:t>infra</a:t>
            </a:r>
            <a:r>
              <a:rPr lang="en-US" dirty="0" smtClean="0"/>
              <a:t>.</a:t>
            </a:r>
          </a:p>
          <a:p>
            <a:r>
              <a:rPr lang="en-US" dirty="0" smtClean="0"/>
              <a:t>Raises questions about gratuities and public benefits paid after trial which are arguably not subject to subrogation</a:t>
            </a:r>
          </a:p>
          <a:p>
            <a:r>
              <a:rPr lang="en-US" dirty="0" smtClean="0"/>
              <a:t>Raises discrimination questions against the poor – see Kansas case – </a:t>
            </a:r>
            <a:r>
              <a:rPr lang="en-US" i="1" dirty="0" err="1" smtClean="0"/>
              <a:t>Wentling</a:t>
            </a:r>
            <a:r>
              <a:rPr lang="en-US" i="1" dirty="0" smtClean="0"/>
              <a:t> v. Medical </a:t>
            </a:r>
            <a:r>
              <a:rPr lang="en-US" i="1" dirty="0" err="1" smtClean="0"/>
              <a:t>Anasthesia</a:t>
            </a:r>
            <a:r>
              <a:rPr lang="en-US" i="1" dirty="0" smtClean="0"/>
              <a:t> Services</a:t>
            </a:r>
            <a:r>
              <a:rPr lang="en-US" dirty="0" smtClean="0"/>
              <a:t>, 701 P.2d 939 (Kan.1985)</a:t>
            </a:r>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101</a:t>
            </a:fld>
            <a:endParaRPr lang="en-US"/>
          </a:p>
        </p:txBody>
      </p:sp>
    </p:spTree>
    <p:extLst>
      <p:ext uri="{BB962C8B-B14F-4D97-AF65-F5344CB8AC3E}">
        <p14:creationId xmlns:p14="http://schemas.microsoft.com/office/powerpoint/2010/main" val="3327180400"/>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A5F39-4CE7-434C-A5CB-50A363451602}" type="slidenum">
              <a:rPr lang="en-US" smtClean="0"/>
              <a:t>102</a:t>
            </a:fld>
            <a:endParaRPr lang="en-US"/>
          </a:p>
        </p:txBody>
      </p:sp>
      <p:sp>
        <p:nvSpPr>
          <p:cNvPr id="8" name="Title 7"/>
          <p:cNvSpPr>
            <a:spLocks noGrp="1"/>
          </p:cNvSpPr>
          <p:nvPr>
            <p:ph type="title"/>
          </p:nvPr>
        </p:nvSpPr>
        <p:spPr/>
        <p:txBody>
          <a:bodyPr/>
          <a:lstStyle/>
          <a:p>
            <a:r>
              <a:rPr lang="en-US" b="1" dirty="0" smtClean="0">
                <a:solidFill>
                  <a:schemeClr val="tx1"/>
                </a:solidFill>
              </a:rPr>
              <a:t>Introduction of Medical Bills - § 508(b)</a:t>
            </a:r>
            <a:endParaRPr lang="en-US" b="1" dirty="0">
              <a:solidFill>
                <a:schemeClr val="tx1"/>
              </a:solidFill>
            </a:endParaRPr>
          </a:p>
        </p:txBody>
      </p:sp>
    </p:spTree>
    <p:extLst>
      <p:ext uri="{BB962C8B-B14F-4D97-AF65-F5344CB8AC3E}">
        <p14:creationId xmlns:p14="http://schemas.microsoft.com/office/powerpoint/2010/main" val="275207461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t>§ 508(B) INTRODUCTION OF MEDICAL BILLS </a:t>
            </a:r>
            <a:br>
              <a:rPr lang="en-US" sz="3200" b="1" u="sng" dirty="0" smtClean="0"/>
            </a:br>
            <a:r>
              <a:rPr lang="en-US" sz="3200" b="1" u="sng" dirty="0"/>
              <a:t>40 P.S. § </a:t>
            </a:r>
            <a:r>
              <a:rPr lang="en-US" sz="3200" b="1" u="sng" dirty="0" smtClean="0"/>
              <a:t>1303.508</a:t>
            </a:r>
            <a:endParaRPr lang="en-US" b="1" dirty="0"/>
          </a:p>
        </p:txBody>
      </p:sp>
      <p:sp>
        <p:nvSpPr>
          <p:cNvPr id="3" name="Content Placeholder 2"/>
          <p:cNvSpPr>
            <a:spLocks noGrp="1"/>
          </p:cNvSpPr>
          <p:nvPr>
            <p:ph idx="4294967295"/>
          </p:nvPr>
        </p:nvSpPr>
        <p:spPr>
          <a:xfrm>
            <a:off x="457200" y="1905000"/>
            <a:ext cx="8229600" cy="4373563"/>
          </a:xfrm>
          <a:prstGeom prst="rect">
            <a:avLst/>
          </a:prstGeom>
        </p:spPr>
        <p:txBody>
          <a:bodyPr>
            <a:normAutofit/>
          </a:bodyPr>
          <a:lstStyle/>
          <a:p>
            <a:pPr marL="0" indent="0">
              <a:buNone/>
            </a:pPr>
            <a:r>
              <a:rPr lang="en-US" dirty="0"/>
              <a:t>(b) Option.--The claimant has the option to introduce into evidence at trial the amount of medical expenses actually incurred, but the claimant shall not be permitted to recover for such expenses as part of any verdict except to the extent that the claimant remains legally responsible for such payment.</a:t>
            </a:r>
          </a:p>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103</a:t>
            </a:fld>
            <a:endParaRPr lang="en-US"/>
          </a:p>
        </p:txBody>
      </p:sp>
    </p:spTree>
    <p:extLst>
      <p:ext uri="{BB962C8B-B14F-4D97-AF65-F5344CB8AC3E}">
        <p14:creationId xmlns:p14="http://schemas.microsoft.com/office/powerpoint/2010/main" val="348024152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solidFill>
                  <a:srgbClr val="000000"/>
                </a:solidFill>
              </a:rPr>
              <a:t>§ 508(B) INTRODUCTION OF MEDICAL BILLS </a:t>
            </a:r>
            <a:br>
              <a:rPr lang="en-US" sz="3200" b="1" u="sng" dirty="0" smtClean="0">
                <a:solidFill>
                  <a:srgbClr val="000000"/>
                </a:solidFill>
              </a:rPr>
            </a:br>
            <a:r>
              <a:rPr lang="en-US" sz="3200" b="1" u="sng" dirty="0">
                <a:solidFill>
                  <a:srgbClr val="000000"/>
                </a:solidFill>
              </a:rPr>
              <a:t>40 P.S. § </a:t>
            </a:r>
            <a:r>
              <a:rPr lang="en-US" sz="3200" b="1" u="sng" dirty="0" smtClean="0">
                <a:solidFill>
                  <a:srgbClr val="000000"/>
                </a:solidFill>
              </a:rPr>
              <a:t>1303.508</a:t>
            </a:r>
            <a:endParaRPr lang="en-US" sz="3200" b="1" u="sng" dirty="0">
              <a:solidFill>
                <a:srgbClr val="000000"/>
              </a:solidFill>
            </a:endParaRPr>
          </a:p>
        </p:txBody>
      </p:sp>
      <p:sp>
        <p:nvSpPr>
          <p:cNvPr id="3" name="Content Placeholder 2"/>
          <p:cNvSpPr>
            <a:spLocks noGrp="1"/>
          </p:cNvSpPr>
          <p:nvPr>
            <p:ph idx="4294967295"/>
          </p:nvPr>
        </p:nvSpPr>
        <p:spPr>
          <a:xfrm>
            <a:off x="457200" y="1905000"/>
            <a:ext cx="8229600" cy="4373563"/>
          </a:xfrm>
          <a:prstGeom prst="rect">
            <a:avLst/>
          </a:prstGeom>
        </p:spPr>
        <p:txBody>
          <a:bodyPr>
            <a:normAutofit fontScale="85000" lnSpcReduction="10000"/>
          </a:bodyPr>
          <a:lstStyle/>
          <a:p>
            <a:r>
              <a:rPr lang="en-US" dirty="0" smtClean="0"/>
              <a:t>The argument that expense of medical treatment “bears </a:t>
            </a:r>
            <a:r>
              <a:rPr lang="en-US" dirty="0"/>
              <a:t>no logical correlation to the degree of pain and suffering which accompanied the injury to the </a:t>
            </a:r>
            <a:r>
              <a:rPr lang="en-US" dirty="0" smtClean="0"/>
              <a:t>plaintiff” under </a:t>
            </a:r>
            <a:r>
              <a:rPr lang="en-US" u="sng" dirty="0"/>
              <a:t>Martin v. </a:t>
            </a:r>
            <a:r>
              <a:rPr lang="en-US" u="sng" dirty="0" err="1"/>
              <a:t>Soblotney</a:t>
            </a:r>
            <a:r>
              <a:rPr lang="en-US" dirty="0"/>
              <a:t>, 502 Pa. 418, 466 A.2d </a:t>
            </a:r>
            <a:r>
              <a:rPr lang="en-US" dirty="0" smtClean="0"/>
              <a:t>1022, 1025 </a:t>
            </a:r>
            <a:r>
              <a:rPr lang="en-US" dirty="0"/>
              <a:t>(</a:t>
            </a:r>
            <a:r>
              <a:rPr lang="en-US" dirty="0" smtClean="0"/>
              <a:t>1983); see also </a:t>
            </a:r>
            <a:r>
              <a:rPr lang="en-US" u="sng" dirty="0" smtClean="0"/>
              <a:t>Carlson </a:t>
            </a:r>
            <a:r>
              <a:rPr lang="en-US" u="sng" dirty="0"/>
              <a:t>v. </a:t>
            </a:r>
            <a:r>
              <a:rPr lang="en-US" u="sng" dirty="0" err="1"/>
              <a:t>Bubash</a:t>
            </a:r>
            <a:r>
              <a:rPr lang="en-US" dirty="0"/>
              <a:t>, 432 Pa. Super. 514, 639 A.2d 458 (1994</a:t>
            </a:r>
            <a:r>
              <a:rPr lang="en-US" dirty="0" smtClean="0"/>
              <a:t>) is inapposite</a:t>
            </a:r>
            <a:r>
              <a:rPr lang="en-US" dirty="0"/>
              <a:t>. </a:t>
            </a:r>
            <a:r>
              <a:rPr lang="en-US" dirty="0" smtClean="0"/>
              <a:t>Those cases </a:t>
            </a:r>
            <a:r>
              <a:rPr lang="en-US" dirty="0"/>
              <a:t>were decided under provisions of Pennsylvania’s Motor Vehicle Financial Responsibility Law </a:t>
            </a:r>
            <a:r>
              <a:rPr lang="en-US" dirty="0" smtClean="0"/>
              <a:t>(PMVFRL) and </a:t>
            </a:r>
            <a:r>
              <a:rPr lang="en-US" dirty="0"/>
              <a:t>the No-Fault Act, respectively, which precluded recovery from the </a:t>
            </a:r>
            <a:r>
              <a:rPr lang="en-US" dirty="0" err="1"/>
              <a:t>tortfeasor</a:t>
            </a:r>
            <a:r>
              <a:rPr lang="en-US" dirty="0"/>
              <a:t> for medical expenses arising out of a motor vehicle accident that were covered by first party insurance benefits</a:t>
            </a:r>
            <a:r>
              <a:rPr lang="en-US" dirty="0" smtClean="0"/>
              <a:t>.</a:t>
            </a:r>
          </a:p>
          <a:p>
            <a:r>
              <a:rPr lang="en-US" dirty="0" smtClean="0"/>
              <a:t>The </a:t>
            </a:r>
            <a:r>
              <a:rPr lang="en-US" dirty="0"/>
              <a:t>language of these motor vehicle </a:t>
            </a:r>
            <a:r>
              <a:rPr lang="en-US" dirty="0" smtClean="0"/>
              <a:t>statutes was interpreted to preclude the introduction </a:t>
            </a:r>
            <a:r>
              <a:rPr lang="en-US" dirty="0"/>
              <a:t>of medical bills for which there was no </a:t>
            </a:r>
            <a:r>
              <a:rPr lang="en-US" dirty="0" smtClean="0"/>
              <a:t>recovery.  By contrast, the </a:t>
            </a:r>
            <a:r>
              <a:rPr lang="en-US" dirty="0"/>
              <a:t>MCARE Act </a:t>
            </a:r>
            <a:r>
              <a:rPr lang="en-US" b="1" i="1" dirty="0"/>
              <a:t>expressly allows</a:t>
            </a:r>
            <a:r>
              <a:rPr lang="en-US" b="1" dirty="0"/>
              <a:t> </a:t>
            </a:r>
            <a:r>
              <a:rPr lang="en-US" dirty="0"/>
              <a:t>for the introduction of medical expenses </a:t>
            </a:r>
            <a:r>
              <a:rPr lang="en-US" b="1" i="1" dirty="0"/>
              <a:t>despite their non-recovery</a:t>
            </a:r>
            <a:r>
              <a:rPr lang="en-US" dirty="0"/>
              <a:t>. </a:t>
            </a:r>
          </a:p>
        </p:txBody>
      </p:sp>
      <p:sp>
        <p:nvSpPr>
          <p:cNvPr id="5" name="Slide Number Placeholder 4"/>
          <p:cNvSpPr>
            <a:spLocks noGrp="1"/>
          </p:cNvSpPr>
          <p:nvPr>
            <p:ph type="sldNum" sz="quarter" idx="12"/>
          </p:nvPr>
        </p:nvSpPr>
        <p:spPr/>
        <p:txBody>
          <a:bodyPr/>
          <a:lstStyle/>
          <a:p>
            <a:fld id="{459A5F39-4CE7-434C-A5CB-50A363451602}" type="slidenum">
              <a:rPr lang="en-US" smtClean="0"/>
              <a:t>104</a:t>
            </a:fld>
            <a:endParaRPr lang="en-US"/>
          </a:p>
        </p:txBody>
      </p:sp>
    </p:spTree>
    <p:extLst>
      <p:ext uri="{BB962C8B-B14F-4D97-AF65-F5344CB8AC3E}">
        <p14:creationId xmlns:p14="http://schemas.microsoft.com/office/powerpoint/2010/main" val="223207758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b="1" u="sng" dirty="0" smtClean="0">
                <a:solidFill>
                  <a:srgbClr val="000000"/>
                </a:solidFill>
              </a:rPr>
              <a:t>§ 508(B) INTRODUCTION OF MEDICAL BILLS </a:t>
            </a:r>
            <a:br>
              <a:rPr lang="en-US" sz="3600" b="1" u="sng" dirty="0" smtClean="0">
                <a:solidFill>
                  <a:srgbClr val="000000"/>
                </a:solidFill>
              </a:rPr>
            </a:br>
            <a:r>
              <a:rPr lang="en-US" sz="3600" b="1" u="sng" dirty="0">
                <a:solidFill>
                  <a:srgbClr val="000000"/>
                </a:solidFill>
              </a:rPr>
              <a:t>40 P.S. § </a:t>
            </a:r>
            <a:r>
              <a:rPr lang="en-US" sz="3600" b="1" u="sng" dirty="0" smtClean="0">
                <a:solidFill>
                  <a:srgbClr val="000000"/>
                </a:solidFill>
              </a:rPr>
              <a:t>1303.508</a:t>
            </a:r>
            <a:r>
              <a:rPr lang="en-US" sz="3600" b="1" u="sng" dirty="0">
                <a:solidFill>
                  <a:srgbClr val="000000"/>
                </a:solidFill>
              </a:rPr>
              <a:t/>
            </a:r>
            <a:br>
              <a:rPr lang="en-US" sz="3600" b="1" u="sng" dirty="0">
                <a:solidFill>
                  <a:srgbClr val="000000"/>
                </a:solidFill>
              </a:rPr>
            </a:br>
            <a:endParaRPr lang="en-US" b="1" u="sng" dirty="0">
              <a:solidFill>
                <a:srgbClr val="000000"/>
              </a:solidFill>
            </a:endParaRPr>
          </a:p>
        </p:txBody>
      </p:sp>
      <p:sp>
        <p:nvSpPr>
          <p:cNvPr id="3" name="Content Placeholder 2"/>
          <p:cNvSpPr>
            <a:spLocks noGrp="1"/>
          </p:cNvSpPr>
          <p:nvPr>
            <p:ph idx="4294967295"/>
          </p:nvPr>
        </p:nvSpPr>
        <p:spPr>
          <a:xfrm>
            <a:off x="457200" y="1752600"/>
            <a:ext cx="8229600" cy="4373563"/>
          </a:xfrm>
          <a:prstGeom prst="rect">
            <a:avLst/>
          </a:prstGeom>
        </p:spPr>
        <p:txBody>
          <a:bodyPr>
            <a:normAutofit/>
          </a:bodyPr>
          <a:lstStyle/>
          <a:p>
            <a:endParaRPr lang="en-US" dirty="0" smtClean="0"/>
          </a:p>
          <a:p>
            <a:r>
              <a:rPr lang="en-US" sz="2400" dirty="0" smtClean="0"/>
              <a:t>It can </a:t>
            </a:r>
            <a:r>
              <a:rPr lang="en-US" sz="2400" dirty="0"/>
              <a:t>be inferred from the fact that the legislature chose to include express language in the MCARE </a:t>
            </a:r>
            <a:r>
              <a:rPr lang="en-US" sz="2400" dirty="0" smtClean="0"/>
              <a:t>Act</a:t>
            </a:r>
            <a:r>
              <a:rPr lang="en-US" sz="2400" dirty="0"/>
              <a:t> Section 508 (b)</a:t>
            </a:r>
            <a:r>
              <a:rPr lang="en-US" sz="2400" dirty="0" smtClean="0"/>
              <a:t> </a:t>
            </a:r>
            <a:r>
              <a:rPr lang="en-US" sz="2400" dirty="0"/>
              <a:t>permitting the introduction of medical expenses that the intent was to reverse the effect of </a:t>
            </a:r>
            <a:r>
              <a:rPr lang="en-US" sz="2400" u="sng" dirty="0"/>
              <a:t>Carlson</a:t>
            </a:r>
            <a:r>
              <a:rPr lang="en-US" sz="2400" dirty="0"/>
              <a:t>, in which the statutory silence of the MVFRL was interpreted as a preclusion of such evidence</a:t>
            </a:r>
            <a:r>
              <a:rPr lang="en-US" sz="2400" dirty="0" smtClean="0"/>
              <a:t>.</a:t>
            </a:r>
          </a:p>
          <a:p>
            <a:r>
              <a:rPr lang="en-US" sz="2400" dirty="0" smtClean="0"/>
              <a:t>Statutory Construction:  presumption aware of case-law and do not intend an absurd result.</a:t>
            </a:r>
            <a:endParaRPr lang="en-US" sz="2400" dirty="0"/>
          </a:p>
        </p:txBody>
      </p:sp>
      <p:sp>
        <p:nvSpPr>
          <p:cNvPr id="5" name="Slide Number Placeholder 4"/>
          <p:cNvSpPr>
            <a:spLocks noGrp="1"/>
          </p:cNvSpPr>
          <p:nvPr>
            <p:ph type="sldNum" sz="quarter" idx="12"/>
          </p:nvPr>
        </p:nvSpPr>
        <p:spPr/>
        <p:txBody>
          <a:bodyPr/>
          <a:lstStyle/>
          <a:p>
            <a:fld id="{459A5F39-4CE7-434C-A5CB-50A363451602}" type="slidenum">
              <a:rPr lang="en-US" smtClean="0"/>
              <a:t>105</a:t>
            </a:fld>
            <a:endParaRPr lang="en-US"/>
          </a:p>
        </p:txBody>
      </p:sp>
    </p:spTree>
    <p:extLst>
      <p:ext uri="{BB962C8B-B14F-4D97-AF65-F5344CB8AC3E}">
        <p14:creationId xmlns:p14="http://schemas.microsoft.com/office/powerpoint/2010/main" val="278765754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solidFill>
                  <a:srgbClr val="000000"/>
                </a:solidFill>
              </a:rPr>
              <a:t>§ 508(B) INTRODUCTION OF MEDICAL BILLS </a:t>
            </a:r>
            <a:br>
              <a:rPr lang="en-US" sz="3600" b="1" u="sng" dirty="0" smtClean="0">
                <a:solidFill>
                  <a:srgbClr val="000000"/>
                </a:solidFill>
              </a:rPr>
            </a:br>
            <a:r>
              <a:rPr lang="en-US" sz="3600" b="1" u="sng" dirty="0">
                <a:solidFill>
                  <a:srgbClr val="000000"/>
                </a:solidFill>
              </a:rPr>
              <a:t>40 P.S. § </a:t>
            </a:r>
            <a:r>
              <a:rPr lang="en-US" sz="3600" b="1" u="sng" dirty="0" smtClean="0">
                <a:solidFill>
                  <a:srgbClr val="000000"/>
                </a:solidFill>
              </a:rPr>
              <a:t>1303.508</a:t>
            </a:r>
            <a:endParaRPr lang="en-US" sz="3600" b="1" u="sng" dirty="0">
              <a:solidFill>
                <a:srgbClr val="000000"/>
              </a:solidFill>
            </a:endParaRPr>
          </a:p>
        </p:txBody>
      </p:sp>
      <p:sp>
        <p:nvSpPr>
          <p:cNvPr id="3" name="Content Placeholder 2"/>
          <p:cNvSpPr>
            <a:spLocks noGrp="1"/>
          </p:cNvSpPr>
          <p:nvPr>
            <p:ph idx="4294967295"/>
          </p:nvPr>
        </p:nvSpPr>
        <p:spPr>
          <a:xfrm>
            <a:off x="457200" y="1667540"/>
            <a:ext cx="8229600" cy="4373563"/>
          </a:xfrm>
          <a:prstGeom prst="rect">
            <a:avLst/>
          </a:prstGeom>
        </p:spPr>
        <p:txBody>
          <a:bodyPr>
            <a:normAutofit lnSpcReduction="10000"/>
          </a:bodyPr>
          <a:lstStyle/>
          <a:p>
            <a:endParaRPr lang="en-US" dirty="0" smtClean="0"/>
          </a:p>
          <a:p>
            <a:r>
              <a:rPr lang="en-US" sz="2400" dirty="0" smtClean="0"/>
              <a:t>The relevance of introducing medical bills is to </a:t>
            </a:r>
            <a:r>
              <a:rPr lang="en-US" sz="2400" dirty="0"/>
              <a:t>consider medical expenses as a factor in exercising their common sense regarding pain and suffering</a:t>
            </a:r>
            <a:r>
              <a:rPr lang="en-US" sz="2400" dirty="0" smtClean="0"/>
              <a:t>.</a:t>
            </a:r>
          </a:p>
          <a:p>
            <a:r>
              <a:rPr lang="en-US" sz="2400" dirty="0" smtClean="0"/>
              <a:t>Superior court in </a:t>
            </a:r>
            <a:r>
              <a:rPr lang="en-US" sz="2400" u="sng" dirty="0" smtClean="0"/>
              <a:t>Martin</a:t>
            </a:r>
            <a:r>
              <a:rPr lang="en-US" sz="2400" dirty="0" smtClean="0"/>
              <a:t> noted that </a:t>
            </a:r>
            <a:r>
              <a:rPr lang="en-US" sz="2400" dirty="0"/>
              <a:t>attorneys, insurance adjustors and judges routinely take the amount of medical expenses into account in valuing a case for settlement or in determining the adequacy or excessiveness of a verdict</a:t>
            </a:r>
            <a:r>
              <a:rPr lang="en-US" sz="2400" dirty="0" smtClean="0"/>
              <a:t>.</a:t>
            </a:r>
            <a:r>
              <a:rPr lang="en-US" sz="2400" dirty="0"/>
              <a:t> </a:t>
            </a:r>
            <a:r>
              <a:rPr lang="en-US" sz="2400" u="sng" dirty="0"/>
              <a:t>Martin v. </a:t>
            </a:r>
            <a:r>
              <a:rPr lang="en-US" sz="2400" u="sng" dirty="0" err="1"/>
              <a:t>Soblotney</a:t>
            </a:r>
            <a:r>
              <a:rPr lang="en-US" sz="2400" dirty="0"/>
              <a:t>, 296 Pa. Super. 145, 160-61, 442 A.2d 700, 707-08 (1982) </a:t>
            </a:r>
            <a:r>
              <a:rPr lang="en-US" sz="2400" u="sng" dirty="0" err="1"/>
              <a:t>rev’d</a:t>
            </a:r>
            <a:r>
              <a:rPr lang="en-US" sz="2400" u="sng" dirty="0"/>
              <a:t> in part</a:t>
            </a:r>
            <a:r>
              <a:rPr lang="en-US" sz="2400" dirty="0"/>
              <a:t>, 502 Pa. 418, 466 A.2d 1022 (1983). </a:t>
            </a:r>
          </a:p>
        </p:txBody>
      </p:sp>
      <p:sp>
        <p:nvSpPr>
          <p:cNvPr id="5" name="Slide Number Placeholder 4"/>
          <p:cNvSpPr>
            <a:spLocks noGrp="1"/>
          </p:cNvSpPr>
          <p:nvPr>
            <p:ph type="sldNum" sz="quarter" idx="12"/>
          </p:nvPr>
        </p:nvSpPr>
        <p:spPr/>
        <p:txBody>
          <a:bodyPr/>
          <a:lstStyle/>
          <a:p>
            <a:fld id="{459A5F39-4CE7-434C-A5CB-50A363451602}" type="slidenum">
              <a:rPr lang="en-US" smtClean="0"/>
              <a:t>106</a:t>
            </a:fld>
            <a:endParaRPr lang="en-US"/>
          </a:p>
        </p:txBody>
      </p:sp>
    </p:spTree>
    <p:extLst>
      <p:ext uri="{BB962C8B-B14F-4D97-AF65-F5344CB8AC3E}">
        <p14:creationId xmlns:p14="http://schemas.microsoft.com/office/powerpoint/2010/main" val="228315307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solidFill>
                  <a:srgbClr val="000000"/>
                </a:solidFill>
              </a:rPr>
              <a:t>§ 508(B) INTRODUCTION OF MEDICAL BILLS </a:t>
            </a:r>
            <a:br>
              <a:rPr lang="en-US" sz="3200" b="1" u="sng" dirty="0" smtClean="0">
                <a:solidFill>
                  <a:srgbClr val="000000"/>
                </a:solidFill>
              </a:rPr>
            </a:br>
            <a:r>
              <a:rPr lang="en-US" sz="3200" b="1" u="sng" dirty="0">
                <a:solidFill>
                  <a:srgbClr val="000000"/>
                </a:solidFill>
              </a:rPr>
              <a:t>40 P.S. § </a:t>
            </a:r>
            <a:r>
              <a:rPr lang="en-US" sz="3200" b="1" u="sng" dirty="0" smtClean="0">
                <a:solidFill>
                  <a:srgbClr val="000000"/>
                </a:solidFill>
              </a:rPr>
              <a:t>1303.508</a:t>
            </a:r>
            <a:endParaRPr lang="en-US" sz="3200" b="1" u="sng" dirty="0">
              <a:solidFill>
                <a:srgbClr val="000000"/>
              </a:solidFill>
            </a:endParaRPr>
          </a:p>
        </p:txBody>
      </p:sp>
      <p:sp>
        <p:nvSpPr>
          <p:cNvPr id="3" name="Content Placeholder 2"/>
          <p:cNvSpPr>
            <a:spLocks noGrp="1"/>
          </p:cNvSpPr>
          <p:nvPr>
            <p:ph idx="4294967295"/>
          </p:nvPr>
        </p:nvSpPr>
        <p:spPr>
          <a:xfrm>
            <a:off x="457200" y="2057400"/>
            <a:ext cx="8229600" cy="4373563"/>
          </a:xfrm>
          <a:prstGeom prst="rect">
            <a:avLst/>
          </a:prstGeom>
        </p:spPr>
        <p:txBody>
          <a:bodyPr>
            <a:normAutofit fontScale="92500"/>
          </a:bodyPr>
          <a:lstStyle/>
          <a:p>
            <a:r>
              <a:rPr lang="en-US" dirty="0" smtClean="0"/>
              <a:t>Other </a:t>
            </a:r>
            <a:r>
              <a:rPr lang="en-US" dirty="0"/>
              <a:t>jurisdictions have also allowed the introduction of such evidence for the jury’s consideration in evaluating the amount appropriate for pain and suffering </a:t>
            </a:r>
            <a:r>
              <a:rPr lang="en-US" dirty="0" smtClean="0"/>
              <a:t>damages.</a:t>
            </a:r>
          </a:p>
          <a:p>
            <a:r>
              <a:rPr lang="en-US" dirty="0" smtClean="0"/>
              <a:t>Virginia - </a:t>
            </a:r>
            <a:r>
              <a:rPr lang="en-US" u="sng" dirty="0"/>
              <a:t>Barkley v. Wallace</a:t>
            </a:r>
            <a:r>
              <a:rPr lang="en-US" dirty="0"/>
              <a:t>, 267 Va. 369, 595 S.E. 2d 271 (2004</a:t>
            </a:r>
            <a:r>
              <a:rPr lang="en-US" dirty="0" smtClean="0"/>
              <a:t>) </a:t>
            </a:r>
            <a:r>
              <a:rPr lang="en-US" dirty="0"/>
              <a:t>“the medical bills </a:t>
            </a:r>
            <a:r>
              <a:rPr lang="en-US" dirty="0" smtClean="0"/>
              <a:t>… </a:t>
            </a:r>
            <a:r>
              <a:rPr lang="en-US" dirty="0"/>
              <a:t>were relevant because they tended to establish the probability of </a:t>
            </a:r>
            <a:r>
              <a:rPr lang="en-US" dirty="0" smtClean="0"/>
              <a:t>…[she] </a:t>
            </a:r>
            <a:r>
              <a:rPr lang="en-US" dirty="0"/>
              <a:t>experienced pain and </a:t>
            </a:r>
            <a:r>
              <a:rPr lang="en-US" dirty="0" smtClean="0"/>
              <a:t>suffering …” </a:t>
            </a:r>
          </a:p>
          <a:p>
            <a:r>
              <a:rPr lang="en-US" dirty="0" smtClean="0"/>
              <a:t>New York - </a:t>
            </a:r>
            <a:r>
              <a:rPr lang="en-US" dirty="0"/>
              <a:t>N.Y. Ins. Law § 5104(c) (McKinney)(“Where there is no right of recovery for basic economic loss, such loss may nevertheless be pleaded and proved to the extent that it is relevant to the proof of non-economic loss.”)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107</a:t>
            </a:fld>
            <a:endParaRPr lang="en-US"/>
          </a:p>
        </p:txBody>
      </p:sp>
    </p:spTree>
    <p:extLst>
      <p:ext uri="{BB962C8B-B14F-4D97-AF65-F5344CB8AC3E}">
        <p14:creationId xmlns:p14="http://schemas.microsoft.com/office/powerpoint/2010/main" val="1003391779"/>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51" y="79468"/>
            <a:ext cx="7032464" cy="1417638"/>
          </a:xfrm>
        </p:spPr>
        <p:txBody>
          <a:bodyPr>
            <a:normAutofit fontScale="90000"/>
          </a:bodyPr>
          <a:lstStyle/>
          <a:p>
            <a:r>
              <a:rPr lang="en-US" sz="3200" b="1" u="sng" dirty="0">
                <a:solidFill>
                  <a:srgbClr val="000000"/>
                </a:solidFill>
              </a:rPr>
              <a:t>§ 508(B) INTRODUCTION OF MEDICAL BILLS </a:t>
            </a:r>
            <a:br>
              <a:rPr lang="en-US" sz="3200" b="1" u="sng" dirty="0">
                <a:solidFill>
                  <a:srgbClr val="000000"/>
                </a:solidFill>
              </a:rPr>
            </a:br>
            <a:r>
              <a:rPr lang="en-US" sz="3200" b="1" u="sng" dirty="0">
                <a:solidFill>
                  <a:srgbClr val="000000"/>
                </a:solidFill>
              </a:rPr>
              <a:t>40 P.S. § 1303.508</a:t>
            </a:r>
          </a:p>
        </p:txBody>
      </p:sp>
      <p:sp>
        <p:nvSpPr>
          <p:cNvPr id="3" name="Content Placeholder 2"/>
          <p:cNvSpPr>
            <a:spLocks noGrp="1"/>
          </p:cNvSpPr>
          <p:nvPr>
            <p:ph idx="4294967295"/>
          </p:nvPr>
        </p:nvSpPr>
        <p:spPr>
          <a:xfrm>
            <a:off x="457200" y="1905000"/>
            <a:ext cx="8229600" cy="4373563"/>
          </a:xfrm>
          <a:prstGeom prst="rect">
            <a:avLst/>
          </a:prstGeom>
        </p:spPr>
        <p:txBody>
          <a:bodyPr>
            <a:normAutofit/>
          </a:bodyPr>
          <a:lstStyle/>
          <a:p>
            <a:r>
              <a:rPr lang="en-US" sz="2400" dirty="0" smtClean="0"/>
              <a:t>A secondary </a:t>
            </a:r>
            <a:r>
              <a:rPr lang="en-US" sz="2400" dirty="0"/>
              <a:t>questions is what amount should the jury be permitted to consider, that which was charged or that which was paid by the insurance company</a:t>
            </a:r>
            <a:r>
              <a:rPr lang="en-US" sz="2400" dirty="0" smtClean="0"/>
              <a:t>?</a:t>
            </a:r>
          </a:p>
          <a:p>
            <a:r>
              <a:rPr lang="en-US" sz="2400" dirty="0"/>
              <a:t>B</a:t>
            </a:r>
            <a:r>
              <a:rPr lang="en-US" sz="2400" dirty="0" smtClean="0"/>
              <a:t>y </a:t>
            </a:r>
            <a:r>
              <a:rPr lang="en-US" sz="2400" dirty="0"/>
              <a:t>its own terms, Section 508 makes a distinction between that which was incurred, or charged and that which was </a:t>
            </a:r>
            <a:r>
              <a:rPr lang="en-US" sz="2400" dirty="0" smtClean="0"/>
              <a:t>paid and provides that “</a:t>
            </a:r>
            <a:r>
              <a:rPr lang="en-US" sz="2400" dirty="0"/>
              <a:t>the amount of the medical expenses actually incurred </a:t>
            </a:r>
            <a:r>
              <a:rPr lang="en-US" sz="2400" dirty="0" smtClean="0"/>
              <a:t>…” is allowed to be introduced. It </a:t>
            </a:r>
            <a:r>
              <a:rPr lang="en-US" sz="2400" dirty="0"/>
              <a:t>could have used the </a:t>
            </a:r>
            <a:r>
              <a:rPr lang="en-US" sz="2400" dirty="0" smtClean="0"/>
              <a:t>word </a:t>
            </a:r>
            <a:r>
              <a:rPr lang="en-US" sz="2400" dirty="0"/>
              <a:t>paid, but it did not.</a:t>
            </a:r>
          </a:p>
        </p:txBody>
      </p:sp>
      <p:sp>
        <p:nvSpPr>
          <p:cNvPr id="5" name="Slide Number Placeholder 4"/>
          <p:cNvSpPr>
            <a:spLocks noGrp="1"/>
          </p:cNvSpPr>
          <p:nvPr>
            <p:ph type="sldNum" sz="quarter" idx="12"/>
          </p:nvPr>
        </p:nvSpPr>
        <p:spPr/>
        <p:txBody>
          <a:bodyPr/>
          <a:lstStyle/>
          <a:p>
            <a:fld id="{459A5F39-4CE7-434C-A5CB-50A363451602}" type="slidenum">
              <a:rPr lang="en-US" smtClean="0"/>
              <a:t>108</a:t>
            </a:fld>
            <a:endParaRPr lang="en-US"/>
          </a:p>
        </p:txBody>
      </p:sp>
    </p:spTree>
    <p:extLst>
      <p:ext uri="{BB962C8B-B14F-4D97-AF65-F5344CB8AC3E}">
        <p14:creationId xmlns:p14="http://schemas.microsoft.com/office/powerpoint/2010/main" val="139108769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31" y="79468"/>
            <a:ext cx="7116326" cy="1417638"/>
          </a:xfrm>
        </p:spPr>
        <p:txBody>
          <a:bodyPr>
            <a:normAutofit fontScale="90000"/>
          </a:bodyPr>
          <a:lstStyle/>
          <a:p>
            <a:r>
              <a:rPr lang="en-US" sz="3200" b="1" u="sng" dirty="0">
                <a:solidFill>
                  <a:srgbClr val="000000"/>
                </a:solidFill>
              </a:rPr>
              <a:t>§ 508(B) INTRODUCTION OF MEDICAL BILLS </a:t>
            </a:r>
            <a:br>
              <a:rPr lang="en-US" sz="3200" b="1" u="sng" dirty="0">
                <a:solidFill>
                  <a:srgbClr val="000000"/>
                </a:solidFill>
              </a:rPr>
            </a:br>
            <a:r>
              <a:rPr lang="en-US" sz="3200" b="1" u="sng" dirty="0">
                <a:solidFill>
                  <a:srgbClr val="000000"/>
                </a:solidFill>
              </a:rPr>
              <a:t>40 P.S. § 1303.508</a:t>
            </a:r>
          </a:p>
        </p:txBody>
      </p:sp>
      <p:sp>
        <p:nvSpPr>
          <p:cNvPr id="3" name="Content Placeholder 2"/>
          <p:cNvSpPr>
            <a:spLocks noGrp="1"/>
          </p:cNvSpPr>
          <p:nvPr>
            <p:ph idx="4294967295"/>
          </p:nvPr>
        </p:nvSpPr>
        <p:spPr>
          <a:xfrm>
            <a:off x="457200" y="2105348"/>
            <a:ext cx="8229600" cy="4373563"/>
          </a:xfrm>
          <a:prstGeom prst="rect">
            <a:avLst/>
          </a:prstGeom>
        </p:spPr>
        <p:txBody>
          <a:bodyPr>
            <a:normAutofit fontScale="85000" lnSpcReduction="20000"/>
          </a:bodyPr>
          <a:lstStyle/>
          <a:p>
            <a:r>
              <a:rPr lang="en-US" dirty="0" smtClean="0"/>
              <a:t>Point </a:t>
            </a:r>
            <a:r>
              <a:rPr lang="en-US" dirty="0"/>
              <a:t>of </a:t>
            </a:r>
            <a:r>
              <a:rPr lang="en-US" dirty="0" smtClean="0"/>
              <a:t>Charge </a:t>
            </a:r>
            <a:r>
              <a:rPr lang="en-US" dirty="0"/>
              <a:t>regarding medical </a:t>
            </a:r>
            <a:r>
              <a:rPr lang="en-US" dirty="0" smtClean="0"/>
              <a:t>bills </a:t>
            </a:r>
            <a:r>
              <a:rPr lang="en-US" dirty="0"/>
              <a:t>given by Judge Gray in </a:t>
            </a:r>
            <a:r>
              <a:rPr lang="en-US" i="1" u="sng" dirty="0" err="1"/>
              <a:t>Dieffenbach</a:t>
            </a:r>
            <a:r>
              <a:rPr lang="en-US" i="1" u="sng" dirty="0"/>
              <a:t> v. </a:t>
            </a:r>
            <a:r>
              <a:rPr lang="en-US" i="1" u="sng" dirty="0" err="1"/>
              <a:t>Trevouledes</a:t>
            </a:r>
            <a:r>
              <a:rPr lang="en-US" i="1" dirty="0"/>
              <a:t>, Lycoming County Case No. 10-100016. </a:t>
            </a:r>
            <a:endParaRPr lang="en-US" dirty="0"/>
          </a:p>
          <a:p>
            <a:pPr marL="114300" indent="0">
              <a:buNone/>
            </a:pPr>
            <a:r>
              <a:rPr lang="en-US" b="1" i="1" dirty="0"/>
              <a:t>Plaintiffs are not seeking </a:t>
            </a:r>
            <a:r>
              <a:rPr lang="en-US" b="1" i="1" dirty="0" smtClean="0"/>
              <a:t>recovery </a:t>
            </a:r>
            <a:r>
              <a:rPr lang="en-US" b="1" i="1" dirty="0"/>
              <a:t>of </a:t>
            </a:r>
            <a:r>
              <a:rPr lang="en-US" b="1" i="1" dirty="0" smtClean="0"/>
              <a:t>[Plaintiff’s] </a:t>
            </a:r>
            <a:r>
              <a:rPr lang="en-US" b="1" i="1" dirty="0"/>
              <a:t>medical expenses as a part of this case.  However, if you determine that </a:t>
            </a:r>
            <a:r>
              <a:rPr lang="en-US" b="1" i="1" dirty="0" smtClean="0"/>
              <a:t>[Plaintiff] </a:t>
            </a:r>
            <a:r>
              <a:rPr lang="en-US" b="1" i="1" dirty="0"/>
              <a:t>was injured as a result of </a:t>
            </a:r>
            <a:r>
              <a:rPr lang="en-US" b="1" i="1" dirty="0" smtClean="0"/>
              <a:t>[the </a:t>
            </a:r>
            <a:r>
              <a:rPr lang="en-US" b="1" i="1" dirty="0"/>
              <a:t>D</a:t>
            </a:r>
            <a:r>
              <a:rPr lang="en-US" b="1" i="1" dirty="0" smtClean="0"/>
              <a:t>efendant’s] </a:t>
            </a:r>
            <a:r>
              <a:rPr lang="en-US" b="1" i="1" dirty="0"/>
              <a:t>negligence, the law permits </a:t>
            </a:r>
            <a:r>
              <a:rPr lang="en-US" b="1" i="1" dirty="0" smtClean="0"/>
              <a:t>Plaintiffs </a:t>
            </a:r>
            <a:r>
              <a:rPr lang="en-US" b="1" i="1" dirty="0"/>
              <a:t>to present evidence of </a:t>
            </a:r>
            <a:r>
              <a:rPr lang="en-US" b="1" i="1" dirty="0" smtClean="0"/>
              <a:t>[Plaintiff’s] </a:t>
            </a:r>
            <a:r>
              <a:rPr lang="en-US" b="1" i="1" dirty="0"/>
              <a:t>medical bills to evaluate the appropriate compensation for her pain and </a:t>
            </a:r>
            <a:r>
              <a:rPr lang="en-US" b="1" i="1" dirty="0" smtClean="0"/>
              <a:t>suffering.  You may only consider these medical expenses for the purpose of evaluating [Plaintiff’s] pain and suffering. You </a:t>
            </a:r>
            <a:r>
              <a:rPr lang="en-US" b="1" i="1" dirty="0"/>
              <a:t>are not to consider them for any other purpose. </a:t>
            </a:r>
            <a:endParaRPr lang="en-US" b="1" i="1" dirty="0" smtClean="0"/>
          </a:p>
          <a:p>
            <a:pPr marL="114300" indent="0">
              <a:buNone/>
            </a:pPr>
            <a:r>
              <a:rPr lang="en-US" b="1" i="1" dirty="0" smtClean="0"/>
              <a:t>I </a:t>
            </a:r>
            <a:r>
              <a:rPr lang="en-US" b="1" i="1" dirty="0"/>
              <a:t>instruct you that P</a:t>
            </a:r>
            <a:r>
              <a:rPr lang="en-US" b="1" i="1" dirty="0" smtClean="0"/>
              <a:t>laintiffs do not remain legally responsible for the payment of these medical expenses.  I further instruct you that Plaintiffs are not permitted to recover for such expenses as a part of any verdict which you may render in this matter</a:t>
            </a:r>
            <a:endParaRPr lang="en-US" b="1" i="1" dirty="0"/>
          </a:p>
        </p:txBody>
      </p:sp>
      <p:sp>
        <p:nvSpPr>
          <p:cNvPr id="5" name="Slide Number Placeholder 4"/>
          <p:cNvSpPr>
            <a:spLocks noGrp="1"/>
          </p:cNvSpPr>
          <p:nvPr>
            <p:ph type="sldNum" sz="quarter" idx="12"/>
          </p:nvPr>
        </p:nvSpPr>
        <p:spPr/>
        <p:txBody>
          <a:bodyPr/>
          <a:lstStyle/>
          <a:p>
            <a:fld id="{459A5F39-4CE7-434C-A5CB-50A363451602}" type="slidenum">
              <a:rPr lang="en-US" smtClean="0"/>
              <a:t>109</a:t>
            </a:fld>
            <a:endParaRPr lang="en-US"/>
          </a:p>
        </p:txBody>
      </p:sp>
    </p:spTree>
    <p:extLst>
      <p:ext uri="{BB962C8B-B14F-4D97-AF65-F5344CB8AC3E}">
        <p14:creationId xmlns:p14="http://schemas.microsoft.com/office/powerpoint/2010/main" val="2636962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Both </a:t>
            </a:r>
            <a:r>
              <a:rPr lang="en-US" u="sng" dirty="0"/>
              <a:t>Aldridge</a:t>
            </a:r>
            <a:r>
              <a:rPr lang="en-US" dirty="0"/>
              <a:t> and </a:t>
            </a:r>
            <a:r>
              <a:rPr lang="en-US" u="sng" dirty="0" err="1"/>
              <a:t>Hyrcza</a:t>
            </a:r>
            <a:r>
              <a:rPr lang="en-US" u="sng" dirty="0"/>
              <a:t> v. West Penn Allegheny Health System</a:t>
            </a:r>
            <a:r>
              <a:rPr lang="en-US" dirty="0"/>
              <a:t>, 978 A.2d 961 (Pa. Super. 2009), emphasized the fact that counsel, in making use of a treatise, did not make use of blown up excerpts from the treatise.  Therefore, if defense counsel objects to the use of blown up quotes from a treatise (which competent counsel is likely to do), the court will likely sustain the objection and prevent the blown up quotes from being shown to the jury</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11</a:t>
            </a:fld>
            <a:endParaRPr lang="en-US"/>
          </a:p>
        </p:txBody>
      </p:sp>
    </p:spTree>
    <p:extLst>
      <p:ext uri="{BB962C8B-B14F-4D97-AF65-F5344CB8AC3E}">
        <p14:creationId xmlns:p14="http://schemas.microsoft.com/office/powerpoint/2010/main" val="10874197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192" y="79468"/>
            <a:ext cx="6876720" cy="1417638"/>
          </a:xfrm>
        </p:spPr>
        <p:txBody>
          <a:bodyPr>
            <a:normAutofit fontScale="90000"/>
          </a:bodyPr>
          <a:lstStyle/>
          <a:p>
            <a:r>
              <a:rPr lang="en-US" sz="3200" b="1" u="sng" dirty="0">
                <a:solidFill>
                  <a:srgbClr val="000000"/>
                </a:solidFill>
              </a:rPr>
              <a:t>§ 508(B) INTRODUCTION OF MEDICAL BILLS </a:t>
            </a:r>
            <a:br>
              <a:rPr lang="en-US" sz="3200" b="1" u="sng" dirty="0">
                <a:solidFill>
                  <a:srgbClr val="000000"/>
                </a:solidFill>
              </a:rPr>
            </a:br>
            <a:r>
              <a:rPr lang="en-US" sz="3200" b="1" u="sng" dirty="0">
                <a:solidFill>
                  <a:srgbClr val="000000"/>
                </a:solidFill>
              </a:rPr>
              <a:t>40 P.S. § 1303.508</a:t>
            </a:r>
          </a:p>
        </p:txBody>
      </p:sp>
      <p:sp>
        <p:nvSpPr>
          <p:cNvPr id="3" name="Content Placeholder 2"/>
          <p:cNvSpPr>
            <a:spLocks noGrp="1"/>
          </p:cNvSpPr>
          <p:nvPr>
            <p:ph idx="4294967295"/>
          </p:nvPr>
        </p:nvSpPr>
        <p:spPr>
          <a:xfrm>
            <a:off x="457200" y="1828800"/>
            <a:ext cx="8229600" cy="4373563"/>
          </a:xfrm>
          <a:prstGeom prst="rect">
            <a:avLst/>
          </a:prstGeom>
        </p:spPr>
        <p:txBody>
          <a:bodyPr>
            <a:normAutofit fontScale="85000" lnSpcReduction="20000"/>
          </a:bodyPr>
          <a:lstStyle/>
          <a:p>
            <a:r>
              <a:rPr lang="en-US" dirty="0"/>
              <a:t>§ 508 (d) provides exceptions to its abrogation of the traditional collateral source rule as set forth in subsection (a) for the following four categories. </a:t>
            </a:r>
          </a:p>
          <a:p>
            <a:r>
              <a:rPr lang="en-US" b="1" i="1" dirty="0"/>
              <a:t>(1) Life insurance, pension or profit-sharing plans or other deferred compensation plans, including agreements pertaining to the purchase or sale of a business.</a:t>
            </a:r>
          </a:p>
          <a:p>
            <a:r>
              <a:rPr lang="en-US" b="1" i="1" dirty="0"/>
              <a:t>(2) Social Security benefits.</a:t>
            </a:r>
          </a:p>
          <a:p>
            <a:r>
              <a:rPr lang="en-US" b="1" i="1" dirty="0"/>
              <a:t>(3) Cash or medical assistance benefits which are subject to repayment to the Department of Public Welfare.</a:t>
            </a:r>
          </a:p>
          <a:p>
            <a:r>
              <a:rPr lang="en-US" b="1" i="1" dirty="0"/>
              <a:t>(4) Public benefits paid or payable under a program which under Federal statute provides for right of reimbursement which supersedes State law for the amount of benefits paid from a verdict or settlement.  40 P.S. § 1303.508</a:t>
            </a:r>
          </a:p>
        </p:txBody>
      </p:sp>
      <p:sp>
        <p:nvSpPr>
          <p:cNvPr id="5" name="Slide Number Placeholder 4"/>
          <p:cNvSpPr>
            <a:spLocks noGrp="1"/>
          </p:cNvSpPr>
          <p:nvPr>
            <p:ph type="sldNum" sz="quarter" idx="12"/>
          </p:nvPr>
        </p:nvSpPr>
        <p:spPr/>
        <p:txBody>
          <a:bodyPr/>
          <a:lstStyle/>
          <a:p>
            <a:fld id="{459A5F39-4CE7-434C-A5CB-50A363451602}" type="slidenum">
              <a:rPr lang="en-US" smtClean="0"/>
              <a:t>110</a:t>
            </a:fld>
            <a:endParaRPr lang="en-US"/>
          </a:p>
        </p:txBody>
      </p:sp>
    </p:spTree>
    <p:extLst>
      <p:ext uri="{BB962C8B-B14F-4D97-AF65-F5344CB8AC3E}">
        <p14:creationId xmlns:p14="http://schemas.microsoft.com/office/powerpoint/2010/main" val="2523490669"/>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133" y="79468"/>
            <a:ext cx="6756916" cy="1417638"/>
          </a:xfrm>
        </p:spPr>
        <p:txBody>
          <a:bodyPr>
            <a:normAutofit fontScale="90000"/>
          </a:bodyPr>
          <a:lstStyle/>
          <a:p>
            <a:r>
              <a:rPr lang="en-US" sz="3200" b="1" u="sng" dirty="0">
                <a:solidFill>
                  <a:srgbClr val="000000"/>
                </a:solidFill>
              </a:rPr>
              <a:t>§ 508(B) INTRODUCTION OF MEDICAL BILLS </a:t>
            </a:r>
            <a:br>
              <a:rPr lang="en-US" sz="3200" b="1" u="sng" dirty="0">
                <a:solidFill>
                  <a:srgbClr val="000000"/>
                </a:solidFill>
              </a:rPr>
            </a:br>
            <a:r>
              <a:rPr lang="en-US" sz="3200" b="1" u="sng" dirty="0">
                <a:solidFill>
                  <a:srgbClr val="000000"/>
                </a:solidFill>
              </a:rPr>
              <a:t>40 P.S. § 1303.508</a:t>
            </a:r>
          </a:p>
        </p:txBody>
      </p:sp>
      <p:sp>
        <p:nvSpPr>
          <p:cNvPr id="3" name="Content Placeholder 2"/>
          <p:cNvSpPr>
            <a:spLocks noGrp="1"/>
          </p:cNvSpPr>
          <p:nvPr>
            <p:ph idx="4294967295"/>
          </p:nvPr>
        </p:nvSpPr>
        <p:spPr>
          <a:xfrm>
            <a:off x="457200" y="1905000"/>
            <a:ext cx="8229600" cy="4373563"/>
          </a:xfrm>
          <a:prstGeom prst="rect">
            <a:avLst/>
          </a:prstGeom>
        </p:spPr>
        <p:txBody>
          <a:bodyPr>
            <a:normAutofit/>
          </a:bodyPr>
          <a:lstStyle/>
          <a:p>
            <a:r>
              <a:rPr lang="en-US" dirty="0" smtClean="0"/>
              <a:t>Examples of § </a:t>
            </a:r>
            <a:r>
              <a:rPr lang="en-US" dirty="0"/>
              <a:t>508 (d) </a:t>
            </a:r>
            <a:r>
              <a:rPr lang="en-US" dirty="0" smtClean="0"/>
              <a:t>exceptions </a:t>
            </a:r>
          </a:p>
          <a:p>
            <a:r>
              <a:rPr lang="en-US" b="1" i="1" dirty="0" smtClean="0"/>
              <a:t>Medical benefits provided in retirement </a:t>
            </a:r>
            <a:r>
              <a:rPr lang="en-US" dirty="0" smtClean="0"/>
              <a:t>arguably deferred compensation plans and exempt under (1).</a:t>
            </a:r>
            <a:endParaRPr lang="en-US" b="1" i="1" dirty="0"/>
          </a:p>
          <a:p>
            <a:r>
              <a:rPr lang="en-US" b="1" i="1" dirty="0" smtClean="0"/>
              <a:t>Qualifying Self-Funded ERISA Plans exempt under (4).</a:t>
            </a:r>
          </a:p>
          <a:p>
            <a:r>
              <a:rPr lang="en-US" dirty="0" smtClean="0"/>
              <a:t>It </a:t>
            </a:r>
            <a:r>
              <a:rPr lang="en-US" dirty="0"/>
              <a:t>can also be argued that § 508 does not apply to </a:t>
            </a:r>
            <a:r>
              <a:rPr lang="en-US" b="1" i="1" dirty="0"/>
              <a:t>HMO</a:t>
            </a:r>
            <a:r>
              <a:rPr lang="en-US" dirty="0"/>
              <a:t>s because the MCARE Act does not specifically mention </a:t>
            </a:r>
            <a:r>
              <a:rPr lang="en-US" dirty="0" smtClean="0"/>
              <a:t>HMOs as would be required under </a:t>
            </a:r>
            <a:r>
              <a:rPr lang="en-US" u="sng" dirty="0"/>
              <a:t>Wirth v. Aetna U.S. Healthcare</a:t>
            </a:r>
            <a:r>
              <a:rPr lang="en-US" dirty="0"/>
              <a:t>, 469 F.3d 305 (3d Cir. 2006</a:t>
            </a:r>
            <a:r>
              <a:rPr lang="en-US" dirty="0" smtClean="0"/>
              <a:t>).</a:t>
            </a:r>
          </a:p>
        </p:txBody>
      </p:sp>
      <p:sp>
        <p:nvSpPr>
          <p:cNvPr id="5" name="Slide Number Placeholder 4"/>
          <p:cNvSpPr>
            <a:spLocks noGrp="1"/>
          </p:cNvSpPr>
          <p:nvPr>
            <p:ph type="sldNum" sz="quarter" idx="12"/>
          </p:nvPr>
        </p:nvSpPr>
        <p:spPr/>
        <p:txBody>
          <a:bodyPr/>
          <a:lstStyle/>
          <a:p>
            <a:fld id="{459A5F39-4CE7-434C-A5CB-50A363451602}" type="slidenum">
              <a:rPr lang="en-US" smtClean="0"/>
              <a:t>111</a:t>
            </a:fld>
            <a:endParaRPr lang="en-US"/>
          </a:p>
        </p:txBody>
      </p:sp>
    </p:spTree>
    <p:extLst>
      <p:ext uri="{BB962C8B-B14F-4D97-AF65-F5344CB8AC3E}">
        <p14:creationId xmlns:p14="http://schemas.microsoft.com/office/powerpoint/2010/main" val="64017736"/>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153" y="79468"/>
            <a:ext cx="6924640" cy="1417638"/>
          </a:xfrm>
        </p:spPr>
        <p:txBody>
          <a:bodyPr>
            <a:normAutofit fontScale="90000"/>
          </a:bodyPr>
          <a:lstStyle/>
          <a:p>
            <a:r>
              <a:rPr lang="en-US" sz="3200" b="1" u="sng" dirty="0">
                <a:solidFill>
                  <a:srgbClr val="000000"/>
                </a:solidFill>
              </a:rPr>
              <a:t>§ 508(B) INTRODUCTION OF MEDICAL BILLS </a:t>
            </a:r>
            <a:br>
              <a:rPr lang="en-US" sz="3200" b="1" u="sng" dirty="0">
                <a:solidFill>
                  <a:srgbClr val="000000"/>
                </a:solidFill>
              </a:rPr>
            </a:br>
            <a:r>
              <a:rPr lang="en-US" sz="3200" b="1" u="sng" dirty="0">
                <a:solidFill>
                  <a:srgbClr val="000000"/>
                </a:solidFill>
              </a:rPr>
              <a:t>40 P.S. § 1303.508</a:t>
            </a:r>
          </a:p>
        </p:txBody>
      </p:sp>
      <p:sp>
        <p:nvSpPr>
          <p:cNvPr id="3" name="Content Placeholder 2"/>
          <p:cNvSpPr>
            <a:spLocks noGrp="1"/>
          </p:cNvSpPr>
          <p:nvPr>
            <p:ph idx="4294967295"/>
          </p:nvPr>
        </p:nvSpPr>
        <p:spPr>
          <a:xfrm>
            <a:off x="457200" y="1905000"/>
            <a:ext cx="8229600" cy="4373563"/>
          </a:xfrm>
          <a:prstGeom prst="rect">
            <a:avLst/>
          </a:prstGeom>
        </p:spPr>
        <p:txBody>
          <a:bodyPr>
            <a:normAutofit fontScale="85000" lnSpcReduction="20000"/>
          </a:bodyPr>
          <a:lstStyle/>
          <a:p>
            <a:r>
              <a:rPr lang="en-US" dirty="0" smtClean="0"/>
              <a:t>Medical benefits provided in retirement are arguably deferred compensation plans and exempt under </a:t>
            </a:r>
            <a:r>
              <a:rPr lang="en-US" dirty="0"/>
              <a:t>§ 508 (d)(1</a:t>
            </a:r>
            <a:r>
              <a:rPr lang="en-US" dirty="0" smtClean="0"/>
              <a:t>).</a:t>
            </a:r>
          </a:p>
          <a:p>
            <a:r>
              <a:rPr lang="en-US" dirty="0" smtClean="0"/>
              <a:t>Post-retirement medical </a:t>
            </a:r>
            <a:r>
              <a:rPr lang="en-US" dirty="0"/>
              <a:t>benefits have been found to be “deferred compensation,”  for services rendered in past.  </a:t>
            </a:r>
            <a:r>
              <a:rPr lang="en-US" u="sng" dirty="0"/>
              <a:t>Fairview township v. Fairview Township Police Association</a:t>
            </a:r>
            <a:r>
              <a:rPr lang="en-US" dirty="0"/>
              <a:t>, 795 A.2d 463, 470-471 (Pa. </a:t>
            </a:r>
            <a:r>
              <a:rPr lang="en-US" dirty="0" err="1"/>
              <a:t>C</a:t>
            </a:r>
            <a:r>
              <a:rPr lang="en-US" dirty="0" err="1" smtClean="0"/>
              <a:t>mwlth</a:t>
            </a:r>
            <a:r>
              <a:rPr lang="en-US" dirty="0"/>
              <a:t>. 2002) </a:t>
            </a:r>
            <a:r>
              <a:rPr lang="en-US" u="sng" dirty="0"/>
              <a:t>see also Township of </a:t>
            </a:r>
            <a:r>
              <a:rPr lang="en-US" u="sng" dirty="0" err="1"/>
              <a:t>Tinicum</a:t>
            </a:r>
            <a:r>
              <a:rPr lang="en-US" u="sng" dirty="0"/>
              <a:t> v. Fife</a:t>
            </a:r>
            <a:r>
              <a:rPr lang="en-US" dirty="0"/>
              <a:t>, 505 A.2d 1116 (1986), </a:t>
            </a:r>
            <a:r>
              <a:rPr lang="en-US" u="sng" dirty="0"/>
              <a:t>appeal denied</a:t>
            </a:r>
            <a:r>
              <a:rPr lang="en-US" dirty="0"/>
              <a:t>, 544 A.2d 1343, 1344 (1988).  </a:t>
            </a:r>
            <a:endParaRPr lang="en-US" dirty="0" smtClean="0"/>
          </a:p>
          <a:p>
            <a:r>
              <a:rPr lang="en-US" dirty="0" smtClean="0"/>
              <a:t>An HMO </a:t>
            </a:r>
            <a:r>
              <a:rPr lang="en-US" dirty="0"/>
              <a:t>plan from prior private employment </a:t>
            </a:r>
            <a:r>
              <a:rPr lang="en-US" dirty="0" smtClean="0"/>
              <a:t>should not be a </a:t>
            </a:r>
            <a:r>
              <a:rPr lang="en-US" dirty="0"/>
              <a:t>gratuity as used in </a:t>
            </a:r>
            <a:r>
              <a:rPr lang="en-US" dirty="0" smtClean="0"/>
              <a:t>§508</a:t>
            </a:r>
            <a:r>
              <a:rPr lang="en-US" dirty="0"/>
              <a:t> </a:t>
            </a:r>
            <a:r>
              <a:rPr lang="en-US" dirty="0" smtClean="0"/>
              <a:t>because they have been long </a:t>
            </a:r>
            <a:r>
              <a:rPr lang="en-US" dirty="0"/>
              <a:t>recognized as deferred compensation.  </a:t>
            </a:r>
            <a:r>
              <a:rPr lang="en-US" u="sng" dirty="0"/>
              <a:t>See Lowe v. Jones</a:t>
            </a:r>
            <a:r>
              <a:rPr lang="en-US" dirty="0"/>
              <a:t>, 200 A.2d 880 (1964). </a:t>
            </a:r>
            <a:endParaRPr lang="en-US" dirty="0" smtClean="0"/>
          </a:p>
          <a:p>
            <a:r>
              <a:rPr lang="en-US" dirty="0" smtClean="0"/>
              <a:t>If the courts accept </a:t>
            </a:r>
            <a:r>
              <a:rPr lang="en-US" dirty="0"/>
              <a:t>that </a:t>
            </a:r>
            <a:r>
              <a:rPr lang="en-US" dirty="0" smtClean="0"/>
              <a:t>they are </a:t>
            </a:r>
            <a:r>
              <a:rPr lang="en-US" dirty="0"/>
              <a:t>deferred compensation, </a:t>
            </a:r>
            <a:r>
              <a:rPr lang="en-US" dirty="0" smtClean="0"/>
              <a:t>then the </a:t>
            </a:r>
            <a:r>
              <a:rPr lang="en-US" dirty="0"/>
              <a:t>payments made under the </a:t>
            </a:r>
            <a:r>
              <a:rPr lang="en-US" dirty="0" smtClean="0"/>
              <a:t>plan </a:t>
            </a:r>
            <a:r>
              <a:rPr lang="en-US" dirty="0"/>
              <a:t>fall within the </a:t>
            </a:r>
            <a:r>
              <a:rPr lang="en-US" dirty="0" smtClean="0"/>
              <a:t>exception </a:t>
            </a:r>
            <a:r>
              <a:rPr lang="en-US" dirty="0"/>
              <a:t>set forth in Section 508(d)(1) </a:t>
            </a:r>
            <a:r>
              <a:rPr lang="en-US" dirty="0" smtClean="0"/>
              <a:t>allowing recovery for those </a:t>
            </a:r>
            <a:r>
              <a:rPr lang="en-US" dirty="0"/>
              <a:t>medical expenses </a:t>
            </a:r>
            <a:r>
              <a:rPr lang="en-US" dirty="0" smtClean="0"/>
              <a:t>paid.</a:t>
            </a:r>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112</a:t>
            </a:fld>
            <a:endParaRPr lang="en-US"/>
          </a:p>
        </p:txBody>
      </p:sp>
    </p:spTree>
    <p:extLst>
      <p:ext uri="{BB962C8B-B14F-4D97-AF65-F5344CB8AC3E}">
        <p14:creationId xmlns:p14="http://schemas.microsoft.com/office/powerpoint/2010/main" val="3446999471"/>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0000"/>
                </a:solidFill>
              </a:rPr>
              <a:t>Moorhead</a:t>
            </a:r>
            <a:endParaRPr lang="en-US" b="1" dirty="0">
              <a:solidFill>
                <a:srgbClr val="000000"/>
              </a:solidFill>
            </a:endParaRPr>
          </a:p>
        </p:txBody>
      </p:sp>
      <p:sp>
        <p:nvSpPr>
          <p:cNvPr id="3" name="Slide Number Placeholder 2"/>
          <p:cNvSpPr>
            <a:spLocks noGrp="1"/>
          </p:cNvSpPr>
          <p:nvPr>
            <p:ph type="sldNum" sz="quarter" idx="12"/>
          </p:nvPr>
        </p:nvSpPr>
        <p:spPr/>
        <p:txBody>
          <a:bodyPr/>
          <a:lstStyle/>
          <a:p>
            <a:fld id="{459A5F39-4CE7-434C-A5CB-50A363451602}" type="slidenum">
              <a:rPr lang="en-US" smtClean="0"/>
              <a:t>113</a:t>
            </a:fld>
            <a:endParaRPr lang="en-US"/>
          </a:p>
        </p:txBody>
      </p:sp>
    </p:spTree>
    <p:extLst>
      <p:ext uri="{BB962C8B-B14F-4D97-AF65-F5344CB8AC3E}">
        <p14:creationId xmlns:p14="http://schemas.microsoft.com/office/powerpoint/2010/main" val="115236724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802340"/>
            <a:ext cx="8229600" cy="4674659"/>
          </a:xfrm>
          <a:prstGeom prst="rect">
            <a:avLst/>
          </a:prstGeom>
        </p:spPr>
        <p:txBody>
          <a:bodyPr>
            <a:normAutofit/>
          </a:bodyPr>
          <a:lstStyle/>
          <a:p>
            <a:r>
              <a:rPr lang="en-US" sz="2400" i="1" dirty="0"/>
              <a:t>Moorhead v. </a:t>
            </a:r>
            <a:r>
              <a:rPr lang="en-US" sz="2400" i="1" dirty="0" err="1"/>
              <a:t>Crozer</a:t>
            </a:r>
            <a:r>
              <a:rPr lang="en-US" sz="2400" i="1" dirty="0"/>
              <a:t> Chester County Medical Center</a:t>
            </a:r>
            <a:r>
              <a:rPr lang="en-US" sz="2400" dirty="0"/>
              <a:t>, 564 Pa. 156, 765 A.2d 786 (2001).  In </a:t>
            </a:r>
            <a:r>
              <a:rPr lang="en-US" sz="2400" i="1" dirty="0"/>
              <a:t>Moorhead</a:t>
            </a:r>
            <a:r>
              <a:rPr lang="en-US" sz="2400" dirty="0"/>
              <a:t> the plaintiff’s recovery was limited to the amount paid by Medicare and her supplemental insurance, although it was stipulated that the reasonable value of the medical services was </a:t>
            </a:r>
            <a:r>
              <a:rPr lang="en-US" sz="2400" dirty="0" smtClean="0"/>
              <a:t>higher.</a:t>
            </a:r>
            <a:endParaRPr lang="en-US" sz="2400" i="1" dirty="0"/>
          </a:p>
          <a:p>
            <a:r>
              <a:rPr lang="en-US" sz="2400" i="1" dirty="0" smtClean="0"/>
              <a:t>Moorhead</a:t>
            </a:r>
            <a:r>
              <a:rPr lang="en-US" sz="2400" dirty="0" smtClean="0"/>
              <a:t> </a:t>
            </a:r>
            <a:r>
              <a:rPr lang="en-US" sz="2400" dirty="0"/>
              <a:t>involved medical services provided by the </a:t>
            </a:r>
            <a:r>
              <a:rPr lang="en-US" sz="2400" dirty="0" err="1"/>
              <a:t>tortfeasor</a:t>
            </a:r>
            <a:r>
              <a:rPr lang="en-US" sz="2400" dirty="0"/>
              <a:t> itself so that the application of the collateral source rule would have required in effect double payment.  </a:t>
            </a:r>
            <a:r>
              <a:rPr lang="en-US" sz="2400" i="1" dirty="0"/>
              <a:t>Moorhead</a:t>
            </a:r>
            <a:r>
              <a:rPr lang="en-US" sz="2400" dirty="0"/>
              <a:t> denied it was a collateral source case, however</a:t>
            </a:r>
            <a:r>
              <a:rPr lang="en-US" sz="2400" dirty="0" smtClean="0"/>
              <a:t>.</a:t>
            </a:r>
            <a:endParaRPr lang="en-US" sz="2400" dirty="0"/>
          </a:p>
        </p:txBody>
      </p:sp>
      <p:sp>
        <p:nvSpPr>
          <p:cNvPr id="2" name="Title 1"/>
          <p:cNvSpPr>
            <a:spLocks noGrp="1"/>
          </p:cNvSpPr>
          <p:nvPr>
            <p:ph type="title"/>
          </p:nvPr>
        </p:nvSpPr>
        <p:spPr/>
        <p:txBody>
          <a:bodyPr>
            <a:normAutofit fontScale="90000"/>
          </a:bodyPr>
          <a:lstStyle/>
          <a:p>
            <a:pPr algn="ctr"/>
            <a:r>
              <a:rPr lang="en-US" dirty="0"/>
              <a:t> </a:t>
            </a:r>
            <a:br>
              <a:rPr lang="en-US" dirty="0"/>
            </a:br>
            <a:r>
              <a:rPr lang="en-US" sz="3100" b="1" u="sng" dirty="0">
                <a:solidFill>
                  <a:srgbClr val="000000"/>
                </a:solidFill>
              </a:rPr>
              <a:t>Whether </a:t>
            </a:r>
            <a:r>
              <a:rPr lang="en-US" sz="3100" b="1" i="1" u="sng" dirty="0">
                <a:solidFill>
                  <a:srgbClr val="000000"/>
                </a:solidFill>
              </a:rPr>
              <a:t>Moorhead</a:t>
            </a:r>
            <a:r>
              <a:rPr lang="en-US" sz="3100" b="1" u="sng" dirty="0">
                <a:solidFill>
                  <a:srgbClr val="000000"/>
                </a:solidFill>
              </a:rPr>
              <a:t> </a:t>
            </a:r>
            <a:r>
              <a:rPr lang="en-US" sz="3100" b="1" u="sng" dirty="0" smtClean="0">
                <a:solidFill>
                  <a:srgbClr val="000000"/>
                </a:solidFill>
              </a:rPr>
              <a:t>Should Be </a:t>
            </a:r>
            <a:r>
              <a:rPr lang="en-US" sz="3100" b="1" u="sng" dirty="0">
                <a:solidFill>
                  <a:srgbClr val="000000"/>
                </a:solidFill>
              </a:rPr>
              <a:t>A</a:t>
            </a:r>
            <a:r>
              <a:rPr lang="en-US" sz="3100" b="1" u="sng" dirty="0" smtClean="0">
                <a:solidFill>
                  <a:srgbClr val="000000"/>
                </a:solidFill>
              </a:rPr>
              <a:t>pplied </a:t>
            </a:r>
            <a:r>
              <a:rPr lang="en-US" sz="3100" b="1" u="sng" dirty="0">
                <a:solidFill>
                  <a:srgbClr val="000000"/>
                </a:solidFill>
              </a:rPr>
              <a:t>to </a:t>
            </a:r>
            <a:r>
              <a:rPr lang="en-US" sz="3100" b="1" u="sng" dirty="0" smtClean="0">
                <a:solidFill>
                  <a:srgbClr val="000000"/>
                </a:solidFill>
              </a:rPr>
              <a:t>Medical </a:t>
            </a:r>
            <a:r>
              <a:rPr lang="en-US" sz="3100" b="1" u="sng" dirty="0">
                <a:solidFill>
                  <a:srgbClr val="000000"/>
                </a:solidFill>
              </a:rPr>
              <a:t>M</a:t>
            </a:r>
            <a:r>
              <a:rPr lang="en-US" sz="3100" b="1" u="sng" dirty="0" smtClean="0">
                <a:solidFill>
                  <a:srgbClr val="000000"/>
                </a:solidFill>
              </a:rPr>
              <a:t>alpractice Cases</a:t>
            </a:r>
            <a:r>
              <a:rPr lang="en-US" sz="3100" b="1" u="sng" dirty="0">
                <a:solidFill>
                  <a:srgbClr val="000000"/>
                </a:solidFill>
              </a:rPr>
              <a:t/>
            </a:r>
            <a:br>
              <a:rPr lang="en-US" sz="3100" b="1" u="sng" dirty="0">
                <a:solidFill>
                  <a:srgbClr val="000000"/>
                </a:solidFill>
              </a:rPr>
            </a:br>
            <a:endParaRPr lang="en-US" sz="3100" b="1" u="sng" dirty="0">
              <a:solidFill>
                <a:srgbClr val="000000"/>
              </a:solidFill>
            </a:endParaRPr>
          </a:p>
        </p:txBody>
      </p:sp>
      <p:sp>
        <p:nvSpPr>
          <p:cNvPr id="5" name="Slide Number Placeholder 4"/>
          <p:cNvSpPr>
            <a:spLocks noGrp="1"/>
          </p:cNvSpPr>
          <p:nvPr>
            <p:ph type="sldNum" sz="quarter" idx="12"/>
          </p:nvPr>
        </p:nvSpPr>
        <p:spPr/>
        <p:txBody>
          <a:bodyPr/>
          <a:lstStyle/>
          <a:p>
            <a:fld id="{459A5F39-4CE7-434C-A5CB-50A363451602}" type="slidenum">
              <a:rPr lang="en-US" smtClean="0"/>
              <a:t>114</a:t>
            </a:fld>
            <a:endParaRPr lang="en-US"/>
          </a:p>
        </p:txBody>
      </p:sp>
    </p:spTree>
    <p:extLst>
      <p:ext uri="{BB962C8B-B14F-4D97-AF65-F5344CB8AC3E}">
        <p14:creationId xmlns:p14="http://schemas.microsoft.com/office/powerpoint/2010/main" val="64845366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0000"/>
                </a:solidFill>
              </a:rPr>
              <a:t>Moorhead v. </a:t>
            </a:r>
            <a:r>
              <a:rPr lang="en-US" sz="2800" b="1" dirty="0" err="1">
                <a:solidFill>
                  <a:srgbClr val="000000"/>
                </a:solidFill>
              </a:rPr>
              <a:t>Crozer</a:t>
            </a:r>
            <a:r>
              <a:rPr lang="en-US" sz="2800" b="1" dirty="0">
                <a:solidFill>
                  <a:srgbClr val="000000"/>
                </a:solidFill>
              </a:rPr>
              <a:t> Chester Medical </a:t>
            </a:r>
            <a:r>
              <a:rPr lang="en-US" sz="2800" b="1" dirty="0" smtClean="0">
                <a:solidFill>
                  <a:srgbClr val="000000"/>
                </a:solidFill>
              </a:rPr>
              <a:t>Center</a:t>
            </a:r>
            <a:r>
              <a:rPr lang="en-US" sz="2800" dirty="0" smtClean="0">
                <a:solidFill>
                  <a:srgbClr val="000000"/>
                </a:solidFill>
              </a:rPr>
              <a:t/>
            </a:r>
            <a:br>
              <a:rPr lang="en-US" sz="2800" dirty="0" smtClean="0">
                <a:solidFill>
                  <a:srgbClr val="000000"/>
                </a:solidFill>
              </a:rPr>
            </a:br>
            <a:r>
              <a:rPr lang="en-US" sz="1800" dirty="0" smtClean="0">
                <a:solidFill>
                  <a:srgbClr val="000000"/>
                </a:solidFill>
              </a:rPr>
              <a:t>765 </a:t>
            </a:r>
            <a:r>
              <a:rPr lang="en-US" sz="1800" dirty="0">
                <a:solidFill>
                  <a:srgbClr val="000000"/>
                </a:solidFill>
              </a:rPr>
              <a:t>A.2d 786, 789 (2001)</a:t>
            </a:r>
          </a:p>
        </p:txBody>
      </p:sp>
      <p:sp>
        <p:nvSpPr>
          <p:cNvPr id="3" name="Content Placeholder 2"/>
          <p:cNvSpPr>
            <a:spLocks noGrp="1"/>
          </p:cNvSpPr>
          <p:nvPr>
            <p:ph idx="4294967295"/>
          </p:nvPr>
        </p:nvSpPr>
        <p:spPr>
          <a:xfrm>
            <a:off x="457200" y="2057400"/>
            <a:ext cx="8229600" cy="4373563"/>
          </a:xfrm>
          <a:prstGeom prst="rect">
            <a:avLst/>
          </a:prstGeom>
        </p:spPr>
        <p:txBody>
          <a:bodyPr>
            <a:normAutofit/>
          </a:bodyPr>
          <a:lstStyle/>
          <a:p>
            <a:r>
              <a:rPr lang="en-US" sz="2400" dirty="0"/>
              <a:t>It is well-settled Pennsylvania law </a:t>
            </a:r>
            <a:r>
              <a:rPr lang="en-US" sz="2400" dirty="0" smtClean="0"/>
              <a:t>that </a:t>
            </a:r>
            <a:r>
              <a:rPr lang="en-US" sz="2400" dirty="0"/>
              <a:t>a plaintiff </a:t>
            </a:r>
            <a:r>
              <a:rPr lang="en-US" sz="2400" dirty="0" smtClean="0"/>
              <a:t>is entitled to </a:t>
            </a:r>
            <a:r>
              <a:rPr lang="en-US" sz="2400" dirty="0"/>
              <a:t>recover the </a:t>
            </a:r>
            <a:r>
              <a:rPr lang="en-US" sz="2400" b="1" dirty="0"/>
              <a:t>reasonable value </a:t>
            </a:r>
            <a:r>
              <a:rPr lang="en-US" sz="2400" dirty="0"/>
              <a:t>of </a:t>
            </a:r>
            <a:r>
              <a:rPr lang="en-US" sz="2400" dirty="0" smtClean="0"/>
              <a:t>medical </a:t>
            </a:r>
            <a:r>
              <a:rPr lang="en-US" sz="2400" dirty="0"/>
              <a:t>services provided to </a:t>
            </a:r>
            <a:r>
              <a:rPr lang="en-US" sz="2400" dirty="0" smtClean="0"/>
              <a:t>him from </a:t>
            </a:r>
            <a:r>
              <a:rPr lang="en-US" sz="2400" dirty="0" err="1" smtClean="0"/>
              <a:t>tortfeasor</a:t>
            </a:r>
            <a:r>
              <a:rPr lang="en-US" sz="2400" dirty="0" smtClean="0"/>
              <a:t>. </a:t>
            </a:r>
          </a:p>
          <a:p>
            <a:endParaRPr lang="en-US" sz="2400" dirty="0" smtClean="0"/>
          </a:p>
          <a:p>
            <a:r>
              <a:rPr lang="en-US" sz="2400" dirty="0"/>
              <a:t>In </a:t>
            </a:r>
            <a:r>
              <a:rPr lang="en-US" sz="2400" u="sng" dirty="0"/>
              <a:t>Moorhead</a:t>
            </a:r>
            <a:r>
              <a:rPr lang="en-US" sz="2400" dirty="0"/>
              <a:t>, however, the plaintiff’s recovery was limited to the </a:t>
            </a:r>
            <a:r>
              <a:rPr lang="en-US" sz="2400" b="1" dirty="0"/>
              <a:t>amount paid </a:t>
            </a:r>
            <a:r>
              <a:rPr lang="en-US" sz="2400" dirty="0"/>
              <a:t>by Medicare and her supplemental insurance, even though it was stipulated that the reasonable value of the medical services was higher.  </a:t>
            </a:r>
          </a:p>
        </p:txBody>
      </p:sp>
      <p:sp>
        <p:nvSpPr>
          <p:cNvPr id="5" name="Slide Number Placeholder 4"/>
          <p:cNvSpPr>
            <a:spLocks noGrp="1"/>
          </p:cNvSpPr>
          <p:nvPr>
            <p:ph type="sldNum" sz="quarter" idx="12"/>
          </p:nvPr>
        </p:nvSpPr>
        <p:spPr/>
        <p:txBody>
          <a:bodyPr/>
          <a:lstStyle/>
          <a:p>
            <a:fld id="{459A5F39-4CE7-434C-A5CB-50A363451602}" type="slidenum">
              <a:rPr lang="en-US" smtClean="0"/>
              <a:t>115</a:t>
            </a:fld>
            <a:endParaRPr lang="en-US"/>
          </a:p>
        </p:txBody>
      </p:sp>
    </p:spTree>
    <p:extLst>
      <p:ext uri="{BB962C8B-B14F-4D97-AF65-F5344CB8AC3E}">
        <p14:creationId xmlns:p14="http://schemas.microsoft.com/office/powerpoint/2010/main" val="3190235961"/>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68"/>
            <a:ext cx="8229600" cy="1417638"/>
          </a:xfrm>
        </p:spPr>
        <p:txBody>
          <a:bodyPr>
            <a:normAutofit/>
          </a:bodyPr>
          <a:lstStyle/>
          <a:p>
            <a:r>
              <a:rPr lang="en-US" sz="2800" b="1" dirty="0">
                <a:solidFill>
                  <a:srgbClr val="000000"/>
                </a:solidFill>
              </a:rPr>
              <a:t>Moorhead v. </a:t>
            </a:r>
            <a:r>
              <a:rPr lang="en-US" sz="2800" b="1" dirty="0" err="1">
                <a:solidFill>
                  <a:srgbClr val="000000"/>
                </a:solidFill>
              </a:rPr>
              <a:t>Crozer</a:t>
            </a:r>
            <a:r>
              <a:rPr lang="en-US" sz="2800" b="1" dirty="0">
                <a:solidFill>
                  <a:srgbClr val="000000"/>
                </a:solidFill>
              </a:rPr>
              <a:t> Chester Medical </a:t>
            </a:r>
            <a:r>
              <a:rPr lang="en-US" sz="2800" b="1" dirty="0" smtClean="0">
                <a:solidFill>
                  <a:srgbClr val="000000"/>
                </a:solidFill>
              </a:rPr>
              <a:t>Center</a:t>
            </a:r>
            <a:r>
              <a:rPr lang="en-US" sz="2400" u="sng" dirty="0" smtClean="0"/>
              <a:t/>
            </a:r>
            <a:br>
              <a:rPr lang="en-US" sz="2400" u="sng" dirty="0" smtClean="0"/>
            </a:br>
            <a:r>
              <a:rPr lang="en-US" sz="1800" dirty="0" smtClean="0"/>
              <a:t>765 </a:t>
            </a:r>
            <a:r>
              <a:rPr lang="en-US" sz="1800" dirty="0"/>
              <a:t>A.2d 786, 789 (2001)</a:t>
            </a:r>
          </a:p>
        </p:txBody>
      </p:sp>
      <p:sp>
        <p:nvSpPr>
          <p:cNvPr id="3" name="Content Placeholder 2"/>
          <p:cNvSpPr>
            <a:spLocks noGrp="1"/>
          </p:cNvSpPr>
          <p:nvPr>
            <p:ph idx="4294967295"/>
          </p:nvPr>
        </p:nvSpPr>
        <p:spPr>
          <a:xfrm>
            <a:off x="457200" y="2057400"/>
            <a:ext cx="8229600" cy="4373563"/>
          </a:xfrm>
          <a:prstGeom prst="rect">
            <a:avLst/>
          </a:prstGeom>
        </p:spPr>
        <p:txBody>
          <a:bodyPr>
            <a:normAutofit/>
          </a:bodyPr>
          <a:lstStyle/>
          <a:p>
            <a:r>
              <a:rPr lang="en-US" sz="2400" dirty="0" smtClean="0"/>
              <a:t>As </a:t>
            </a:r>
            <a:r>
              <a:rPr lang="en-US" sz="2400" dirty="0"/>
              <a:t>a result, </a:t>
            </a:r>
            <a:r>
              <a:rPr lang="en-US" sz="2400" dirty="0" smtClean="0"/>
              <a:t>the issue arises:</a:t>
            </a:r>
          </a:p>
          <a:p>
            <a:r>
              <a:rPr lang="en-US" sz="2400" dirty="0" smtClean="0"/>
              <a:t>How far will </a:t>
            </a:r>
            <a:r>
              <a:rPr lang="en-US" sz="2400" u="sng" dirty="0" smtClean="0"/>
              <a:t>Moorhead</a:t>
            </a:r>
            <a:r>
              <a:rPr lang="en-US" sz="2400" dirty="0" smtClean="0"/>
              <a:t> extend if defendants </a:t>
            </a:r>
            <a:r>
              <a:rPr lang="en-US" sz="2400" dirty="0"/>
              <a:t>seek to similarly limit the recovery of medical costs to the </a:t>
            </a:r>
            <a:r>
              <a:rPr lang="en-US" sz="2400" b="1" dirty="0"/>
              <a:t>amount paid </a:t>
            </a:r>
            <a:r>
              <a:rPr lang="en-US" sz="2400" dirty="0"/>
              <a:t>rather than the </a:t>
            </a:r>
            <a:r>
              <a:rPr lang="en-US" sz="2400" b="1" dirty="0"/>
              <a:t>reasonable value </a:t>
            </a:r>
            <a:r>
              <a:rPr lang="en-US" sz="2400" dirty="0"/>
              <a:t>of the medical services provided.</a:t>
            </a:r>
          </a:p>
        </p:txBody>
      </p:sp>
      <p:sp>
        <p:nvSpPr>
          <p:cNvPr id="5" name="Slide Number Placeholder 4"/>
          <p:cNvSpPr>
            <a:spLocks noGrp="1"/>
          </p:cNvSpPr>
          <p:nvPr>
            <p:ph type="sldNum" sz="quarter" idx="12"/>
          </p:nvPr>
        </p:nvSpPr>
        <p:spPr/>
        <p:txBody>
          <a:bodyPr/>
          <a:lstStyle/>
          <a:p>
            <a:fld id="{459A5F39-4CE7-434C-A5CB-50A363451602}" type="slidenum">
              <a:rPr lang="en-US" smtClean="0"/>
              <a:t>116</a:t>
            </a:fld>
            <a:endParaRPr lang="en-US"/>
          </a:p>
        </p:txBody>
      </p:sp>
    </p:spTree>
    <p:extLst>
      <p:ext uri="{BB962C8B-B14F-4D97-AF65-F5344CB8AC3E}">
        <p14:creationId xmlns:p14="http://schemas.microsoft.com/office/powerpoint/2010/main" val="4011417313"/>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49" y="79468"/>
            <a:ext cx="8575187" cy="1417638"/>
          </a:xfrm>
        </p:spPr>
        <p:txBody>
          <a:bodyPr>
            <a:normAutofit/>
          </a:bodyPr>
          <a:lstStyle/>
          <a:p>
            <a:r>
              <a:rPr lang="en-US" sz="2800" b="1" dirty="0"/>
              <a:t>Moorhead v. </a:t>
            </a:r>
            <a:r>
              <a:rPr lang="en-US" sz="2800" b="1" dirty="0" err="1"/>
              <a:t>Crozer</a:t>
            </a:r>
            <a:r>
              <a:rPr lang="en-US" sz="2800" b="1" dirty="0"/>
              <a:t> Chester Medical Center</a:t>
            </a:r>
            <a:br>
              <a:rPr lang="en-US" sz="2800" b="1" dirty="0"/>
            </a:br>
            <a:r>
              <a:rPr lang="en-US" sz="1800" b="0" dirty="0"/>
              <a:t> 765 A.2d 786, 789 (2001)</a:t>
            </a:r>
          </a:p>
        </p:txBody>
      </p:sp>
      <p:sp>
        <p:nvSpPr>
          <p:cNvPr id="3" name="Content Placeholder 2"/>
          <p:cNvSpPr>
            <a:spLocks noGrp="1"/>
          </p:cNvSpPr>
          <p:nvPr>
            <p:ph idx="4294967295"/>
          </p:nvPr>
        </p:nvSpPr>
        <p:spPr>
          <a:xfrm>
            <a:off x="215645" y="1981200"/>
            <a:ext cx="8694991" cy="4373563"/>
          </a:xfrm>
          <a:prstGeom prst="rect">
            <a:avLst/>
          </a:prstGeom>
        </p:spPr>
        <p:txBody>
          <a:bodyPr>
            <a:noAutofit/>
          </a:bodyPr>
          <a:lstStyle/>
          <a:p>
            <a:pPr lvl="1"/>
            <a:r>
              <a:rPr lang="en-US" sz="2400" dirty="0"/>
              <a:t>The majority in </a:t>
            </a:r>
            <a:r>
              <a:rPr lang="en-US" sz="2400" u="sng" dirty="0"/>
              <a:t>Moorhead</a:t>
            </a:r>
            <a:r>
              <a:rPr lang="en-US" sz="2400" dirty="0"/>
              <a:t> insisted that the collateral source rule was not implicated by their ruling. </a:t>
            </a:r>
            <a:r>
              <a:rPr lang="en-US" sz="2400" u="sng" dirty="0"/>
              <a:t>Id</a:t>
            </a:r>
            <a:r>
              <a:rPr lang="en-US" sz="2400" dirty="0"/>
              <a:t>. 765 A.2d 790-791.  Given that expressed view, the holding of </a:t>
            </a:r>
            <a:r>
              <a:rPr lang="en-US" sz="2400" u="sng" dirty="0"/>
              <a:t>Moorhead</a:t>
            </a:r>
            <a:r>
              <a:rPr lang="en-US" sz="2400" dirty="0"/>
              <a:t> should be limited to its facts and not broadly applied to other </a:t>
            </a:r>
            <a:r>
              <a:rPr lang="en-US" sz="2400" dirty="0" smtClean="0"/>
              <a:t>situations. </a:t>
            </a:r>
          </a:p>
          <a:p>
            <a:pPr lvl="1"/>
            <a:r>
              <a:rPr lang="en-US" sz="2400" dirty="0" smtClean="0"/>
              <a:t>Evidently </a:t>
            </a:r>
            <a:r>
              <a:rPr lang="en-US" sz="2400" dirty="0"/>
              <a:t>the legislature also viewed the </a:t>
            </a:r>
            <a:r>
              <a:rPr lang="en-US" sz="2400" u="sng" dirty="0"/>
              <a:t>Moorhead</a:t>
            </a:r>
            <a:r>
              <a:rPr lang="en-US" sz="2400" dirty="0"/>
              <a:t> decision as limited in application because they felt it necessary when writing the MCARE Act provisions to explicitly modify the collateral source rule, see 40 P.S. Section 1303.508 (applicable to actions which arise on or after March 20, 2002). </a:t>
            </a:r>
            <a:endParaRPr lang="en-US" sz="2400" dirty="0" smtClean="0"/>
          </a:p>
        </p:txBody>
      </p:sp>
      <p:sp>
        <p:nvSpPr>
          <p:cNvPr id="5" name="Slide Number Placeholder 4"/>
          <p:cNvSpPr>
            <a:spLocks noGrp="1"/>
          </p:cNvSpPr>
          <p:nvPr>
            <p:ph type="sldNum" sz="quarter" idx="12"/>
          </p:nvPr>
        </p:nvSpPr>
        <p:spPr/>
        <p:txBody>
          <a:bodyPr/>
          <a:lstStyle/>
          <a:p>
            <a:fld id="{459A5F39-4CE7-434C-A5CB-50A363451602}" type="slidenum">
              <a:rPr lang="en-US" smtClean="0"/>
              <a:t>117</a:t>
            </a:fld>
            <a:endParaRPr lang="en-US"/>
          </a:p>
        </p:txBody>
      </p:sp>
    </p:spTree>
    <p:extLst>
      <p:ext uri="{BB962C8B-B14F-4D97-AF65-F5344CB8AC3E}">
        <p14:creationId xmlns:p14="http://schemas.microsoft.com/office/powerpoint/2010/main" val="554506553"/>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09" y="79468"/>
            <a:ext cx="8611128" cy="1417638"/>
          </a:xfrm>
        </p:spPr>
        <p:txBody>
          <a:bodyPr>
            <a:normAutofit/>
          </a:bodyPr>
          <a:lstStyle/>
          <a:p>
            <a:r>
              <a:rPr lang="en-US" sz="2800" b="1" dirty="0"/>
              <a:t>Moorhead v. </a:t>
            </a:r>
            <a:r>
              <a:rPr lang="en-US" sz="2800" b="1" dirty="0" err="1"/>
              <a:t>Crozer</a:t>
            </a:r>
            <a:r>
              <a:rPr lang="en-US" sz="2800" b="1" dirty="0"/>
              <a:t> Chester Medical </a:t>
            </a:r>
            <a:r>
              <a:rPr lang="en-US" sz="2800" b="1" dirty="0" smtClean="0"/>
              <a:t>Center </a:t>
            </a:r>
            <a:r>
              <a:rPr lang="en-US" sz="2800" dirty="0" smtClean="0"/>
              <a:t/>
            </a:r>
            <a:br>
              <a:rPr lang="en-US" sz="2800" dirty="0" smtClean="0"/>
            </a:br>
            <a:r>
              <a:rPr lang="en-US" sz="1800" b="0" dirty="0" smtClean="0"/>
              <a:t>765 </a:t>
            </a:r>
            <a:r>
              <a:rPr lang="en-US" sz="1800" b="0" dirty="0"/>
              <a:t>A.2d 786, 789 (2001)</a:t>
            </a:r>
          </a:p>
        </p:txBody>
      </p:sp>
      <p:sp>
        <p:nvSpPr>
          <p:cNvPr id="3" name="Content Placeholder 2"/>
          <p:cNvSpPr>
            <a:spLocks noGrp="1"/>
          </p:cNvSpPr>
          <p:nvPr>
            <p:ph idx="4294967295"/>
          </p:nvPr>
        </p:nvSpPr>
        <p:spPr>
          <a:xfrm>
            <a:off x="457200" y="1905000"/>
            <a:ext cx="8229600" cy="4373563"/>
          </a:xfrm>
          <a:prstGeom prst="rect">
            <a:avLst/>
          </a:prstGeom>
        </p:spPr>
        <p:txBody>
          <a:bodyPr>
            <a:normAutofit/>
          </a:bodyPr>
          <a:lstStyle/>
          <a:p>
            <a:r>
              <a:rPr lang="en-US" sz="2400" dirty="0" smtClean="0"/>
              <a:t>It </a:t>
            </a:r>
            <a:r>
              <a:rPr lang="en-US" sz="2400" dirty="0"/>
              <a:t>is arguable that the reasoning of </a:t>
            </a:r>
            <a:r>
              <a:rPr lang="en-US" sz="2400" u="sng" dirty="0"/>
              <a:t>Moorhead</a:t>
            </a:r>
            <a:r>
              <a:rPr lang="en-US" sz="2400" dirty="0"/>
              <a:t> turns significantly on the fact that </a:t>
            </a:r>
            <a:r>
              <a:rPr lang="en-US" sz="2400" b="1" dirty="0"/>
              <a:t>the </a:t>
            </a:r>
            <a:r>
              <a:rPr lang="en-US" sz="2400" b="1" dirty="0" err="1"/>
              <a:t>tortfeasor</a:t>
            </a:r>
            <a:r>
              <a:rPr lang="en-US" sz="2400" b="1" dirty="0"/>
              <a:t> was also the medical provider which itself provided the medical services</a:t>
            </a:r>
            <a:r>
              <a:rPr lang="en-US" sz="2400" dirty="0"/>
              <a:t> in greater amount to the plaintiff than the amount paid for those services.  </a:t>
            </a:r>
            <a:endParaRPr lang="en-US" sz="2400" dirty="0" smtClean="0"/>
          </a:p>
          <a:p>
            <a:r>
              <a:rPr lang="en-US" sz="2400" dirty="0" smtClean="0"/>
              <a:t>An </a:t>
            </a:r>
            <a:r>
              <a:rPr lang="en-US" sz="2400" dirty="0"/>
              <a:t>application of the collateral source rule would have required, in effect </a:t>
            </a:r>
            <a:r>
              <a:rPr lang="en-US" sz="2400" b="1" dirty="0"/>
              <a:t>double </a:t>
            </a:r>
            <a:r>
              <a:rPr lang="en-US" sz="2400" b="1" dirty="0" smtClean="0"/>
              <a:t>payment </a:t>
            </a:r>
            <a:r>
              <a:rPr lang="en-US" sz="2400" dirty="0" smtClean="0"/>
              <a:t>where </a:t>
            </a:r>
            <a:r>
              <a:rPr lang="en-US" sz="2400" dirty="0" err="1" smtClean="0"/>
              <a:t>tortfeasor</a:t>
            </a:r>
            <a:r>
              <a:rPr lang="en-US" sz="2400" dirty="0" smtClean="0"/>
              <a:t> provided medical services itself.  </a:t>
            </a:r>
            <a:r>
              <a:rPr lang="en-US" sz="2400" u="sng" dirty="0"/>
              <a:t>See</a:t>
            </a:r>
            <a:r>
              <a:rPr lang="en-US" sz="2400" dirty="0"/>
              <a:t> </a:t>
            </a:r>
            <a:r>
              <a:rPr lang="en-US" sz="2400" u="sng" dirty="0"/>
              <a:t>Moorhead</a:t>
            </a:r>
            <a:r>
              <a:rPr lang="en-US" sz="2400" dirty="0"/>
              <a:t>, </a:t>
            </a:r>
            <a:r>
              <a:rPr lang="en-US" sz="2400" u="sng" dirty="0"/>
              <a:t>supra</a:t>
            </a:r>
            <a:r>
              <a:rPr lang="en-US" sz="2400" dirty="0"/>
              <a:t>, 765 A.2d at </a:t>
            </a:r>
            <a:r>
              <a:rPr lang="en-US" sz="2400" dirty="0" smtClean="0"/>
              <a:t>788</a:t>
            </a:r>
          </a:p>
        </p:txBody>
      </p:sp>
      <p:sp>
        <p:nvSpPr>
          <p:cNvPr id="5" name="Slide Number Placeholder 4"/>
          <p:cNvSpPr>
            <a:spLocks noGrp="1"/>
          </p:cNvSpPr>
          <p:nvPr>
            <p:ph type="sldNum" sz="quarter" idx="12"/>
          </p:nvPr>
        </p:nvSpPr>
        <p:spPr/>
        <p:txBody>
          <a:bodyPr/>
          <a:lstStyle/>
          <a:p>
            <a:fld id="{459A5F39-4CE7-434C-A5CB-50A363451602}" type="slidenum">
              <a:rPr lang="en-US" smtClean="0"/>
              <a:t>118</a:t>
            </a:fld>
            <a:endParaRPr lang="en-US"/>
          </a:p>
        </p:txBody>
      </p:sp>
    </p:spTree>
    <p:extLst>
      <p:ext uri="{BB962C8B-B14F-4D97-AF65-F5344CB8AC3E}">
        <p14:creationId xmlns:p14="http://schemas.microsoft.com/office/powerpoint/2010/main" val="3746867683"/>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10" y="79468"/>
            <a:ext cx="8458126" cy="1417638"/>
          </a:xfrm>
        </p:spPr>
        <p:txBody>
          <a:bodyPr>
            <a:normAutofit/>
          </a:bodyPr>
          <a:lstStyle/>
          <a:p>
            <a:r>
              <a:rPr lang="en-US" sz="2800" b="1" dirty="0"/>
              <a:t>Moorhead v. </a:t>
            </a:r>
            <a:r>
              <a:rPr lang="en-US" sz="2800" b="1" dirty="0" err="1"/>
              <a:t>Crozer</a:t>
            </a:r>
            <a:r>
              <a:rPr lang="en-US" sz="2800" b="1" dirty="0"/>
              <a:t> Chester Medical </a:t>
            </a:r>
            <a:r>
              <a:rPr lang="en-US" sz="2800" b="1" dirty="0" smtClean="0"/>
              <a:t>Center</a:t>
            </a:r>
            <a:r>
              <a:rPr lang="en-US" sz="3200" b="1" dirty="0" smtClean="0"/>
              <a:t/>
            </a:r>
            <a:br>
              <a:rPr lang="en-US" sz="3200" b="1" dirty="0" smtClean="0"/>
            </a:br>
            <a:r>
              <a:rPr lang="en-US" sz="1800" b="0" dirty="0" smtClean="0"/>
              <a:t>765 </a:t>
            </a:r>
            <a:r>
              <a:rPr lang="en-US" sz="1800" b="0" dirty="0"/>
              <a:t>A.2d 786, 789 (2001)</a:t>
            </a:r>
          </a:p>
        </p:txBody>
      </p:sp>
      <p:sp>
        <p:nvSpPr>
          <p:cNvPr id="3" name="Content Placeholder 2"/>
          <p:cNvSpPr>
            <a:spLocks noGrp="1"/>
          </p:cNvSpPr>
          <p:nvPr>
            <p:ph idx="4294967295"/>
          </p:nvPr>
        </p:nvSpPr>
        <p:spPr>
          <a:xfrm>
            <a:off x="457200" y="1752600"/>
            <a:ext cx="8229600" cy="4373563"/>
          </a:xfrm>
          <a:prstGeom prst="rect">
            <a:avLst/>
          </a:prstGeom>
        </p:spPr>
        <p:txBody>
          <a:bodyPr>
            <a:normAutofit/>
          </a:bodyPr>
          <a:lstStyle/>
          <a:p>
            <a:endParaRPr lang="en-US" dirty="0" smtClean="0"/>
          </a:p>
          <a:p>
            <a:r>
              <a:rPr lang="en-US" sz="2400" dirty="0" smtClean="0"/>
              <a:t>Plaintiff’s </a:t>
            </a:r>
            <a:r>
              <a:rPr lang="en-US" sz="2400" dirty="0"/>
              <a:t>damages </a:t>
            </a:r>
            <a:r>
              <a:rPr lang="en-US" sz="2400" dirty="0" smtClean="0"/>
              <a:t>were the </a:t>
            </a:r>
            <a:r>
              <a:rPr lang="en-US" sz="2400" dirty="0"/>
              <a:t>amount actually paid to the medical facility, and </a:t>
            </a:r>
            <a:endParaRPr lang="en-US" sz="2400" dirty="0" smtClean="0"/>
          </a:p>
          <a:p>
            <a:r>
              <a:rPr lang="en-US" sz="2400" dirty="0" smtClean="0"/>
              <a:t>the </a:t>
            </a:r>
            <a:r>
              <a:rPr lang="en-US" sz="2400" dirty="0"/>
              <a:t>facility itself provided services in greater </a:t>
            </a:r>
            <a:r>
              <a:rPr lang="en-US" sz="2400" dirty="0" smtClean="0"/>
              <a:t>amount.  </a:t>
            </a:r>
          </a:p>
          <a:p>
            <a:r>
              <a:rPr lang="en-US" sz="2400" dirty="0" smtClean="0"/>
              <a:t>Thus, </a:t>
            </a:r>
            <a:r>
              <a:rPr lang="en-US" sz="2400" dirty="0"/>
              <a:t>the medical facility, in effect, actually made plaintiff whole for the full amount of the claimed medical expenses.  </a:t>
            </a:r>
            <a:r>
              <a:rPr lang="en-US" sz="2400" u="sng" dirty="0" err="1"/>
              <a:t>Hardi</a:t>
            </a:r>
            <a:r>
              <a:rPr lang="en-US" sz="2400" u="sng" dirty="0"/>
              <a:t> v. </a:t>
            </a:r>
            <a:r>
              <a:rPr lang="en-US" sz="2400" u="sng" dirty="0" err="1"/>
              <a:t>Mezzanotte</a:t>
            </a:r>
            <a:r>
              <a:rPr lang="en-US" sz="2400" dirty="0"/>
              <a:t>, 818 A.2d 974, 985 (D.C. App. 2003).</a:t>
            </a:r>
            <a:endParaRPr lang="en-US" sz="2400" dirty="0" smtClean="0"/>
          </a:p>
        </p:txBody>
      </p:sp>
      <p:sp>
        <p:nvSpPr>
          <p:cNvPr id="5" name="Slide Number Placeholder 4"/>
          <p:cNvSpPr>
            <a:spLocks noGrp="1"/>
          </p:cNvSpPr>
          <p:nvPr>
            <p:ph type="sldNum" sz="quarter" idx="12"/>
          </p:nvPr>
        </p:nvSpPr>
        <p:spPr/>
        <p:txBody>
          <a:bodyPr/>
          <a:lstStyle/>
          <a:p>
            <a:fld id="{459A5F39-4CE7-434C-A5CB-50A363451602}" type="slidenum">
              <a:rPr lang="en-US" smtClean="0"/>
              <a:t>119</a:t>
            </a:fld>
            <a:endParaRPr lang="en-US"/>
          </a:p>
        </p:txBody>
      </p:sp>
    </p:spTree>
    <p:extLst>
      <p:ext uri="{BB962C8B-B14F-4D97-AF65-F5344CB8AC3E}">
        <p14:creationId xmlns:p14="http://schemas.microsoft.com/office/powerpoint/2010/main" val="16730317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In order to use a learned treatise during cross examination of a physician witness, the physician witness must testify that the treatise is authoritative or is a standard work/publication in the field.  If the defendant physician testifies to anything else (such as, that the treatise is a </a:t>
            </a:r>
            <a:r>
              <a:rPr lang="en-US" i="1" dirty="0"/>
              <a:t>respected</a:t>
            </a:r>
            <a:r>
              <a:rPr lang="en-US" dirty="0"/>
              <a:t> work/publication in the field), it is questionable, at best, whether the court would find this sufficient.</a:t>
            </a:r>
          </a:p>
        </p:txBody>
      </p:sp>
      <p:sp>
        <p:nvSpPr>
          <p:cNvPr id="4" name="Slide Number Placeholder 3"/>
          <p:cNvSpPr>
            <a:spLocks noGrp="1"/>
          </p:cNvSpPr>
          <p:nvPr>
            <p:ph type="sldNum" sz="quarter" idx="12"/>
          </p:nvPr>
        </p:nvSpPr>
        <p:spPr/>
        <p:txBody>
          <a:bodyPr/>
          <a:lstStyle/>
          <a:p>
            <a:fld id="{459A5F39-4CE7-434C-A5CB-50A363451602}" type="slidenum">
              <a:rPr lang="en-US" smtClean="0"/>
              <a:t>12</a:t>
            </a:fld>
            <a:endParaRPr lang="en-US"/>
          </a:p>
        </p:txBody>
      </p:sp>
    </p:spTree>
    <p:extLst>
      <p:ext uri="{BB962C8B-B14F-4D97-AF65-F5344CB8AC3E}">
        <p14:creationId xmlns:p14="http://schemas.microsoft.com/office/powerpoint/2010/main" val="20367921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50" y="79468"/>
            <a:ext cx="8446144" cy="1417638"/>
          </a:xfrm>
        </p:spPr>
        <p:txBody>
          <a:bodyPr>
            <a:normAutofit/>
          </a:bodyPr>
          <a:lstStyle/>
          <a:p>
            <a:r>
              <a:rPr lang="en-US" sz="2800" b="1" dirty="0">
                <a:solidFill>
                  <a:srgbClr val="000000"/>
                </a:solidFill>
              </a:rPr>
              <a:t>Moorhead v. </a:t>
            </a:r>
            <a:r>
              <a:rPr lang="en-US" sz="2800" b="1" dirty="0" err="1">
                <a:solidFill>
                  <a:srgbClr val="000000"/>
                </a:solidFill>
              </a:rPr>
              <a:t>Crozer</a:t>
            </a:r>
            <a:r>
              <a:rPr lang="en-US" sz="2800" b="1" dirty="0">
                <a:solidFill>
                  <a:srgbClr val="000000"/>
                </a:solidFill>
              </a:rPr>
              <a:t> Chester Medical </a:t>
            </a:r>
            <a:r>
              <a:rPr lang="en-US" sz="2800" b="1" dirty="0" smtClean="0">
                <a:solidFill>
                  <a:srgbClr val="000000"/>
                </a:solidFill>
              </a:rPr>
              <a:t>Center</a:t>
            </a:r>
            <a:r>
              <a:rPr lang="en-US" sz="2800" b="1" u="sng" dirty="0">
                <a:solidFill>
                  <a:srgbClr val="000000"/>
                </a:solidFill>
              </a:rPr>
              <a:t/>
            </a:r>
            <a:br>
              <a:rPr lang="en-US" sz="2800" b="1" u="sng" dirty="0">
                <a:solidFill>
                  <a:srgbClr val="000000"/>
                </a:solidFill>
              </a:rPr>
            </a:br>
            <a:r>
              <a:rPr lang="en-US" sz="2000" b="0" dirty="0" smtClean="0"/>
              <a:t> </a:t>
            </a:r>
            <a:r>
              <a:rPr lang="en-US" sz="1800" b="0" dirty="0" smtClean="0"/>
              <a:t>765 </a:t>
            </a:r>
            <a:r>
              <a:rPr lang="en-US" sz="1800" b="0" dirty="0"/>
              <a:t>A.2d 786, 789 (2001)</a:t>
            </a:r>
          </a:p>
        </p:txBody>
      </p:sp>
      <p:sp>
        <p:nvSpPr>
          <p:cNvPr id="3" name="Content Placeholder 2"/>
          <p:cNvSpPr>
            <a:spLocks noGrp="1"/>
          </p:cNvSpPr>
          <p:nvPr>
            <p:ph idx="4294967295"/>
          </p:nvPr>
        </p:nvSpPr>
        <p:spPr>
          <a:xfrm>
            <a:off x="457200" y="1752600"/>
            <a:ext cx="8229600" cy="4373563"/>
          </a:xfrm>
          <a:prstGeom prst="rect">
            <a:avLst/>
          </a:prstGeom>
        </p:spPr>
        <p:txBody>
          <a:bodyPr>
            <a:normAutofit fontScale="85000" lnSpcReduction="20000"/>
          </a:bodyPr>
          <a:lstStyle/>
          <a:p>
            <a:r>
              <a:rPr lang="en-US" dirty="0"/>
              <a:t>T</a:t>
            </a:r>
            <a:r>
              <a:rPr lang="en-US" dirty="0" smtClean="0"/>
              <a:t>he arguments in favor of limiting recovery in </a:t>
            </a:r>
            <a:r>
              <a:rPr lang="en-US" u="sng" dirty="0" smtClean="0"/>
              <a:t>Moorhead</a:t>
            </a:r>
            <a:r>
              <a:rPr lang="en-US" dirty="0" smtClean="0"/>
              <a:t>, do not apply to non-party medical providers.</a:t>
            </a:r>
          </a:p>
          <a:p>
            <a:r>
              <a:rPr lang="en-US" dirty="0" smtClean="0"/>
              <a:t>No </a:t>
            </a:r>
            <a:r>
              <a:rPr lang="en-US" dirty="0"/>
              <a:t>double </a:t>
            </a:r>
            <a:r>
              <a:rPr lang="en-US" dirty="0" smtClean="0"/>
              <a:t>payment argument  </a:t>
            </a:r>
            <a:r>
              <a:rPr lang="en-US" u="sng" dirty="0" smtClean="0"/>
              <a:t>See</a:t>
            </a:r>
            <a:r>
              <a:rPr lang="en-US" dirty="0" smtClean="0"/>
              <a:t> </a:t>
            </a:r>
            <a:r>
              <a:rPr lang="en-US" u="sng" dirty="0"/>
              <a:t>Moorhead</a:t>
            </a:r>
            <a:r>
              <a:rPr lang="en-US" dirty="0"/>
              <a:t>, </a:t>
            </a:r>
            <a:r>
              <a:rPr lang="en-US" u="sng" dirty="0" smtClean="0"/>
              <a:t>supra</a:t>
            </a:r>
            <a:r>
              <a:rPr lang="en-US" dirty="0" smtClean="0"/>
              <a:t>, at </a:t>
            </a:r>
            <a:r>
              <a:rPr lang="en-US" dirty="0"/>
              <a:t>788. </a:t>
            </a:r>
            <a:endParaRPr lang="en-US" dirty="0" smtClean="0"/>
          </a:p>
          <a:p>
            <a:r>
              <a:rPr lang="en-US" dirty="0" smtClean="0"/>
              <a:t>No argument defendant itself made </a:t>
            </a:r>
            <a:r>
              <a:rPr lang="en-US" dirty="0"/>
              <a:t>plaintiff whole for the full </a:t>
            </a:r>
            <a:r>
              <a:rPr lang="en-US" dirty="0" smtClean="0"/>
              <a:t>amount </a:t>
            </a:r>
            <a:r>
              <a:rPr lang="en-US" dirty="0"/>
              <a:t>of the claimed medical </a:t>
            </a:r>
            <a:r>
              <a:rPr lang="en-US" dirty="0" smtClean="0"/>
              <a:t>expenses;  </a:t>
            </a:r>
            <a:r>
              <a:rPr lang="en-US" u="sng" dirty="0" err="1"/>
              <a:t>Hardi</a:t>
            </a:r>
            <a:r>
              <a:rPr lang="en-US" u="sng" dirty="0"/>
              <a:t> v. </a:t>
            </a:r>
            <a:r>
              <a:rPr lang="en-US" u="sng" dirty="0" err="1"/>
              <a:t>Mezzanotte</a:t>
            </a:r>
            <a:r>
              <a:rPr lang="en-US" dirty="0"/>
              <a:t>, 818 </a:t>
            </a:r>
            <a:r>
              <a:rPr lang="en-US" dirty="0" smtClean="0"/>
              <a:t>A.2d </a:t>
            </a:r>
            <a:r>
              <a:rPr lang="en-US" dirty="0"/>
              <a:t>974, 985 (D.C. App. </a:t>
            </a:r>
            <a:r>
              <a:rPr lang="en-US" dirty="0" smtClean="0"/>
              <a:t>2003)</a:t>
            </a:r>
          </a:p>
          <a:p>
            <a:r>
              <a:rPr lang="en-US" dirty="0" smtClean="0"/>
              <a:t>Collateral </a:t>
            </a:r>
            <a:r>
              <a:rPr lang="en-US" dirty="0"/>
              <a:t>source </a:t>
            </a:r>
            <a:r>
              <a:rPr lang="en-US" dirty="0" smtClean="0"/>
              <a:t>rule underlying policy - that it is better </a:t>
            </a:r>
            <a:r>
              <a:rPr lang="en-US" dirty="0"/>
              <a:t>for the </a:t>
            </a:r>
            <a:r>
              <a:rPr lang="en-US" dirty="0" smtClean="0"/>
              <a:t>wronged </a:t>
            </a:r>
            <a:r>
              <a:rPr lang="en-US" dirty="0"/>
              <a:t>plaintiff to receive a potential windfall than for a </a:t>
            </a:r>
            <a:r>
              <a:rPr lang="en-US" dirty="0" err="1"/>
              <a:t>tortfeasor</a:t>
            </a:r>
            <a:r>
              <a:rPr lang="en-US" dirty="0"/>
              <a:t> </a:t>
            </a:r>
            <a:r>
              <a:rPr lang="en-US" dirty="0" smtClean="0"/>
              <a:t>to </a:t>
            </a:r>
            <a:r>
              <a:rPr lang="en-US" dirty="0"/>
              <a:t>be relieved of responsibility for the </a:t>
            </a:r>
            <a:r>
              <a:rPr lang="en-US" dirty="0" smtClean="0"/>
              <a:t>wrong - applies;  </a:t>
            </a:r>
            <a:r>
              <a:rPr lang="en-US" u="sng" dirty="0"/>
              <a:t>Johnson v. </a:t>
            </a:r>
            <a:r>
              <a:rPr lang="en-US" u="sng" dirty="0" err="1" smtClean="0"/>
              <a:t>Beane</a:t>
            </a:r>
            <a:r>
              <a:rPr lang="en-US" dirty="0"/>
              <a:t>, 542 Pa. 449, 456, 664 A.2d 96, 100 (</a:t>
            </a:r>
            <a:r>
              <a:rPr lang="en-US" dirty="0" smtClean="0"/>
              <a:t>1995)</a:t>
            </a:r>
          </a:p>
          <a:p>
            <a:r>
              <a:rPr lang="en-US" dirty="0" smtClean="0"/>
              <a:t>No argument that </a:t>
            </a:r>
            <a:r>
              <a:rPr lang="en-US" dirty="0" err="1" smtClean="0"/>
              <a:t>tortfeasor</a:t>
            </a:r>
            <a:r>
              <a:rPr lang="en-US" dirty="0" smtClean="0"/>
              <a:t> itself arguably incurred </a:t>
            </a:r>
            <a:r>
              <a:rPr lang="en-US" dirty="0"/>
              <a:t>a portion of the </a:t>
            </a:r>
            <a:r>
              <a:rPr lang="en-US" dirty="0" smtClean="0"/>
              <a:t>responsibility </a:t>
            </a:r>
            <a:r>
              <a:rPr lang="en-US" dirty="0"/>
              <a:t>of the </a:t>
            </a:r>
            <a:r>
              <a:rPr lang="en-US" dirty="0" smtClean="0"/>
              <a:t>wrong</a:t>
            </a:r>
            <a:r>
              <a:rPr lang="en-US" dirty="0"/>
              <a:t> </a:t>
            </a:r>
            <a:r>
              <a:rPr lang="en-US" dirty="0" smtClean="0"/>
              <a:t>when it provides medical services in excess of that billed to plaintiff.</a:t>
            </a:r>
          </a:p>
          <a:p>
            <a:pPr lvl="1"/>
            <a:endParaRPr lang="en-US" dirty="0" smtClean="0"/>
          </a:p>
        </p:txBody>
      </p:sp>
      <p:sp>
        <p:nvSpPr>
          <p:cNvPr id="5" name="Slide Number Placeholder 4"/>
          <p:cNvSpPr>
            <a:spLocks noGrp="1"/>
          </p:cNvSpPr>
          <p:nvPr>
            <p:ph type="sldNum" sz="quarter" idx="12"/>
          </p:nvPr>
        </p:nvSpPr>
        <p:spPr/>
        <p:txBody>
          <a:bodyPr/>
          <a:lstStyle/>
          <a:p>
            <a:fld id="{459A5F39-4CE7-434C-A5CB-50A363451602}" type="slidenum">
              <a:rPr lang="en-US" smtClean="0"/>
              <a:t>120</a:t>
            </a:fld>
            <a:endParaRPr lang="en-US"/>
          </a:p>
        </p:txBody>
      </p:sp>
    </p:spTree>
    <p:extLst>
      <p:ext uri="{BB962C8B-B14F-4D97-AF65-F5344CB8AC3E}">
        <p14:creationId xmlns:p14="http://schemas.microsoft.com/office/powerpoint/2010/main" val="226000905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87" y="79468"/>
            <a:ext cx="8435213" cy="1417638"/>
          </a:xfrm>
        </p:spPr>
        <p:txBody>
          <a:bodyPr>
            <a:normAutofit/>
          </a:bodyPr>
          <a:lstStyle/>
          <a:p>
            <a:r>
              <a:rPr lang="en-US" sz="2800" b="1" dirty="0">
                <a:solidFill>
                  <a:srgbClr val="000000"/>
                </a:solidFill>
              </a:rPr>
              <a:t>Moorhead v. </a:t>
            </a:r>
            <a:r>
              <a:rPr lang="en-US" sz="2800" b="1" dirty="0" err="1">
                <a:solidFill>
                  <a:srgbClr val="000000"/>
                </a:solidFill>
              </a:rPr>
              <a:t>Crozer</a:t>
            </a:r>
            <a:r>
              <a:rPr lang="en-US" sz="2800" b="1" dirty="0">
                <a:solidFill>
                  <a:srgbClr val="000000"/>
                </a:solidFill>
              </a:rPr>
              <a:t> Chester Medical Center</a:t>
            </a:r>
            <a:br>
              <a:rPr lang="en-US" sz="2800" b="1" dirty="0">
                <a:solidFill>
                  <a:srgbClr val="000000"/>
                </a:solidFill>
              </a:rPr>
            </a:br>
            <a:r>
              <a:rPr lang="en-US" sz="1800" b="0" dirty="0"/>
              <a:t> 765 A.2d 786, 789 (2001)</a:t>
            </a:r>
          </a:p>
        </p:txBody>
      </p:sp>
      <p:sp>
        <p:nvSpPr>
          <p:cNvPr id="3" name="Content Placeholder 2"/>
          <p:cNvSpPr>
            <a:spLocks noGrp="1"/>
          </p:cNvSpPr>
          <p:nvPr>
            <p:ph idx="4294967295"/>
          </p:nvPr>
        </p:nvSpPr>
        <p:spPr>
          <a:xfrm>
            <a:off x="251587" y="1981200"/>
            <a:ext cx="8567574" cy="4373563"/>
          </a:xfrm>
          <a:prstGeom prst="rect">
            <a:avLst/>
          </a:prstGeom>
        </p:spPr>
        <p:txBody>
          <a:bodyPr>
            <a:noAutofit/>
          </a:bodyPr>
          <a:lstStyle/>
          <a:p>
            <a:r>
              <a:rPr lang="en-US" sz="1600" u="sng" dirty="0" smtClean="0"/>
              <a:t>Robinson </a:t>
            </a:r>
            <a:r>
              <a:rPr lang="en-US" sz="1600" u="sng" dirty="0"/>
              <a:t>v. Bates</a:t>
            </a:r>
            <a:r>
              <a:rPr lang="en-US" sz="1600" dirty="0"/>
              <a:t>, 160 Ohio App. 3d 668, 828 N.E. 2d 657 (2005</a:t>
            </a:r>
            <a:r>
              <a:rPr lang="en-US" sz="1600" dirty="0" smtClean="0"/>
              <a:t>)(An extremely </a:t>
            </a:r>
            <a:r>
              <a:rPr lang="en-US" sz="1600" dirty="0"/>
              <a:t>thorough review of various jurisdictions throughout the </a:t>
            </a:r>
            <a:r>
              <a:rPr lang="en-US" sz="1600" dirty="0" smtClean="0"/>
              <a:t>country)</a:t>
            </a:r>
          </a:p>
          <a:p>
            <a:r>
              <a:rPr lang="en-US" sz="1600" dirty="0"/>
              <a:t>T</a:t>
            </a:r>
            <a:r>
              <a:rPr lang="en-US" sz="1600" dirty="0" smtClean="0"/>
              <a:t>he </a:t>
            </a:r>
            <a:r>
              <a:rPr lang="en-US" sz="1600" dirty="0"/>
              <a:t>Ohio Appellate </a:t>
            </a:r>
            <a:r>
              <a:rPr lang="en-US" sz="1600" dirty="0" smtClean="0"/>
              <a:t>court noted </a:t>
            </a:r>
            <a:r>
              <a:rPr lang="en-US" sz="1600" dirty="0"/>
              <a:t>Pennsylvania was in the distinct </a:t>
            </a:r>
            <a:r>
              <a:rPr lang="en-US" sz="1600" dirty="0" smtClean="0"/>
              <a:t>minority and observed </a:t>
            </a:r>
            <a:r>
              <a:rPr lang="en-US" sz="1600" dirty="0"/>
              <a:t>that “the Moorhead court’s position undermines the purpose of the collateral source rule.”  </a:t>
            </a:r>
            <a:r>
              <a:rPr lang="en-US" sz="1600" u="sng" dirty="0"/>
              <a:t>Id</a:t>
            </a:r>
            <a:r>
              <a:rPr lang="en-US" sz="1600" dirty="0"/>
              <a:t>., 160 Ohio app. 3d at 687, 828 N.E. 2d at 672.  </a:t>
            </a:r>
            <a:endParaRPr lang="en-US" sz="1600" dirty="0" smtClean="0"/>
          </a:p>
          <a:p>
            <a:r>
              <a:rPr lang="en-US" sz="1600" dirty="0" smtClean="0"/>
              <a:t>Under </a:t>
            </a:r>
            <a:r>
              <a:rPr lang="en-US" sz="1600" dirty="0"/>
              <a:t>the public-policy purposes of the collateral-source rule, defendants should be liable for the full amount of damages caused by their wrongdoing, independent of the financial situation of their victims.  </a:t>
            </a:r>
            <a:r>
              <a:rPr lang="en-US" sz="1600" u="sng" dirty="0"/>
              <a:t>Id</a:t>
            </a:r>
            <a:r>
              <a:rPr lang="en-US" sz="1600" dirty="0"/>
              <a:t>., 160 Ohio App. 3d at 689, 828 N.E. 2d at 673.  </a:t>
            </a:r>
            <a:endParaRPr lang="en-US" sz="1600" dirty="0" smtClean="0"/>
          </a:p>
          <a:p>
            <a:r>
              <a:rPr lang="en-US" sz="1600" dirty="0" smtClean="0"/>
              <a:t>Large </a:t>
            </a:r>
            <a:r>
              <a:rPr lang="en-US" sz="1600" dirty="0"/>
              <a:t>‘consumers’ of healthcare such as insurance companies can negotiate favorable rates; those who are uninsured are often charged the full, undiscounted price.  “In other words, simply because medical bills are often discounted does not mean that the plaintiff is not obligated to pay the billed amount.  Defendants may, if they choose, dispute the amount billed as unreasonable, but it does not become so merely because plaintiff’s insurance company was able to negotiate a lesser charge.”  </a:t>
            </a:r>
            <a:r>
              <a:rPr lang="en-US" sz="1600" u="sng" dirty="0"/>
              <a:t>Id</a:t>
            </a:r>
            <a:r>
              <a:rPr lang="en-US" sz="1600" dirty="0"/>
              <a:t>., 160 Ohio App. 3d at 680, 828 N.E. 2d at 666, </a:t>
            </a:r>
            <a:r>
              <a:rPr lang="en-US" sz="1600" u="sng" dirty="0"/>
              <a:t>quoting</a:t>
            </a:r>
            <a:r>
              <a:rPr lang="en-US" sz="1600" dirty="0"/>
              <a:t> </a:t>
            </a:r>
            <a:r>
              <a:rPr lang="en-US" sz="1600" u="sng" dirty="0"/>
              <a:t>Arthur v. </a:t>
            </a:r>
            <a:r>
              <a:rPr lang="en-US" sz="1600" u="sng" dirty="0" err="1"/>
              <a:t>Catour</a:t>
            </a:r>
            <a:r>
              <a:rPr lang="en-US" sz="1600" dirty="0"/>
              <a:t>, 345 Ill. App. 2d 804, 281 Ill. Dec. 243, 803 N.E. 2d 647 (2004).</a:t>
            </a:r>
          </a:p>
        </p:txBody>
      </p:sp>
      <p:sp>
        <p:nvSpPr>
          <p:cNvPr id="5" name="Slide Number Placeholder 4"/>
          <p:cNvSpPr>
            <a:spLocks noGrp="1"/>
          </p:cNvSpPr>
          <p:nvPr>
            <p:ph type="sldNum" sz="quarter" idx="12"/>
          </p:nvPr>
        </p:nvSpPr>
        <p:spPr/>
        <p:txBody>
          <a:bodyPr/>
          <a:lstStyle/>
          <a:p>
            <a:fld id="{459A5F39-4CE7-434C-A5CB-50A363451602}" type="slidenum">
              <a:rPr lang="en-US" smtClean="0"/>
              <a:t>121</a:t>
            </a:fld>
            <a:endParaRPr lang="en-US"/>
          </a:p>
        </p:txBody>
      </p:sp>
    </p:spTree>
    <p:extLst>
      <p:ext uri="{BB962C8B-B14F-4D97-AF65-F5344CB8AC3E}">
        <p14:creationId xmlns:p14="http://schemas.microsoft.com/office/powerpoint/2010/main" val="446469235"/>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7" y="79468"/>
            <a:ext cx="8623109" cy="1417638"/>
          </a:xfrm>
        </p:spPr>
        <p:txBody>
          <a:bodyPr>
            <a:normAutofit/>
          </a:bodyPr>
          <a:lstStyle/>
          <a:p>
            <a:r>
              <a:rPr lang="en-US" sz="2800" b="1" dirty="0"/>
              <a:t>Moorhead v. </a:t>
            </a:r>
            <a:r>
              <a:rPr lang="en-US" sz="2800" b="1" dirty="0" err="1"/>
              <a:t>Crozer</a:t>
            </a:r>
            <a:r>
              <a:rPr lang="en-US" sz="2800" b="1" dirty="0"/>
              <a:t> Chester Medical Center</a:t>
            </a:r>
            <a:r>
              <a:rPr lang="en-US" sz="2800" b="1" u="sng" dirty="0"/>
              <a:t/>
            </a:r>
            <a:br>
              <a:rPr lang="en-US" sz="2800" b="1" u="sng" dirty="0"/>
            </a:br>
            <a:r>
              <a:rPr lang="en-US" sz="1800" dirty="0"/>
              <a:t> </a:t>
            </a:r>
            <a:r>
              <a:rPr lang="en-US" sz="1800" b="0" dirty="0"/>
              <a:t>765 A.2d 786, 789 (2001)</a:t>
            </a:r>
          </a:p>
        </p:txBody>
      </p:sp>
      <p:sp>
        <p:nvSpPr>
          <p:cNvPr id="3" name="Content Placeholder 2"/>
          <p:cNvSpPr>
            <a:spLocks noGrp="1"/>
          </p:cNvSpPr>
          <p:nvPr>
            <p:ph idx="4294967295"/>
          </p:nvPr>
        </p:nvSpPr>
        <p:spPr>
          <a:xfrm>
            <a:off x="457200" y="1982787"/>
            <a:ext cx="8229600" cy="4373563"/>
          </a:xfrm>
          <a:prstGeom prst="rect">
            <a:avLst/>
          </a:prstGeom>
        </p:spPr>
        <p:txBody>
          <a:bodyPr>
            <a:normAutofit/>
          </a:bodyPr>
          <a:lstStyle/>
          <a:p>
            <a:pPr lvl="0"/>
            <a:r>
              <a:rPr lang="en-US" dirty="0"/>
              <a:t>Arguably </a:t>
            </a:r>
            <a:r>
              <a:rPr lang="en-US" dirty="0" err="1"/>
              <a:t>Moorehead</a:t>
            </a:r>
            <a:r>
              <a:rPr lang="en-US" dirty="0"/>
              <a:t> should </a:t>
            </a:r>
            <a:r>
              <a:rPr lang="en-US" i="1" dirty="0"/>
              <a:t>not</a:t>
            </a:r>
            <a:r>
              <a:rPr lang="en-US" dirty="0"/>
              <a:t> </a:t>
            </a:r>
            <a:r>
              <a:rPr lang="en-US" dirty="0" smtClean="0"/>
              <a:t>apply when insurers pay the medical expenses and negotiate the fee or any write-offs because:</a:t>
            </a:r>
          </a:p>
          <a:p>
            <a:pPr lvl="1"/>
            <a:r>
              <a:rPr lang="en-US" dirty="0" smtClean="0"/>
              <a:t>Private </a:t>
            </a:r>
            <a:r>
              <a:rPr lang="en-US" dirty="0"/>
              <a:t>health insurers pay the medical </a:t>
            </a:r>
            <a:r>
              <a:rPr lang="en-US" dirty="0" smtClean="0"/>
              <a:t>expenses;</a:t>
            </a:r>
          </a:p>
          <a:p>
            <a:pPr lvl="1"/>
            <a:r>
              <a:rPr lang="en-US" dirty="0" smtClean="0"/>
              <a:t>any </a:t>
            </a:r>
            <a:r>
              <a:rPr lang="en-US" dirty="0"/>
              <a:t>write-offs </a:t>
            </a:r>
            <a:r>
              <a:rPr lang="en-US" dirty="0" smtClean="0"/>
              <a:t>occur as </a:t>
            </a:r>
            <a:r>
              <a:rPr lang="en-US" dirty="0"/>
              <a:t>the by-product of the insurance carrier’s negotiations with the medical providers.  </a:t>
            </a:r>
            <a:endParaRPr lang="en-US" dirty="0" smtClean="0"/>
          </a:p>
          <a:p>
            <a:pPr lvl="1"/>
            <a:r>
              <a:rPr lang="en-US" dirty="0" smtClean="0"/>
              <a:t>Therefore</a:t>
            </a:r>
            <a:r>
              <a:rPr lang="en-US" dirty="0"/>
              <a:t>, plaintiff – not the defendants- should receive the benefits of their insurance contract.  </a:t>
            </a:r>
            <a:r>
              <a:rPr lang="en-US" dirty="0" err="1"/>
              <a:t>Hardi</a:t>
            </a:r>
            <a:r>
              <a:rPr lang="en-US" dirty="0"/>
              <a:t>, supra, 818 A.2d 948-985.</a:t>
            </a:r>
            <a:endParaRPr lang="en-US" dirty="0" smtClean="0"/>
          </a:p>
        </p:txBody>
      </p:sp>
      <p:sp>
        <p:nvSpPr>
          <p:cNvPr id="5" name="Slide Number Placeholder 4"/>
          <p:cNvSpPr>
            <a:spLocks noGrp="1"/>
          </p:cNvSpPr>
          <p:nvPr>
            <p:ph type="sldNum" sz="quarter" idx="12"/>
          </p:nvPr>
        </p:nvSpPr>
        <p:spPr/>
        <p:txBody>
          <a:bodyPr/>
          <a:lstStyle/>
          <a:p>
            <a:fld id="{459A5F39-4CE7-434C-A5CB-50A363451602}" type="slidenum">
              <a:rPr lang="en-US" smtClean="0"/>
              <a:t>122</a:t>
            </a:fld>
            <a:endParaRPr lang="en-US"/>
          </a:p>
        </p:txBody>
      </p:sp>
    </p:spTree>
    <p:extLst>
      <p:ext uri="{BB962C8B-B14F-4D97-AF65-F5344CB8AC3E}">
        <p14:creationId xmlns:p14="http://schemas.microsoft.com/office/powerpoint/2010/main" val="1204511608"/>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9" y="79468"/>
            <a:ext cx="8482085" cy="1417638"/>
          </a:xfrm>
        </p:spPr>
        <p:txBody>
          <a:bodyPr>
            <a:normAutofit/>
          </a:bodyPr>
          <a:lstStyle/>
          <a:p>
            <a:r>
              <a:rPr lang="en-US" sz="3200" b="1" dirty="0"/>
              <a:t>Moorhead v. </a:t>
            </a:r>
            <a:r>
              <a:rPr lang="en-US" sz="3200" b="1" dirty="0" err="1"/>
              <a:t>Crozer</a:t>
            </a:r>
            <a:r>
              <a:rPr lang="en-US" sz="3200" b="1" dirty="0"/>
              <a:t> Chester Medical Center</a:t>
            </a:r>
            <a:r>
              <a:rPr lang="en-US" sz="2400" dirty="0"/>
              <a:t/>
            </a:r>
            <a:br>
              <a:rPr lang="en-US" sz="2400" dirty="0"/>
            </a:br>
            <a:r>
              <a:rPr lang="en-US" sz="1800" dirty="0"/>
              <a:t> </a:t>
            </a:r>
            <a:r>
              <a:rPr lang="en-US" sz="1800" b="0" dirty="0"/>
              <a:t>765 A.2d 786, 789 (2001)</a:t>
            </a:r>
          </a:p>
        </p:txBody>
      </p:sp>
      <p:sp>
        <p:nvSpPr>
          <p:cNvPr id="3" name="Content Placeholder 2"/>
          <p:cNvSpPr>
            <a:spLocks noGrp="1"/>
          </p:cNvSpPr>
          <p:nvPr>
            <p:ph idx="4294967295"/>
          </p:nvPr>
        </p:nvSpPr>
        <p:spPr>
          <a:xfrm>
            <a:off x="457200" y="1752600"/>
            <a:ext cx="8229600" cy="4373563"/>
          </a:xfrm>
          <a:prstGeom prst="rect">
            <a:avLst/>
          </a:prstGeom>
        </p:spPr>
        <p:txBody>
          <a:bodyPr>
            <a:normAutofit/>
          </a:bodyPr>
          <a:lstStyle/>
          <a:p>
            <a:r>
              <a:rPr lang="en-US" dirty="0" smtClean="0"/>
              <a:t>In sum, the </a:t>
            </a:r>
            <a:r>
              <a:rPr lang="en-US" u="sng" dirty="0" err="1" smtClean="0"/>
              <a:t>Moorehead</a:t>
            </a:r>
            <a:r>
              <a:rPr lang="en-US" dirty="0" smtClean="0"/>
              <a:t> limitations on recovery of medical expenses to amount paid should be limited to:</a:t>
            </a:r>
          </a:p>
          <a:p>
            <a:pPr lvl="1"/>
            <a:r>
              <a:rPr lang="en-US" dirty="0"/>
              <a:t>when the medical bills cover medical services that were </a:t>
            </a:r>
            <a:r>
              <a:rPr lang="en-US" u="sng" dirty="0" smtClean="0"/>
              <a:t>provided </a:t>
            </a:r>
            <a:r>
              <a:rPr lang="en-US" u="sng" dirty="0"/>
              <a:t>by the </a:t>
            </a:r>
            <a:r>
              <a:rPr lang="en-US" u="sng" dirty="0" err="1"/>
              <a:t>tortfeasor</a:t>
            </a:r>
            <a:r>
              <a:rPr lang="en-US" u="sng" dirty="0"/>
              <a:t> </a:t>
            </a:r>
            <a:r>
              <a:rPr lang="en-US" u="sng" dirty="0" smtClean="0"/>
              <a:t>itself</a:t>
            </a:r>
            <a:r>
              <a:rPr lang="en-US" dirty="0" smtClean="0"/>
              <a:t> and</a:t>
            </a:r>
          </a:p>
          <a:p>
            <a:pPr marL="349250" lvl="1" indent="0">
              <a:buNone/>
            </a:pPr>
            <a:endParaRPr lang="en-US" u="sng" dirty="0" smtClean="0"/>
          </a:p>
          <a:p>
            <a:pPr lvl="1"/>
            <a:r>
              <a:rPr lang="en-US" dirty="0"/>
              <a:t>when </a:t>
            </a:r>
            <a:r>
              <a:rPr lang="en-US" dirty="0" smtClean="0"/>
              <a:t>the amount paid was not reduced as a byproduct of an insurance negotiation or </a:t>
            </a:r>
            <a:r>
              <a:rPr lang="en-US" dirty="0"/>
              <a:t>any </a:t>
            </a:r>
            <a:r>
              <a:rPr lang="en-US" dirty="0" smtClean="0"/>
              <a:t>write-offs; and</a:t>
            </a:r>
          </a:p>
          <a:p>
            <a:pPr marL="349250" lvl="1" indent="0">
              <a:buNone/>
            </a:pPr>
            <a:endParaRPr lang="en-US" dirty="0" smtClean="0"/>
          </a:p>
          <a:p>
            <a:pPr lvl="1"/>
            <a:r>
              <a:rPr lang="en-US" dirty="0"/>
              <a:t>w</a:t>
            </a:r>
            <a:r>
              <a:rPr lang="en-US" dirty="0" smtClean="0"/>
              <a:t>hen the </a:t>
            </a:r>
            <a:r>
              <a:rPr lang="en-US" dirty="0"/>
              <a:t>MCARE Act’s collateral source rule </a:t>
            </a:r>
            <a:r>
              <a:rPr lang="en-US" dirty="0" smtClean="0"/>
              <a:t>applies</a:t>
            </a:r>
          </a:p>
        </p:txBody>
      </p:sp>
      <p:sp>
        <p:nvSpPr>
          <p:cNvPr id="5" name="Slide Number Placeholder 4"/>
          <p:cNvSpPr>
            <a:spLocks noGrp="1"/>
          </p:cNvSpPr>
          <p:nvPr>
            <p:ph type="sldNum" sz="quarter" idx="12"/>
          </p:nvPr>
        </p:nvSpPr>
        <p:spPr/>
        <p:txBody>
          <a:bodyPr/>
          <a:lstStyle/>
          <a:p>
            <a:fld id="{459A5F39-4CE7-434C-A5CB-50A363451602}" type="slidenum">
              <a:rPr lang="en-US" smtClean="0"/>
              <a:t>123</a:t>
            </a:fld>
            <a:endParaRPr lang="en-US"/>
          </a:p>
        </p:txBody>
      </p:sp>
    </p:spTree>
    <p:extLst>
      <p:ext uri="{BB962C8B-B14F-4D97-AF65-F5344CB8AC3E}">
        <p14:creationId xmlns:p14="http://schemas.microsoft.com/office/powerpoint/2010/main" val="3549433936"/>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0000"/>
                </a:solidFill>
              </a:rPr>
              <a:t>Experts</a:t>
            </a:r>
            <a:endParaRPr lang="en-US" b="1" dirty="0">
              <a:solidFill>
                <a:srgbClr val="000000"/>
              </a:solidFill>
            </a:endParaRPr>
          </a:p>
        </p:txBody>
      </p:sp>
      <p:sp>
        <p:nvSpPr>
          <p:cNvPr id="3" name="Slide Number Placeholder 2"/>
          <p:cNvSpPr>
            <a:spLocks noGrp="1"/>
          </p:cNvSpPr>
          <p:nvPr>
            <p:ph type="sldNum" sz="quarter" idx="12"/>
          </p:nvPr>
        </p:nvSpPr>
        <p:spPr/>
        <p:txBody>
          <a:bodyPr/>
          <a:lstStyle/>
          <a:p>
            <a:fld id="{3FBC7626-A0B8-C54A-8FBB-4B6AE00BEC0B}" type="slidenum">
              <a:rPr lang="en-US" smtClean="0"/>
              <a:t>124</a:t>
            </a:fld>
            <a:endParaRPr lang="en-US"/>
          </a:p>
        </p:txBody>
      </p:sp>
    </p:spTree>
    <p:extLst>
      <p:ext uri="{BB962C8B-B14F-4D97-AF65-F5344CB8AC3E}">
        <p14:creationId xmlns:p14="http://schemas.microsoft.com/office/powerpoint/2010/main" val="317123867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solidFill>
                  <a:srgbClr val="000000"/>
                </a:solidFill>
              </a:rPr>
              <a:t>40 P.S. § 1303.512</a:t>
            </a:r>
            <a:r>
              <a:rPr lang="en-US" sz="3200" b="1" u="sng" dirty="0" smtClean="0">
                <a:solidFill>
                  <a:srgbClr val="000000"/>
                </a:solidFill>
              </a:rPr>
              <a:t>. </a:t>
            </a:r>
            <a:br>
              <a:rPr lang="en-US" sz="3200" b="1" u="sng" dirty="0" smtClean="0">
                <a:solidFill>
                  <a:srgbClr val="000000"/>
                </a:solidFill>
              </a:rPr>
            </a:br>
            <a:r>
              <a:rPr lang="en-US" sz="3200" b="1" u="sng" dirty="0" smtClean="0">
                <a:solidFill>
                  <a:srgbClr val="000000"/>
                </a:solidFill>
              </a:rPr>
              <a:t>Expert </a:t>
            </a:r>
            <a:r>
              <a:rPr lang="en-US" sz="3200" b="1" u="sng" dirty="0">
                <a:solidFill>
                  <a:srgbClr val="000000"/>
                </a:solidFill>
              </a:rPr>
              <a:t>Q</a:t>
            </a:r>
            <a:r>
              <a:rPr lang="en-US" sz="3200" b="1" u="sng" dirty="0" smtClean="0">
                <a:solidFill>
                  <a:srgbClr val="000000"/>
                </a:solidFill>
              </a:rPr>
              <a:t>ualifications</a:t>
            </a:r>
            <a:endParaRPr lang="en-US" sz="3200" b="1" u="sng" dirty="0">
              <a:solidFill>
                <a:srgbClr val="000000"/>
              </a:solidFill>
            </a:endParaRPr>
          </a:p>
        </p:txBody>
      </p:sp>
      <p:sp>
        <p:nvSpPr>
          <p:cNvPr id="3" name="Content Placeholder 2"/>
          <p:cNvSpPr>
            <a:spLocks noGrp="1"/>
          </p:cNvSpPr>
          <p:nvPr>
            <p:ph idx="4294967295"/>
          </p:nvPr>
        </p:nvSpPr>
        <p:spPr>
          <a:xfrm>
            <a:off x="457200" y="1905000"/>
            <a:ext cx="8229600" cy="4373563"/>
          </a:xfrm>
          <a:prstGeom prst="rect">
            <a:avLst/>
          </a:prstGeom>
        </p:spPr>
        <p:txBody>
          <a:bodyPr>
            <a:normAutofit fontScale="62500" lnSpcReduction="20000"/>
          </a:bodyPr>
          <a:lstStyle/>
          <a:p>
            <a:r>
              <a:rPr lang="en-US" dirty="0" smtClean="0"/>
              <a:t>THE STATUTE PROVIDES THE FOLLOWING.</a:t>
            </a:r>
          </a:p>
          <a:p>
            <a:r>
              <a:rPr lang="en-US" dirty="0" smtClean="0"/>
              <a:t>(</a:t>
            </a:r>
            <a:r>
              <a:rPr lang="en-US" dirty="0"/>
              <a:t>a) General rule.--No person shall be competent to offer an expert medical opinion in a medical professional liability action against a physician unless that person possesses sufficient education, training, knowledge and experience to provide credible, competent testimony and fulfills the additional qualifications set forth in this section as applicable</a:t>
            </a:r>
            <a:r>
              <a:rPr lang="en-US" dirty="0" smtClean="0"/>
              <a:t>.</a:t>
            </a:r>
            <a:endParaRPr lang="en-US" dirty="0"/>
          </a:p>
          <a:p>
            <a:r>
              <a:rPr lang="en-US" dirty="0"/>
              <a:t>(b) Medical testimony.--An expert testifying on a medical matter, including the standard of care, risks and alternatives, causation and the nature and extent of the injury, must meet the following qualifications</a:t>
            </a:r>
            <a:r>
              <a:rPr lang="en-US" dirty="0" smtClean="0"/>
              <a:t>:</a:t>
            </a:r>
          </a:p>
          <a:p>
            <a:pPr lvl="1"/>
            <a:r>
              <a:rPr lang="en-US" dirty="0" smtClean="0"/>
              <a:t>(</a:t>
            </a:r>
            <a:r>
              <a:rPr lang="en-US" dirty="0"/>
              <a:t>1) Possess an unrestricted physician's license to practice medicine in any state or the District of Columbia</a:t>
            </a:r>
            <a:r>
              <a:rPr lang="en-US" dirty="0" smtClean="0"/>
              <a:t>.</a:t>
            </a:r>
          </a:p>
          <a:p>
            <a:pPr lvl="1"/>
            <a:endParaRPr lang="en-US" dirty="0"/>
          </a:p>
          <a:p>
            <a:pPr lvl="1"/>
            <a:r>
              <a:rPr lang="en-US" dirty="0"/>
              <a:t>(2) Be engaged in or retired within the previous five years from active clinical practice or </a:t>
            </a:r>
            <a:r>
              <a:rPr lang="en-US" dirty="0" smtClean="0"/>
              <a:t>teaching.</a:t>
            </a:r>
          </a:p>
          <a:p>
            <a:pPr lvl="1"/>
            <a:endParaRPr lang="en-US" dirty="0" smtClean="0"/>
          </a:p>
          <a:p>
            <a:pPr lvl="1"/>
            <a:r>
              <a:rPr lang="en-US" dirty="0" smtClean="0"/>
              <a:t>Provided</a:t>
            </a:r>
            <a:r>
              <a:rPr lang="en-US" dirty="0"/>
              <a:t>, however, </a:t>
            </a:r>
            <a:r>
              <a:rPr lang="en-US" b="1" dirty="0"/>
              <a:t>the court may waive the requirements </a:t>
            </a:r>
            <a:r>
              <a:rPr lang="en-US" dirty="0"/>
              <a:t>of this subsection for an expert on a matter </a:t>
            </a:r>
            <a:r>
              <a:rPr lang="en-US" i="1" dirty="0"/>
              <a:t>other than the standard of care </a:t>
            </a:r>
            <a:r>
              <a:rPr lang="en-US" dirty="0"/>
              <a:t>if the court determines that the expert is otherwise competent to testify about medical or scientific issues by virtue of education, training or experience</a:t>
            </a:r>
            <a:r>
              <a:rPr lang="en-US" dirty="0" smtClean="0"/>
              <a:t>.</a:t>
            </a:r>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125</a:t>
            </a:fld>
            <a:endParaRPr lang="en-US"/>
          </a:p>
        </p:txBody>
      </p:sp>
    </p:spTree>
    <p:extLst>
      <p:ext uri="{BB962C8B-B14F-4D97-AF65-F5344CB8AC3E}">
        <p14:creationId xmlns:p14="http://schemas.microsoft.com/office/powerpoint/2010/main" val="2144872268"/>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solidFill>
                  <a:srgbClr val="000000"/>
                </a:solidFill>
              </a:rPr>
              <a:t>40 P.S. § 1303.512</a:t>
            </a:r>
            <a:r>
              <a:rPr lang="en-US" sz="2800" b="1" u="sng" dirty="0" smtClean="0">
                <a:solidFill>
                  <a:srgbClr val="000000"/>
                </a:solidFill>
              </a:rPr>
              <a:t>. </a:t>
            </a:r>
            <a:br>
              <a:rPr lang="en-US" sz="2800" b="1" u="sng" dirty="0" smtClean="0">
                <a:solidFill>
                  <a:srgbClr val="000000"/>
                </a:solidFill>
              </a:rPr>
            </a:br>
            <a:r>
              <a:rPr lang="en-US" sz="2800" b="1" u="sng" dirty="0" smtClean="0">
                <a:solidFill>
                  <a:srgbClr val="000000"/>
                </a:solidFill>
              </a:rPr>
              <a:t>Expert </a:t>
            </a:r>
            <a:r>
              <a:rPr lang="en-US" sz="2800" b="1" u="sng" dirty="0">
                <a:solidFill>
                  <a:srgbClr val="000000"/>
                </a:solidFill>
              </a:rPr>
              <a:t>Q</a:t>
            </a:r>
            <a:r>
              <a:rPr lang="en-US" sz="2800" b="1" u="sng" dirty="0" smtClean="0">
                <a:solidFill>
                  <a:srgbClr val="000000"/>
                </a:solidFill>
              </a:rPr>
              <a:t>ualifications</a:t>
            </a:r>
            <a:br>
              <a:rPr lang="en-US" sz="2800" b="1" u="sng" dirty="0" smtClean="0">
                <a:solidFill>
                  <a:srgbClr val="000000"/>
                </a:solidFill>
              </a:rPr>
            </a:br>
            <a:r>
              <a:rPr lang="en-US" sz="2800" b="1" u="sng" dirty="0" smtClean="0">
                <a:solidFill>
                  <a:srgbClr val="000000"/>
                </a:solidFill>
              </a:rPr>
              <a:t>Continued</a:t>
            </a:r>
            <a:endParaRPr lang="en-US" sz="2800" b="1" u="sng" dirty="0">
              <a:solidFill>
                <a:srgbClr val="000000"/>
              </a:solidFill>
            </a:endParaRPr>
          </a:p>
        </p:txBody>
      </p:sp>
      <p:sp>
        <p:nvSpPr>
          <p:cNvPr id="3" name="Content Placeholder 2"/>
          <p:cNvSpPr>
            <a:spLocks noGrp="1"/>
          </p:cNvSpPr>
          <p:nvPr>
            <p:ph idx="4294967295"/>
          </p:nvPr>
        </p:nvSpPr>
        <p:spPr>
          <a:xfrm>
            <a:off x="457200" y="1752600"/>
            <a:ext cx="8229600" cy="4373563"/>
          </a:xfrm>
          <a:prstGeom prst="rect">
            <a:avLst/>
          </a:prstGeom>
        </p:spPr>
        <p:txBody>
          <a:bodyPr>
            <a:noAutofit/>
          </a:bodyPr>
          <a:lstStyle/>
          <a:p>
            <a:r>
              <a:rPr lang="en-US" sz="1400" dirty="0" smtClean="0"/>
              <a:t>(</a:t>
            </a:r>
            <a:r>
              <a:rPr lang="en-US" sz="1400" dirty="0"/>
              <a:t>c) Standard of care.--In addition to the requirements set forth in subsections (a) and (b), an expert testifying as to a physician's standard of care also must meet the following qualifications:</a:t>
            </a:r>
          </a:p>
          <a:p>
            <a:r>
              <a:rPr lang="en-US" sz="1400" dirty="0"/>
              <a:t>(1) Be </a:t>
            </a:r>
            <a:r>
              <a:rPr lang="en-US" sz="1400" b="1" dirty="0"/>
              <a:t>substantially familiar </a:t>
            </a:r>
            <a:r>
              <a:rPr lang="en-US" sz="1400" dirty="0"/>
              <a:t>with the applicable </a:t>
            </a:r>
            <a:r>
              <a:rPr lang="en-US" sz="1400" b="1" dirty="0"/>
              <a:t>standard of care for the specific care at issue </a:t>
            </a:r>
            <a:r>
              <a:rPr lang="en-US" sz="1400" dirty="0"/>
              <a:t>as of the time of the alleged breach of the standard of care.</a:t>
            </a:r>
          </a:p>
          <a:p>
            <a:r>
              <a:rPr lang="en-US" sz="1400" dirty="0"/>
              <a:t>(2) Practice in the </a:t>
            </a:r>
            <a:r>
              <a:rPr lang="en-US" sz="1400" b="1" dirty="0"/>
              <a:t>same </a:t>
            </a:r>
            <a:r>
              <a:rPr lang="en-US" sz="1400" dirty="0"/>
              <a:t>subspecialty as the defendant physician or in a subspecialty which has a </a:t>
            </a:r>
            <a:r>
              <a:rPr lang="en-US" sz="1400" b="1" dirty="0"/>
              <a:t>substantially similar standard of care </a:t>
            </a:r>
            <a:r>
              <a:rPr lang="en-US" sz="1400" dirty="0"/>
              <a:t>for the specific care at issue, except as provided in subsection (d) or (e).</a:t>
            </a:r>
          </a:p>
          <a:p>
            <a:r>
              <a:rPr lang="en-US" sz="1400" dirty="0"/>
              <a:t>(3) In the event the defendant physician is certified by an approved board, </a:t>
            </a:r>
            <a:r>
              <a:rPr lang="en-US" sz="1400" b="1" dirty="0"/>
              <a:t>be board certified by the same or a similar approved board</a:t>
            </a:r>
            <a:r>
              <a:rPr lang="en-US" sz="1400" dirty="0"/>
              <a:t>, except as provided in subsection (e).</a:t>
            </a:r>
          </a:p>
          <a:p>
            <a:r>
              <a:rPr lang="en-US" sz="1400" dirty="0"/>
              <a:t>(d) Care outside specialty.--A </a:t>
            </a:r>
            <a:r>
              <a:rPr lang="en-US" sz="1400" b="1" dirty="0"/>
              <a:t>court may waive the same subspecialty requirement </a:t>
            </a:r>
            <a:r>
              <a:rPr lang="en-US" sz="1400" dirty="0"/>
              <a:t>for an expert testifying on the standard of care for the diagnosis or treatment of a condition if the court determines that:</a:t>
            </a:r>
          </a:p>
          <a:p>
            <a:r>
              <a:rPr lang="en-US" sz="1400" dirty="0"/>
              <a:t>(1) the expert is trained in the diagnosis or treatment of the condition, as applicable; and</a:t>
            </a:r>
          </a:p>
          <a:p>
            <a:r>
              <a:rPr lang="en-US" sz="1400" dirty="0"/>
              <a:t>(2) the defendant physician provided care for that condition and such care was not within the physician's specialty or competence</a:t>
            </a:r>
            <a:r>
              <a:rPr lang="en-US" sz="1400" dirty="0" smtClean="0"/>
              <a:t>.</a:t>
            </a:r>
            <a:endParaRPr lang="en-US" sz="1400" dirty="0"/>
          </a:p>
        </p:txBody>
      </p:sp>
      <p:sp>
        <p:nvSpPr>
          <p:cNvPr id="5" name="Slide Number Placeholder 4"/>
          <p:cNvSpPr>
            <a:spLocks noGrp="1"/>
          </p:cNvSpPr>
          <p:nvPr>
            <p:ph type="sldNum" sz="quarter" idx="12"/>
          </p:nvPr>
        </p:nvSpPr>
        <p:spPr/>
        <p:txBody>
          <a:bodyPr/>
          <a:lstStyle/>
          <a:p>
            <a:fld id="{459A5F39-4CE7-434C-A5CB-50A363451602}" type="slidenum">
              <a:rPr lang="en-US" smtClean="0"/>
              <a:t>126</a:t>
            </a:fld>
            <a:endParaRPr lang="en-US"/>
          </a:p>
        </p:txBody>
      </p:sp>
    </p:spTree>
    <p:extLst>
      <p:ext uri="{BB962C8B-B14F-4D97-AF65-F5344CB8AC3E}">
        <p14:creationId xmlns:p14="http://schemas.microsoft.com/office/powerpoint/2010/main" val="133514500"/>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a:solidFill>
                  <a:srgbClr val="000000"/>
                </a:solidFill>
              </a:rPr>
              <a:t>40 P.S. § 1303.512</a:t>
            </a:r>
            <a:r>
              <a:rPr lang="en-US" sz="2800" b="1" u="sng" dirty="0" smtClean="0">
                <a:solidFill>
                  <a:srgbClr val="000000"/>
                </a:solidFill>
              </a:rPr>
              <a:t>. </a:t>
            </a:r>
            <a:br>
              <a:rPr lang="en-US" sz="2800" b="1" u="sng" dirty="0" smtClean="0">
                <a:solidFill>
                  <a:srgbClr val="000000"/>
                </a:solidFill>
              </a:rPr>
            </a:br>
            <a:r>
              <a:rPr lang="en-US" sz="2800" b="1" u="sng" dirty="0" smtClean="0">
                <a:solidFill>
                  <a:srgbClr val="000000"/>
                </a:solidFill>
              </a:rPr>
              <a:t>Expert </a:t>
            </a:r>
            <a:r>
              <a:rPr lang="en-US" sz="2800" b="1" u="sng" dirty="0">
                <a:solidFill>
                  <a:srgbClr val="000000"/>
                </a:solidFill>
              </a:rPr>
              <a:t>Q</a:t>
            </a:r>
            <a:r>
              <a:rPr lang="en-US" sz="2800" b="1" u="sng" dirty="0" smtClean="0">
                <a:solidFill>
                  <a:srgbClr val="000000"/>
                </a:solidFill>
              </a:rPr>
              <a:t>ualifications</a:t>
            </a:r>
            <a:br>
              <a:rPr lang="en-US" sz="2800" b="1" u="sng" dirty="0" smtClean="0">
                <a:solidFill>
                  <a:srgbClr val="000000"/>
                </a:solidFill>
              </a:rPr>
            </a:br>
            <a:r>
              <a:rPr lang="en-US" sz="2800" b="1" u="sng" dirty="0" smtClean="0">
                <a:solidFill>
                  <a:srgbClr val="000000"/>
                </a:solidFill>
              </a:rPr>
              <a:t>Continued</a:t>
            </a:r>
            <a:endParaRPr lang="en-US" sz="2800" b="1" u="sng" dirty="0">
              <a:solidFill>
                <a:srgbClr val="000000"/>
              </a:solidFill>
            </a:endParaRPr>
          </a:p>
        </p:txBody>
      </p:sp>
      <p:sp>
        <p:nvSpPr>
          <p:cNvPr id="3" name="Content Placeholder 2"/>
          <p:cNvSpPr>
            <a:spLocks noGrp="1"/>
          </p:cNvSpPr>
          <p:nvPr>
            <p:ph idx="4294967295"/>
          </p:nvPr>
        </p:nvSpPr>
        <p:spPr>
          <a:xfrm>
            <a:off x="457200" y="2057400"/>
            <a:ext cx="8229600" cy="4373563"/>
          </a:xfrm>
          <a:prstGeom prst="rect">
            <a:avLst/>
          </a:prstGeom>
        </p:spPr>
        <p:txBody>
          <a:bodyPr>
            <a:normAutofit/>
          </a:bodyPr>
          <a:lstStyle/>
          <a:p>
            <a:r>
              <a:rPr lang="en-US" dirty="0" smtClean="0"/>
              <a:t>(</a:t>
            </a:r>
            <a:r>
              <a:rPr lang="en-US" dirty="0"/>
              <a:t>e) Otherwise adequate training, experience and knowledge.--</a:t>
            </a:r>
            <a:r>
              <a:rPr lang="en-US" b="1" dirty="0"/>
              <a:t>A court may waive the same specialty and board certification requirements</a:t>
            </a:r>
            <a:r>
              <a:rPr lang="en-US" dirty="0"/>
              <a:t> for an expert testifying as to a standard of care if the court determines that the expert possesses sufficient training, experience and knowledge to provide the testimony as a result of active involvement in or full-time teaching of medicine in the applicable subspecialty or a related field of medicine within the previous five-year time period.</a:t>
            </a:r>
          </a:p>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127</a:t>
            </a:fld>
            <a:endParaRPr lang="en-US"/>
          </a:p>
        </p:txBody>
      </p:sp>
    </p:spTree>
    <p:extLst>
      <p:ext uri="{BB962C8B-B14F-4D97-AF65-F5344CB8AC3E}">
        <p14:creationId xmlns:p14="http://schemas.microsoft.com/office/powerpoint/2010/main" val="1074381913"/>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Anderson v. </a:t>
            </a:r>
            <a:r>
              <a:rPr lang="en-US" sz="3200" b="1" dirty="0" err="1" smtClean="0"/>
              <a:t>McAfoos</a:t>
            </a:r>
            <a:r>
              <a:rPr lang="en-US" sz="3200" b="1" dirty="0" smtClean="0"/>
              <a:t/>
            </a:r>
            <a:br>
              <a:rPr lang="en-US" sz="3200" b="1" dirty="0" smtClean="0"/>
            </a:br>
            <a:r>
              <a:rPr lang="en-US" sz="1800" b="0" dirty="0" smtClean="0"/>
              <a:t>57 A.3d 1141 (Pa. 2012)</a:t>
            </a:r>
            <a:br>
              <a:rPr lang="en-US" sz="1800" b="0" dirty="0" smtClean="0"/>
            </a:br>
            <a:r>
              <a:rPr lang="en-US" sz="1600" dirty="0"/>
              <a:t>S</a:t>
            </a:r>
            <a:r>
              <a:rPr lang="en-US" sz="1600" b="0" dirty="0" smtClean="0"/>
              <a:t>aylor, J.</a:t>
            </a:r>
            <a:endParaRPr lang="en-US" sz="1600" b="0" dirty="0"/>
          </a:p>
        </p:txBody>
      </p:sp>
      <p:sp>
        <p:nvSpPr>
          <p:cNvPr id="3" name="Content Placeholder 2"/>
          <p:cNvSpPr>
            <a:spLocks noGrp="1"/>
          </p:cNvSpPr>
          <p:nvPr>
            <p:ph idx="1"/>
          </p:nvPr>
        </p:nvSpPr>
        <p:spPr>
          <a:xfrm>
            <a:off x="765175" y="1917989"/>
            <a:ext cx="7612064" cy="4182035"/>
          </a:xfrm>
        </p:spPr>
        <p:txBody>
          <a:bodyPr>
            <a:normAutofit fontScale="92500" lnSpcReduction="10000"/>
          </a:bodyPr>
          <a:lstStyle/>
          <a:p>
            <a:r>
              <a:rPr lang="en-US" dirty="0" smtClean="0"/>
              <a:t>Medical malpractice lawsuit was filed in February 2002;</a:t>
            </a:r>
          </a:p>
          <a:p>
            <a:r>
              <a:rPr lang="en-US" dirty="0" smtClean="0"/>
              <a:t>Three months later MCare Act came into effect with §512 requirements for expert witness competency.</a:t>
            </a:r>
          </a:p>
          <a:p>
            <a:r>
              <a:rPr lang="en-US" dirty="0" smtClean="0"/>
              <a:t>In 2005, Plaintiff submitted expert report and curriculum vitae and a case management order in 2007 required the exchange of expert reports and pretrial motions by a certain date.  No party raised issues of competency under §512.</a:t>
            </a:r>
          </a:p>
          <a:p>
            <a:r>
              <a:rPr lang="en-US" dirty="0" smtClean="0"/>
              <a:t>At trial in 2008, after a voir dire of the expert pathologist, defense objected to competency of the pathologist to testify as to standard of care </a:t>
            </a:r>
            <a:r>
              <a:rPr lang="en-US" dirty="0"/>
              <a:t>under §512.</a:t>
            </a:r>
          </a:p>
          <a:p>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pPr/>
              <a:t>128</a:t>
            </a:fld>
            <a:endParaRPr lang="en-US" dirty="0"/>
          </a:p>
        </p:txBody>
      </p:sp>
    </p:spTree>
    <p:extLst>
      <p:ext uri="{BB962C8B-B14F-4D97-AF65-F5344CB8AC3E}">
        <p14:creationId xmlns:p14="http://schemas.microsoft.com/office/powerpoint/2010/main" val="4289886577"/>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Anderson v. </a:t>
            </a:r>
            <a:r>
              <a:rPr lang="en-US" sz="3200" b="1" dirty="0" err="1"/>
              <a:t>McAfoos</a:t>
            </a:r>
            <a:r>
              <a:rPr lang="en-US" sz="3200" b="1" dirty="0"/>
              <a:t/>
            </a:r>
            <a:br>
              <a:rPr lang="en-US" sz="3200" b="1" dirty="0"/>
            </a:br>
            <a:r>
              <a:rPr lang="en-US" sz="1800" dirty="0"/>
              <a:t>57 A.3d 1141 (Pa. 2012)</a:t>
            </a:r>
            <a:br>
              <a:rPr lang="en-US" sz="1800" dirty="0"/>
            </a:br>
            <a:r>
              <a:rPr lang="en-US" sz="1600" dirty="0"/>
              <a:t>Saylor, J.</a:t>
            </a:r>
            <a:endParaRPr lang="en-US" sz="1600" b="0" dirty="0"/>
          </a:p>
        </p:txBody>
      </p:sp>
      <p:sp>
        <p:nvSpPr>
          <p:cNvPr id="3" name="Content Placeholder 2"/>
          <p:cNvSpPr>
            <a:spLocks noGrp="1"/>
          </p:cNvSpPr>
          <p:nvPr>
            <p:ph idx="1"/>
          </p:nvPr>
        </p:nvSpPr>
        <p:spPr>
          <a:xfrm>
            <a:off x="443753" y="2070846"/>
            <a:ext cx="8316614" cy="4182035"/>
          </a:xfrm>
        </p:spPr>
        <p:txBody>
          <a:bodyPr>
            <a:normAutofit fontScale="85000" lnSpcReduction="20000"/>
          </a:bodyPr>
          <a:lstStyle/>
          <a:p>
            <a:r>
              <a:rPr lang="en-US" dirty="0" smtClean="0"/>
              <a:t>Plaintiff failed to preserve issues for review.</a:t>
            </a:r>
          </a:p>
          <a:p>
            <a:r>
              <a:rPr lang="en-US" dirty="0" smtClean="0"/>
              <a:t>Since Plaintiff did not think §512 applied to the case which was filed before it became effective, the voir dire was not framed to address the “related-fields-of-medicine focus” of that section.</a:t>
            </a:r>
          </a:p>
          <a:p>
            <a:r>
              <a:rPr lang="en-US" dirty="0" smtClean="0"/>
              <a:t>Plaintiff failed to raise the argument that the defendants waived objection by not following local rule requiring “unusual questions of evidence, factor or law be dealt with prior to trial.</a:t>
            </a:r>
          </a:p>
          <a:p>
            <a:r>
              <a:rPr lang="en-US" dirty="0" smtClean="0"/>
              <a:t>There is “no general requirement that an objection to a proposed expert’s qualifications under Mcare Act be made prior to voir dire.</a:t>
            </a:r>
          </a:p>
          <a:p>
            <a:r>
              <a:rPr lang="en-US" dirty="0" smtClean="0"/>
              <a:t>Dissent suggests civil rules committee should consider a remedy for surprise disqualifications of experts did not usually occur under the more liberal expert qualifications outside of the Mcare Act.  </a:t>
            </a:r>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pPr/>
              <a:t>129</a:t>
            </a:fld>
            <a:endParaRPr lang="en-US" dirty="0"/>
          </a:p>
        </p:txBody>
      </p:sp>
    </p:spTree>
    <p:extLst>
      <p:ext uri="{BB962C8B-B14F-4D97-AF65-F5344CB8AC3E}">
        <p14:creationId xmlns:p14="http://schemas.microsoft.com/office/powerpoint/2010/main" val="20917953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Blown up quotes from a treatise will likely draw an objection that will be sustained.  Two cases, </a:t>
            </a:r>
            <a:r>
              <a:rPr lang="en-US" i="1" dirty="0"/>
              <a:t>supra</a:t>
            </a:r>
            <a:r>
              <a:rPr lang="en-US" dirty="0"/>
              <a:t>, emphasized the importance of the fact that blown up excerpts from the treatises were not used, implying that the use of such would not be permissible.  If you still want to attempt to use blown up quotes from the treatise as visual aids, I would recommend that they be used sparingly</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13</a:t>
            </a:fld>
            <a:endParaRPr lang="en-US"/>
          </a:p>
        </p:txBody>
      </p:sp>
    </p:spTree>
    <p:extLst>
      <p:ext uri="{BB962C8B-B14F-4D97-AF65-F5344CB8AC3E}">
        <p14:creationId xmlns:p14="http://schemas.microsoft.com/office/powerpoint/2010/main" val="20367921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rgbClr val="000000"/>
                </a:solidFill>
              </a:rPr>
              <a:t>Cottle</a:t>
            </a:r>
            <a:r>
              <a:rPr lang="en-US" sz="3200" b="1" dirty="0" smtClean="0">
                <a:solidFill>
                  <a:srgbClr val="000000"/>
                </a:solidFill>
              </a:rPr>
              <a:t> v. Tenet Health Graduate, LLC.</a:t>
            </a:r>
            <a:br>
              <a:rPr lang="en-US" sz="3200" b="1" dirty="0" smtClean="0">
                <a:solidFill>
                  <a:srgbClr val="000000"/>
                </a:solidFill>
              </a:rPr>
            </a:br>
            <a:r>
              <a:rPr lang="en-US" sz="1800" dirty="0" smtClean="0">
                <a:solidFill>
                  <a:srgbClr val="000000"/>
                </a:solidFill>
              </a:rPr>
              <a:t>61 A.3d 187 (Pa. 2013)</a:t>
            </a:r>
            <a:br>
              <a:rPr lang="en-US" sz="1800" dirty="0" smtClean="0">
                <a:solidFill>
                  <a:srgbClr val="000000"/>
                </a:solidFill>
              </a:rPr>
            </a:br>
            <a:r>
              <a:rPr lang="en-US" sz="1600" dirty="0" smtClean="0">
                <a:solidFill>
                  <a:srgbClr val="000000"/>
                </a:solidFill>
              </a:rPr>
              <a:t>Per </a:t>
            </a:r>
            <a:r>
              <a:rPr lang="en-US" sz="1600" dirty="0" err="1" smtClean="0">
                <a:solidFill>
                  <a:srgbClr val="000000"/>
                </a:solidFill>
              </a:rPr>
              <a:t>Curiam</a:t>
            </a:r>
            <a:endParaRPr lang="en-US" sz="1600" b="1" dirty="0">
              <a:solidFill>
                <a:srgbClr val="000000"/>
              </a:solidFill>
            </a:endParaRPr>
          </a:p>
        </p:txBody>
      </p:sp>
      <p:sp>
        <p:nvSpPr>
          <p:cNvPr id="3" name="Content Placeholder 2"/>
          <p:cNvSpPr>
            <a:spLocks noGrp="1"/>
          </p:cNvSpPr>
          <p:nvPr>
            <p:ph idx="1"/>
          </p:nvPr>
        </p:nvSpPr>
        <p:spPr/>
        <p:txBody>
          <a:bodyPr/>
          <a:lstStyle/>
          <a:p>
            <a:r>
              <a:rPr lang="en-US" sz="2800" dirty="0" smtClean="0"/>
              <a:t>Whether a board certified obstetrician/gynecologist may, under Section 512 of the MCARE Act, testify regarding an emergency room physician’s standard of care concerning an alleged misdiagnosis of a patient with an ectopic pregnancy.</a:t>
            </a:r>
          </a:p>
          <a:p>
            <a:r>
              <a:rPr lang="en-US" sz="2800" dirty="0" smtClean="0"/>
              <a:t>The appeal was dismissed in this case by the Supreme Court as improvidently granted.</a:t>
            </a:r>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130</a:t>
            </a:fld>
            <a:endParaRPr lang="en-US"/>
          </a:p>
        </p:txBody>
      </p:sp>
    </p:spTree>
    <p:extLst>
      <p:ext uri="{BB962C8B-B14F-4D97-AF65-F5344CB8AC3E}">
        <p14:creationId xmlns:p14="http://schemas.microsoft.com/office/powerpoint/2010/main" val="39887348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26140" y="1863710"/>
            <a:ext cx="7691719" cy="4571999"/>
          </a:xfrm>
          <a:prstGeom prst="rect">
            <a:avLst/>
          </a:prstGeom>
        </p:spPr>
        <p:txBody>
          <a:bodyPr>
            <a:normAutofit/>
          </a:bodyPr>
          <a:lstStyle/>
          <a:p>
            <a:r>
              <a:rPr lang="en-US" sz="2400" dirty="0" smtClean="0"/>
              <a:t>A husband brought medical malpractice claim against an otolaryngologist and radiation oncologist.</a:t>
            </a:r>
          </a:p>
          <a:p>
            <a:r>
              <a:rPr lang="en-US" sz="2400" dirty="0" smtClean="0"/>
              <a:t>Wife died at age 39 from </a:t>
            </a:r>
            <a:r>
              <a:rPr lang="en-US" sz="2400" dirty="0" err="1" smtClean="0"/>
              <a:t>metastic</a:t>
            </a:r>
            <a:r>
              <a:rPr lang="en-US" sz="2400" dirty="0" smtClean="0"/>
              <a:t> tongue cancer.</a:t>
            </a:r>
          </a:p>
          <a:p>
            <a:r>
              <a:rPr lang="en-US" sz="2400" dirty="0" smtClean="0"/>
              <a:t>Despite a high risk of recurrence and metastasis:</a:t>
            </a:r>
          </a:p>
          <a:p>
            <a:pPr marL="1320800" lvl="2" indent="-514350"/>
            <a:r>
              <a:rPr lang="en-US" sz="2000" dirty="0" smtClean="0"/>
              <a:t>None of her doctors discussed the option of using chemotherapy as an additional means of preventing a recurrence after the surgical removal of her tumor</a:t>
            </a:r>
          </a:p>
          <a:p>
            <a:pPr marL="1320800" lvl="2" indent="-514350"/>
            <a:r>
              <a:rPr lang="en-US" sz="2000" dirty="0" smtClean="0"/>
              <a:t>Neither referred her to a medical oncologist to discuss this option</a:t>
            </a:r>
            <a:endParaRPr lang="en-US" sz="2000" dirty="0"/>
          </a:p>
        </p:txBody>
      </p:sp>
      <p:sp>
        <p:nvSpPr>
          <p:cNvPr id="2" name="Title 1"/>
          <p:cNvSpPr>
            <a:spLocks noGrp="1"/>
          </p:cNvSpPr>
          <p:nvPr>
            <p:ph type="title"/>
          </p:nvPr>
        </p:nvSpPr>
        <p:spPr>
          <a:xfrm>
            <a:off x="1696579" y="0"/>
            <a:ext cx="5941705" cy="1326820"/>
          </a:xfrm>
          <a:ln w="28575" cmpd="sng">
            <a:noFill/>
          </a:ln>
        </p:spPr>
        <p:txBody>
          <a:bodyPr>
            <a:normAutofit/>
          </a:bodyPr>
          <a:lstStyle/>
          <a:p>
            <a:r>
              <a:rPr lang="en-US" sz="3600" b="1" dirty="0" err="1" smtClean="0"/>
              <a:t>Vicari</a:t>
            </a:r>
            <a:r>
              <a:rPr lang="en-US" sz="3600" b="1" dirty="0" smtClean="0"/>
              <a:t> v. Spiegel</a:t>
            </a:r>
            <a:r>
              <a:rPr lang="en-US" sz="3600" b="1" u="sng" dirty="0" smtClean="0"/>
              <a:t/>
            </a:r>
            <a:br>
              <a:rPr lang="en-US" sz="3600" b="1" u="sng" dirty="0" smtClean="0"/>
            </a:br>
            <a:r>
              <a:rPr lang="en-US" sz="2000" b="0" dirty="0" smtClean="0"/>
              <a:t>989 A.2d 1277 (Pa. 2010)</a:t>
            </a:r>
            <a:br>
              <a:rPr lang="en-US" sz="2000" b="0" dirty="0" smtClean="0"/>
            </a:br>
            <a:r>
              <a:rPr lang="en-US" sz="1600" b="0" dirty="0" smtClean="0"/>
              <a:t>Judge </a:t>
            </a:r>
            <a:r>
              <a:rPr lang="en-US" sz="1600" b="0" dirty="0" err="1" smtClean="0"/>
              <a:t>McCaffery</a:t>
            </a:r>
            <a:endParaRPr lang="en-US" sz="1600" b="0" dirty="0"/>
          </a:p>
        </p:txBody>
      </p:sp>
      <p:pic>
        <p:nvPicPr>
          <p:cNvPr id="4" name="Picture 3"/>
          <p:cNvPicPr>
            <a:picLocks noChangeAspect="1"/>
          </p:cNvPicPr>
          <p:nvPr/>
        </p:nvPicPr>
        <p:blipFill>
          <a:blip r:embed="rId2"/>
          <a:stretch>
            <a:fillRect/>
          </a:stretch>
        </p:blipFill>
        <p:spPr>
          <a:xfrm>
            <a:off x="7704631" y="302267"/>
            <a:ext cx="1130300" cy="1270000"/>
          </a:xfrm>
          <a:prstGeom prst="rect">
            <a:avLst/>
          </a:prstGeom>
        </p:spPr>
      </p:pic>
      <p:pic>
        <p:nvPicPr>
          <p:cNvPr id="5" name="Picture 4"/>
          <p:cNvPicPr>
            <a:picLocks noChangeAspect="1"/>
          </p:cNvPicPr>
          <p:nvPr/>
        </p:nvPicPr>
        <p:blipFill>
          <a:blip r:embed="rId2"/>
          <a:stretch>
            <a:fillRect/>
          </a:stretch>
        </p:blipFill>
        <p:spPr>
          <a:xfrm>
            <a:off x="439159" y="340379"/>
            <a:ext cx="1130300" cy="1270000"/>
          </a:xfrm>
          <a:prstGeom prst="rect">
            <a:avLst/>
          </a:prstGeom>
        </p:spPr>
      </p:pic>
      <p:sp>
        <p:nvSpPr>
          <p:cNvPr id="7" name="Slide Number Placeholder 6"/>
          <p:cNvSpPr>
            <a:spLocks noGrp="1"/>
          </p:cNvSpPr>
          <p:nvPr>
            <p:ph type="sldNum" sz="quarter" idx="12"/>
          </p:nvPr>
        </p:nvSpPr>
        <p:spPr/>
        <p:txBody>
          <a:bodyPr/>
          <a:lstStyle/>
          <a:p>
            <a:fld id="{459A5F39-4CE7-434C-A5CB-50A363451602}" type="slidenum">
              <a:rPr lang="en-US" smtClean="0"/>
              <a:t>131</a:t>
            </a:fld>
            <a:endParaRPr lang="en-US"/>
          </a:p>
        </p:txBody>
      </p:sp>
    </p:spTree>
    <p:extLst>
      <p:ext uri="{BB962C8B-B14F-4D97-AF65-F5344CB8AC3E}">
        <p14:creationId xmlns:p14="http://schemas.microsoft.com/office/powerpoint/2010/main" val="241003888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4426" y="1913790"/>
            <a:ext cx="8397599" cy="4783121"/>
          </a:xfrm>
          <a:prstGeom prst="rect">
            <a:avLst/>
          </a:prstGeom>
        </p:spPr>
        <p:txBody>
          <a:bodyPr>
            <a:noAutofit/>
          </a:bodyPr>
          <a:lstStyle/>
          <a:p>
            <a:r>
              <a:rPr lang="en-US" sz="2000" dirty="0"/>
              <a:t>The issue is whether an oncologist is qualified to testify on the standard of care against an otolaryngologist and radiation oncologist under the Medical Care Availability and Reduction of Error (MCARE) Act, 40 P.S. </a:t>
            </a:r>
            <a:r>
              <a:rPr lang="en-US" sz="2000" dirty="0" smtClean="0"/>
              <a:t>1303.101 </a:t>
            </a:r>
            <a:r>
              <a:rPr lang="en-US" sz="2000" i="1" dirty="0"/>
              <a:t>et. seq</a:t>
            </a:r>
            <a:r>
              <a:rPr lang="en-US" sz="2000" dirty="0"/>
              <a:t>.</a:t>
            </a:r>
          </a:p>
          <a:p>
            <a:r>
              <a:rPr lang="en-US" sz="2000" dirty="0"/>
              <a:t>Pa Supreme Court held that an oncologist is qualified to testify as an expert against an otolaryngologist and radiation oncologist under the MCARE Act about the standard of care for recommending and referring a patient for follow-up </a:t>
            </a:r>
            <a:r>
              <a:rPr lang="en-US" sz="2000" dirty="0" smtClean="0"/>
              <a:t>chemotherapy.</a:t>
            </a:r>
            <a:endParaRPr lang="en-US" sz="2000" dirty="0"/>
          </a:p>
          <a:p>
            <a:pPr marL="342900" lvl="5" indent="-342900"/>
            <a:r>
              <a:rPr lang="en-US" sz="2000" dirty="0" smtClean="0">
                <a:solidFill>
                  <a:srgbClr val="FFFFFF"/>
                </a:solidFill>
              </a:rPr>
              <a:t>Adopts </a:t>
            </a:r>
            <a:r>
              <a:rPr lang="en-US" sz="2000" dirty="0">
                <a:solidFill>
                  <a:srgbClr val="FFFFFF"/>
                </a:solidFill>
              </a:rPr>
              <a:t>the opinion in </a:t>
            </a:r>
            <a:r>
              <a:rPr lang="en-US" sz="2000" i="1" dirty="0" err="1">
                <a:solidFill>
                  <a:srgbClr val="FFFFFF"/>
                </a:solidFill>
              </a:rPr>
              <a:t>Gbur</a:t>
            </a:r>
            <a:r>
              <a:rPr lang="en-US" sz="2000" i="1" dirty="0">
                <a:solidFill>
                  <a:srgbClr val="FFFFFF"/>
                </a:solidFill>
              </a:rPr>
              <a:t> v. </a:t>
            </a:r>
            <a:r>
              <a:rPr lang="en-US" sz="2000" i="1" dirty="0" err="1">
                <a:solidFill>
                  <a:srgbClr val="FFFFFF"/>
                </a:solidFill>
              </a:rPr>
              <a:t>Golio</a:t>
            </a:r>
            <a:r>
              <a:rPr lang="en-US" sz="2000" dirty="0">
                <a:solidFill>
                  <a:srgbClr val="FFFFFF"/>
                </a:solidFill>
              </a:rPr>
              <a:t>, 963 A.2d 443 (Pa. 2009</a:t>
            </a:r>
            <a:r>
              <a:rPr lang="en-US" sz="2000" dirty="0" smtClean="0">
                <a:solidFill>
                  <a:srgbClr val="FFFFFF"/>
                </a:solidFill>
              </a:rPr>
              <a:t>)</a:t>
            </a:r>
          </a:p>
          <a:p>
            <a:pPr marL="342900" lvl="5" indent="-342900"/>
            <a:r>
              <a:rPr lang="en-US" dirty="0" smtClean="0">
                <a:solidFill>
                  <a:srgbClr val="FFFFFF"/>
                </a:solidFill>
              </a:rPr>
              <a:t>MCARE </a:t>
            </a:r>
            <a:r>
              <a:rPr lang="en-US" dirty="0">
                <a:solidFill>
                  <a:srgbClr val="FFFFFF"/>
                </a:solidFill>
              </a:rPr>
              <a:t>Act requires same board certification for </a:t>
            </a:r>
            <a:r>
              <a:rPr lang="en-US" dirty="0" smtClean="0">
                <a:solidFill>
                  <a:srgbClr val="FFFFFF"/>
                </a:solidFill>
              </a:rPr>
              <a:t>experts </a:t>
            </a:r>
          </a:p>
          <a:p>
            <a:pPr marL="342900" lvl="5" indent="-342900"/>
            <a:r>
              <a:rPr lang="en-US" sz="2000" dirty="0" smtClean="0">
                <a:solidFill>
                  <a:srgbClr val="FFFFFF"/>
                </a:solidFill>
              </a:rPr>
              <a:t>§ </a:t>
            </a:r>
            <a:r>
              <a:rPr lang="en-US" sz="2000" dirty="0">
                <a:solidFill>
                  <a:srgbClr val="FFFFFF"/>
                </a:solidFill>
              </a:rPr>
              <a:t>512(e) exception to the same board certification </a:t>
            </a:r>
            <a:r>
              <a:rPr lang="en-US" sz="2000" dirty="0" smtClean="0">
                <a:solidFill>
                  <a:srgbClr val="FFFFFF"/>
                </a:solidFill>
              </a:rPr>
              <a:t>requirement </a:t>
            </a:r>
          </a:p>
          <a:p>
            <a:pPr marL="342900" lvl="5" indent="-342900"/>
            <a:r>
              <a:rPr lang="en-US" sz="2000" dirty="0" smtClean="0">
                <a:solidFill>
                  <a:srgbClr val="FFFFFF"/>
                </a:solidFill>
              </a:rPr>
              <a:t>For </a:t>
            </a:r>
            <a:r>
              <a:rPr lang="en-US" sz="2000" dirty="0">
                <a:solidFill>
                  <a:srgbClr val="FFFFFF"/>
                </a:solidFill>
              </a:rPr>
              <a:t>sufficient expertise in a “closely relate field of medicine.”</a:t>
            </a:r>
          </a:p>
          <a:p>
            <a:pPr>
              <a:buClr>
                <a:schemeClr val="bg1"/>
              </a:buClr>
            </a:pPr>
            <a:endParaRPr lang="en-US" dirty="0" smtClean="0">
              <a:solidFill>
                <a:srgbClr val="000000"/>
              </a:solidFill>
            </a:endParaRPr>
          </a:p>
        </p:txBody>
      </p:sp>
      <p:sp>
        <p:nvSpPr>
          <p:cNvPr id="2" name="Title 1"/>
          <p:cNvSpPr>
            <a:spLocks noGrp="1"/>
          </p:cNvSpPr>
          <p:nvPr>
            <p:ph type="title"/>
          </p:nvPr>
        </p:nvSpPr>
        <p:spPr>
          <a:ln w="28575" cmpd="sng">
            <a:noFill/>
          </a:ln>
        </p:spPr>
        <p:txBody>
          <a:bodyPr>
            <a:normAutofit/>
          </a:bodyPr>
          <a:lstStyle/>
          <a:p>
            <a:r>
              <a:rPr lang="en-US" sz="3600" b="1" dirty="0" err="1" smtClean="0"/>
              <a:t>Vicari</a:t>
            </a:r>
            <a:r>
              <a:rPr lang="en-US" sz="3600" b="1" dirty="0" smtClean="0"/>
              <a:t> v. Spiegel</a:t>
            </a:r>
            <a:br>
              <a:rPr lang="en-US" sz="3600" b="1" dirty="0" smtClean="0"/>
            </a:br>
            <a:r>
              <a:rPr lang="en-US" sz="1800" b="0" dirty="0" smtClean="0"/>
              <a:t>989 A.2d 1277 (Pa. 2010)</a:t>
            </a:r>
            <a:br>
              <a:rPr lang="en-US" sz="1800" b="0" dirty="0" smtClean="0"/>
            </a:br>
            <a:r>
              <a:rPr lang="en-US" sz="1600" b="0" dirty="0" smtClean="0"/>
              <a:t>Judge </a:t>
            </a:r>
            <a:r>
              <a:rPr lang="en-US" sz="1600" b="0" dirty="0" err="1" smtClean="0"/>
              <a:t>McCaffery</a:t>
            </a:r>
            <a:endParaRPr lang="en-US" sz="1600" b="0" dirty="0"/>
          </a:p>
        </p:txBody>
      </p:sp>
      <p:sp>
        <p:nvSpPr>
          <p:cNvPr id="5" name="Slide Number Placeholder 4"/>
          <p:cNvSpPr>
            <a:spLocks noGrp="1"/>
          </p:cNvSpPr>
          <p:nvPr>
            <p:ph type="sldNum" sz="quarter" idx="12"/>
          </p:nvPr>
        </p:nvSpPr>
        <p:spPr/>
        <p:txBody>
          <a:bodyPr/>
          <a:lstStyle/>
          <a:p>
            <a:fld id="{459A5F39-4CE7-434C-A5CB-50A363451602}" type="slidenum">
              <a:rPr lang="en-US" smtClean="0"/>
              <a:t>132</a:t>
            </a:fld>
            <a:endParaRPr lang="en-US"/>
          </a:p>
        </p:txBody>
      </p:sp>
    </p:spTree>
    <p:extLst>
      <p:ext uri="{BB962C8B-B14F-4D97-AF65-F5344CB8AC3E}">
        <p14:creationId xmlns:p14="http://schemas.microsoft.com/office/powerpoint/2010/main" val="265759815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7200" y="1881120"/>
            <a:ext cx="8229600" cy="3960725"/>
          </a:xfrm>
          <a:prstGeom prst="rect">
            <a:avLst/>
          </a:prstGeom>
        </p:spPr>
        <p:txBody>
          <a:bodyPr>
            <a:normAutofit/>
          </a:bodyPr>
          <a:lstStyle/>
          <a:p>
            <a:r>
              <a:rPr lang="en-US" sz="2800" dirty="0"/>
              <a:t>A nurse can testify as an </a:t>
            </a:r>
            <a:r>
              <a:rPr lang="en-US" sz="2800" dirty="0" smtClean="0"/>
              <a:t>expert </a:t>
            </a:r>
            <a:r>
              <a:rPr lang="en-US" sz="2800" dirty="0"/>
              <a:t>and </a:t>
            </a:r>
            <a:r>
              <a:rPr lang="en-US" sz="2800" i="1" dirty="0"/>
              <a:t>Flanagan v. Labe</a:t>
            </a:r>
            <a:r>
              <a:rPr lang="en-US" sz="2800" dirty="0"/>
              <a:t>, 690 A.2d 183 (1997) was properly cast aside.</a:t>
            </a:r>
          </a:p>
          <a:p>
            <a:r>
              <a:rPr lang="en-US" sz="2800" dirty="0" err="1" smtClean="0"/>
              <a:t>Reargument</a:t>
            </a:r>
            <a:r>
              <a:rPr lang="en-US" sz="2800" dirty="0" smtClean="0"/>
              <a:t> is set forth in </a:t>
            </a:r>
            <a:r>
              <a:rPr lang="en-US" sz="2800" i="1" dirty="0" smtClean="0"/>
              <a:t>Freed v. </a:t>
            </a:r>
            <a:r>
              <a:rPr lang="en-US" sz="2800" i="1" dirty="0" err="1" smtClean="0"/>
              <a:t>Geisinger</a:t>
            </a:r>
            <a:r>
              <a:rPr lang="en-US" sz="2800" i="1" dirty="0" smtClean="0"/>
              <a:t> Medical Center</a:t>
            </a:r>
            <a:r>
              <a:rPr lang="en-US" sz="2800" dirty="0" smtClean="0"/>
              <a:t>, 971 A.2d 1202 (2009) where this court affirmed the Superior Court’s reversal of the trial court’s grant of the compulsory nonsuit in favor of Defendant </a:t>
            </a:r>
            <a:r>
              <a:rPr lang="en-US" sz="2800" dirty="0" err="1" smtClean="0"/>
              <a:t>Geisinger</a:t>
            </a:r>
            <a:r>
              <a:rPr lang="en-US" sz="2800" dirty="0" smtClean="0"/>
              <a:t> Medical Center.</a:t>
            </a:r>
            <a:endParaRPr lang="en-US" sz="2800" dirty="0"/>
          </a:p>
        </p:txBody>
      </p:sp>
      <p:sp>
        <p:nvSpPr>
          <p:cNvPr id="5" name="Title 4"/>
          <p:cNvSpPr>
            <a:spLocks noGrp="1"/>
          </p:cNvSpPr>
          <p:nvPr>
            <p:ph type="title"/>
          </p:nvPr>
        </p:nvSpPr>
        <p:spPr>
          <a:xfrm>
            <a:off x="0" y="0"/>
            <a:ext cx="9144000" cy="1288912"/>
          </a:xfrm>
          <a:noFill/>
          <a:ln w="28575" cmpd="sng">
            <a:noFill/>
          </a:ln>
        </p:spPr>
        <p:txBody>
          <a:bodyPr>
            <a:normAutofit/>
          </a:bodyPr>
          <a:lstStyle/>
          <a:p>
            <a:r>
              <a:rPr lang="en-US" sz="3600" b="1" dirty="0" smtClean="0">
                <a:solidFill>
                  <a:srgbClr val="000000"/>
                </a:solidFill>
              </a:rPr>
              <a:t>Freed v. </a:t>
            </a:r>
            <a:r>
              <a:rPr lang="en-US" sz="3600" b="1" dirty="0" err="1">
                <a:solidFill>
                  <a:srgbClr val="000000"/>
                </a:solidFill>
              </a:rPr>
              <a:t>G</a:t>
            </a:r>
            <a:r>
              <a:rPr lang="en-US" sz="3600" b="1" dirty="0" err="1" smtClean="0">
                <a:solidFill>
                  <a:srgbClr val="000000"/>
                </a:solidFill>
              </a:rPr>
              <a:t>eisinger</a:t>
            </a:r>
            <a:r>
              <a:rPr lang="en-US" sz="3600" b="1" dirty="0" smtClean="0">
                <a:solidFill>
                  <a:srgbClr val="000000"/>
                </a:solidFill>
              </a:rPr>
              <a:t> </a:t>
            </a:r>
            <a:r>
              <a:rPr lang="en-US" sz="3600" b="1" dirty="0">
                <a:solidFill>
                  <a:srgbClr val="000000"/>
                </a:solidFill>
              </a:rPr>
              <a:t>M</a:t>
            </a:r>
            <a:r>
              <a:rPr lang="en-US" sz="3600" b="1" dirty="0" smtClean="0">
                <a:solidFill>
                  <a:srgbClr val="000000"/>
                </a:solidFill>
              </a:rPr>
              <a:t>edical </a:t>
            </a:r>
            <a:r>
              <a:rPr lang="en-US" sz="3600" b="1" dirty="0">
                <a:solidFill>
                  <a:srgbClr val="000000"/>
                </a:solidFill>
              </a:rPr>
              <a:t>C</a:t>
            </a:r>
            <a:r>
              <a:rPr lang="en-US" sz="3600" b="1" dirty="0" smtClean="0">
                <a:solidFill>
                  <a:srgbClr val="000000"/>
                </a:solidFill>
              </a:rPr>
              <a:t>enter</a:t>
            </a:r>
            <a:br>
              <a:rPr lang="en-US" sz="3600" b="1" dirty="0" smtClean="0">
                <a:solidFill>
                  <a:srgbClr val="000000"/>
                </a:solidFill>
              </a:rPr>
            </a:br>
            <a:r>
              <a:rPr lang="en-US" sz="1800" b="0" dirty="0" smtClean="0">
                <a:solidFill>
                  <a:srgbClr val="000000"/>
                </a:solidFill>
              </a:rPr>
              <a:t>5 A.3d 212 (Pa. 2010)</a:t>
            </a:r>
            <a:br>
              <a:rPr lang="en-US" sz="1800" b="0" dirty="0" smtClean="0">
                <a:solidFill>
                  <a:srgbClr val="000000"/>
                </a:solidFill>
              </a:rPr>
            </a:br>
            <a:r>
              <a:rPr lang="en-US" sz="1600" b="0" dirty="0" smtClean="0">
                <a:solidFill>
                  <a:srgbClr val="000000"/>
                </a:solidFill>
              </a:rPr>
              <a:t>Justice </a:t>
            </a:r>
            <a:r>
              <a:rPr lang="en-US" sz="1600" b="0" dirty="0">
                <a:solidFill>
                  <a:srgbClr val="000000"/>
                </a:solidFill>
              </a:rPr>
              <a:t>T</a:t>
            </a:r>
            <a:r>
              <a:rPr lang="en-US" sz="1600" b="0" dirty="0" smtClean="0">
                <a:solidFill>
                  <a:srgbClr val="000000"/>
                </a:solidFill>
              </a:rPr>
              <a:t>odd</a:t>
            </a:r>
            <a:endParaRPr lang="en-US" sz="1600" b="0" dirty="0">
              <a:solidFill>
                <a:srgbClr val="000000"/>
              </a:solidFill>
            </a:endParaRPr>
          </a:p>
        </p:txBody>
      </p:sp>
      <p:sp>
        <p:nvSpPr>
          <p:cNvPr id="3" name="Slide Number Placeholder 2"/>
          <p:cNvSpPr>
            <a:spLocks noGrp="1"/>
          </p:cNvSpPr>
          <p:nvPr>
            <p:ph type="sldNum" sz="quarter" idx="12"/>
          </p:nvPr>
        </p:nvSpPr>
        <p:spPr/>
        <p:txBody>
          <a:bodyPr/>
          <a:lstStyle/>
          <a:p>
            <a:fld id="{459A5F39-4CE7-434C-A5CB-50A363451602}" type="slidenum">
              <a:rPr lang="en-US" smtClean="0"/>
              <a:t>133</a:t>
            </a:fld>
            <a:endParaRPr lang="en-US"/>
          </a:p>
        </p:txBody>
      </p:sp>
    </p:spTree>
    <p:extLst>
      <p:ext uri="{BB962C8B-B14F-4D97-AF65-F5344CB8AC3E}">
        <p14:creationId xmlns:p14="http://schemas.microsoft.com/office/powerpoint/2010/main" val="397760251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7200" y="1673577"/>
            <a:ext cx="8229600" cy="4173551"/>
          </a:xfrm>
          <a:prstGeom prst="rect">
            <a:avLst/>
          </a:prstGeom>
        </p:spPr>
        <p:txBody>
          <a:bodyPr>
            <a:normAutofit/>
          </a:bodyPr>
          <a:lstStyle/>
          <a:p>
            <a:r>
              <a:rPr lang="en-US" sz="2800" dirty="0" err="1" smtClean="0"/>
              <a:t>Geisinger</a:t>
            </a:r>
            <a:r>
              <a:rPr lang="en-US" sz="2800" dirty="0" smtClean="0"/>
              <a:t> offered no argument in a supplemental brief that this court did not already consider in reaching the decision set forth in the original opinion.  Therefore the prior opinion is reaffirmed.</a:t>
            </a:r>
          </a:p>
          <a:p>
            <a:r>
              <a:rPr lang="en-US" sz="2800" dirty="0" smtClean="0"/>
              <a:t>Our holding was properly applied retroactively.</a:t>
            </a:r>
          </a:p>
        </p:txBody>
      </p:sp>
      <p:sp>
        <p:nvSpPr>
          <p:cNvPr id="5" name="Title 4"/>
          <p:cNvSpPr>
            <a:spLocks noGrp="1"/>
          </p:cNvSpPr>
          <p:nvPr>
            <p:ph type="title"/>
          </p:nvPr>
        </p:nvSpPr>
        <p:spPr>
          <a:xfrm>
            <a:off x="0" y="0"/>
            <a:ext cx="9144000" cy="1331436"/>
          </a:xfrm>
          <a:ln w="28575" cmpd="sng">
            <a:noFill/>
          </a:ln>
        </p:spPr>
        <p:txBody>
          <a:bodyPr>
            <a:normAutofit/>
          </a:bodyPr>
          <a:lstStyle/>
          <a:p>
            <a:r>
              <a:rPr lang="en-US" sz="3600" b="1" dirty="0" smtClean="0"/>
              <a:t>Freed v. </a:t>
            </a:r>
            <a:r>
              <a:rPr lang="en-US" sz="3600" b="1" dirty="0" err="1" smtClean="0"/>
              <a:t>Geisinger</a:t>
            </a:r>
            <a:r>
              <a:rPr lang="en-US" sz="3600" b="1" dirty="0" smtClean="0"/>
              <a:t> </a:t>
            </a:r>
            <a:r>
              <a:rPr lang="en-US" sz="3600" b="1" dirty="0"/>
              <a:t>M</a:t>
            </a:r>
            <a:r>
              <a:rPr lang="en-US" sz="3600" b="1" dirty="0" smtClean="0"/>
              <a:t>edical </a:t>
            </a:r>
            <a:r>
              <a:rPr lang="en-US" sz="3600" b="1" dirty="0"/>
              <a:t>C</a:t>
            </a:r>
            <a:r>
              <a:rPr lang="en-US" sz="3600" b="1" dirty="0" smtClean="0"/>
              <a:t>enter</a:t>
            </a:r>
            <a:r>
              <a:rPr lang="en-US" sz="3600" dirty="0" smtClean="0"/>
              <a:t/>
            </a:r>
            <a:br>
              <a:rPr lang="en-US" sz="3600" dirty="0" smtClean="0"/>
            </a:br>
            <a:r>
              <a:rPr lang="en-US" sz="1800" b="0" dirty="0" smtClean="0"/>
              <a:t>5 A.3d 212 (Pa. 2010)</a:t>
            </a:r>
            <a:br>
              <a:rPr lang="en-US" sz="1800" b="0" dirty="0" smtClean="0"/>
            </a:br>
            <a:r>
              <a:rPr lang="en-US" sz="1600" b="0" dirty="0" smtClean="0"/>
              <a:t>Justice </a:t>
            </a:r>
            <a:r>
              <a:rPr lang="en-US" sz="1600" b="0" dirty="0"/>
              <a:t>T</a:t>
            </a:r>
            <a:r>
              <a:rPr lang="en-US" sz="1600" b="0" dirty="0" smtClean="0"/>
              <a:t>odd</a:t>
            </a:r>
            <a:endParaRPr lang="en-US" sz="1600" b="0" dirty="0"/>
          </a:p>
        </p:txBody>
      </p:sp>
      <p:pic>
        <p:nvPicPr>
          <p:cNvPr id="2" name="Picture 1"/>
          <p:cNvPicPr>
            <a:picLocks noChangeAspect="1"/>
          </p:cNvPicPr>
          <p:nvPr/>
        </p:nvPicPr>
        <p:blipFill>
          <a:blip r:embed="rId2"/>
          <a:stretch>
            <a:fillRect/>
          </a:stretch>
        </p:blipFill>
        <p:spPr>
          <a:xfrm>
            <a:off x="1868198" y="4657456"/>
            <a:ext cx="4759445" cy="2164599"/>
          </a:xfrm>
          <a:prstGeom prst="rect">
            <a:avLst/>
          </a:prstGeom>
          <a:effectLst>
            <a:softEdge rad="304800"/>
          </a:effectLst>
        </p:spPr>
      </p:pic>
      <p:sp>
        <p:nvSpPr>
          <p:cNvPr id="4" name="Slide Number Placeholder 3"/>
          <p:cNvSpPr>
            <a:spLocks noGrp="1"/>
          </p:cNvSpPr>
          <p:nvPr>
            <p:ph type="sldNum" sz="quarter" idx="12"/>
          </p:nvPr>
        </p:nvSpPr>
        <p:spPr/>
        <p:txBody>
          <a:bodyPr/>
          <a:lstStyle/>
          <a:p>
            <a:fld id="{459A5F39-4CE7-434C-A5CB-50A363451602}" type="slidenum">
              <a:rPr lang="en-US" smtClean="0"/>
              <a:t>134</a:t>
            </a:fld>
            <a:endParaRPr lang="en-US"/>
          </a:p>
        </p:txBody>
      </p:sp>
    </p:spTree>
    <p:extLst>
      <p:ext uri="{BB962C8B-B14F-4D97-AF65-F5344CB8AC3E}">
        <p14:creationId xmlns:p14="http://schemas.microsoft.com/office/powerpoint/2010/main" val="3381093999"/>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Renna v. </a:t>
            </a:r>
            <a:r>
              <a:rPr lang="en-US" sz="3200" b="1" dirty="0" err="1" smtClean="0"/>
              <a:t>Schadt</a:t>
            </a:r>
            <a:r>
              <a:rPr lang="en-US" sz="3200" b="1" dirty="0" smtClean="0"/>
              <a:t>, M.D.</a:t>
            </a:r>
            <a:br>
              <a:rPr lang="en-US" sz="3200" b="1" dirty="0" smtClean="0"/>
            </a:br>
            <a:r>
              <a:rPr lang="en-US" sz="1800" b="0" dirty="0" smtClean="0"/>
              <a:t>64 A.3d (</a:t>
            </a:r>
            <a:r>
              <a:rPr lang="en-US" sz="1800" b="0" cap="none" dirty="0" smtClean="0"/>
              <a:t>Pa. Super. </a:t>
            </a:r>
            <a:r>
              <a:rPr lang="en-US" sz="1800" b="0" dirty="0" smtClean="0"/>
              <a:t>2013)</a:t>
            </a:r>
            <a:br>
              <a:rPr lang="en-US" sz="1800" b="0" dirty="0" smtClean="0"/>
            </a:br>
            <a:r>
              <a:rPr lang="en-US" sz="1600" b="0" dirty="0" smtClean="0"/>
              <a:t>Bowes, J.</a:t>
            </a:r>
            <a:endParaRPr lang="en-US" sz="1600" b="0" dirty="0"/>
          </a:p>
        </p:txBody>
      </p:sp>
      <p:sp>
        <p:nvSpPr>
          <p:cNvPr id="3" name="Content Placeholder 2"/>
          <p:cNvSpPr>
            <a:spLocks noGrp="1"/>
          </p:cNvSpPr>
          <p:nvPr>
            <p:ph idx="1"/>
          </p:nvPr>
        </p:nvSpPr>
        <p:spPr/>
        <p:txBody>
          <a:bodyPr/>
          <a:lstStyle/>
          <a:p>
            <a:r>
              <a:rPr lang="en-US" dirty="0" smtClean="0"/>
              <a:t>Superior Court affirmed that trial court permitting a pathologist and an oncologist to render expert testimony with respect to the standard of care applicable to a surgeon.  The lower court did not err in failing to grant a new trial or remittitur.</a:t>
            </a:r>
          </a:p>
          <a:p>
            <a:r>
              <a:rPr lang="en-US" dirty="0" smtClean="0"/>
              <a:t>The claim was that a surgeon deviated from the standard of care in performing a fine-needle aspiration biopsy instead of a computed tomography guided core biopsy on two lesions in the right breast.</a:t>
            </a:r>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pPr/>
              <a:t>135</a:t>
            </a:fld>
            <a:endParaRPr lang="en-US" dirty="0"/>
          </a:p>
        </p:txBody>
      </p:sp>
    </p:spTree>
    <p:extLst>
      <p:ext uri="{BB962C8B-B14F-4D97-AF65-F5344CB8AC3E}">
        <p14:creationId xmlns:p14="http://schemas.microsoft.com/office/powerpoint/2010/main" val="3931496990"/>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Catlin v. </a:t>
            </a:r>
            <a:r>
              <a:rPr lang="en-US" sz="3200" b="1" dirty="0" smtClean="0"/>
              <a:t>Hamburg </a:t>
            </a:r>
            <a:br>
              <a:rPr lang="en-US" sz="3200" b="1" dirty="0" smtClean="0"/>
            </a:br>
            <a:r>
              <a:rPr lang="en-US" sz="1800" b="0" dirty="0" smtClean="0"/>
              <a:t>56 </a:t>
            </a:r>
            <a:r>
              <a:rPr lang="en-US" sz="1800" b="0" dirty="0"/>
              <a:t>A.3d 914 (Pa</a:t>
            </a:r>
            <a:r>
              <a:rPr lang="en-US" sz="1800" b="0" dirty="0" smtClean="0"/>
              <a:t>. Super</a:t>
            </a:r>
            <a:r>
              <a:rPr lang="en-US" sz="1800" b="0" dirty="0"/>
              <a:t>. 2012) </a:t>
            </a:r>
            <a:r>
              <a:rPr lang="en-US" sz="1800" b="0" dirty="0" smtClean="0"/>
              <a:t/>
            </a:r>
            <a:br>
              <a:rPr lang="en-US" sz="1800" b="0" dirty="0" smtClean="0"/>
            </a:br>
            <a:r>
              <a:rPr lang="en-US" sz="1600" b="0" dirty="0" smtClean="0"/>
              <a:t>Olson, J.</a:t>
            </a:r>
            <a:endParaRPr lang="en-US" sz="1600" b="0" dirty="0"/>
          </a:p>
        </p:txBody>
      </p:sp>
      <p:sp>
        <p:nvSpPr>
          <p:cNvPr id="3" name="Content Placeholder 2"/>
          <p:cNvSpPr>
            <a:spLocks noGrp="1"/>
          </p:cNvSpPr>
          <p:nvPr>
            <p:ph idx="1"/>
          </p:nvPr>
        </p:nvSpPr>
        <p:spPr/>
        <p:txBody>
          <a:bodyPr>
            <a:normAutofit fontScale="92500" lnSpcReduction="20000"/>
          </a:bodyPr>
          <a:lstStyle/>
          <a:p>
            <a:r>
              <a:rPr lang="en-US" dirty="0" smtClean="0"/>
              <a:t>Negligent sterilization resulted in fetus with congenital abnormalities at 19 ½ weeks which was voluntarily terminated and resulted in total hysterectomy.</a:t>
            </a:r>
          </a:p>
          <a:p>
            <a:r>
              <a:rPr lang="en-US" dirty="0" smtClean="0"/>
              <a:t>An Expert, board certified in obstetrics and gynecology since 1978, testified that “standard of care requires that when a surgical technique is seen to fail during a surgery, or when a more secure technique is available to accomplish the same goal, then the surgeon should perform the more secure and safer surgical procedure.”</a:t>
            </a:r>
          </a:p>
          <a:p>
            <a:r>
              <a:rPr lang="en-US" dirty="0" smtClean="0"/>
              <a:t>Essentially since the Filshie clip on right fallopian tube slipped prompting the performance of a modified Polmeroy procedure, the same should have been done on the left fallopian tube but was not.</a:t>
            </a:r>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pPr/>
              <a:t>136</a:t>
            </a:fld>
            <a:endParaRPr lang="en-US" dirty="0"/>
          </a:p>
        </p:txBody>
      </p:sp>
    </p:spTree>
    <p:extLst>
      <p:ext uri="{BB962C8B-B14F-4D97-AF65-F5344CB8AC3E}">
        <p14:creationId xmlns:p14="http://schemas.microsoft.com/office/powerpoint/2010/main" val="1614061911"/>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Catlin v. </a:t>
            </a:r>
            <a:r>
              <a:rPr lang="en-US" sz="3200" b="1" dirty="0" smtClean="0"/>
              <a:t>Hamburg </a:t>
            </a:r>
            <a:br>
              <a:rPr lang="en-US" sz="3200" b="1" dirty="0" smtClean="0"/>
            </a:br>
            <a:r>
              <a:rPr lang="en-US" sz="1800" b="0" dirty="0" smtClean="0"/>
              <a:t>56 </a:t>
            </a:r>
            <a:r>
              <a:rPr lang="en-US" sz="1800" b="0" dirty="0"/>
              <a:t>A.3d 914 (Pa</a:t>
            </a:r>
            <a:r>
              <a:rPr lang="en-US" sz="1800" b="0" dirty="0" smtClean="0"/>
              <a:t>. Super</a:t>
            </a:r>
            <a:r>
              <a:rPr lang="en-US" sz="1800" b="0" dirty="0"/>
              <a:t>. 2012) </a:t>
            </a:r>
            <a:r>
              <a:rPr lang="en-US" sz="1800" b="0" dirty="0" smtClean="0"/>
              <a:t/>
            </a:r>
            <a:br>
              <a:rPr lang="en-US" sz="1800" b="0" dirty="0" smtClean="0"/>
            </a:br>
            <a:r>
              <a:rPr lang="en-US" sz="1600" b="0" dirty="0" smtClean="0"/>
              <a:t>Olson, J.</a:t>
            </a:r>
            <a:endParaRPr lang="en-US" sz="1600" b="0" dirty="0"/>
          </a:p>
        </p:txBody>
      </p:sp>
      <p:sp>
        <p:nvSpPr>
          <p:cNvPr id="3" name="Content Placeholder 2"/>
          <p:cNvSpPr>
            <a:spLocks noGrp="1"/>
          </p:cNvSpPr>
          <p:nvPr>
            <p:ph idx="1"/>
          </p:nvPr>
        </p:nvSpPr>
        <p:spPr/>
        <p:txBody>
          <a:bodyPr>
            <a:normAutofit/>
          </a:bodyPr>
          <a:lstStyle/>
          <a:p>
            <a:r>
              <a:rPr lang="en-US" dirty="0" smtClean="0"/>
              <a:t>That expert’s failure </a:t>
            </a:r>
            <a:r>
              <a:rPr lang="en-US" dirty="0"/>
              <a:t>to cite medical literature </a:t>
            </a:r>
            <a:r>
              <a:rPr lang="en-US" dirty="0" smtClean="0"/>
              <a:t>did </a:t>
            </a:r>
            <a:r>
              <a:rPr lang="en-US" dirty="0"/>
              <a:t>not render </a:t>
            </a:r>
            <a:r>
              <a:rPr lang="en-US" dirty="0" smtClean="0"/>
              <a:t>his opinion inadmissible</a:t>
            </a:r>
            <a:r>
              <a:rPr lang="en-US" dirty="0"/>
              <a:t> </a:t>
            </a:r>
            <a:r>
              <a:rPr lang="en-US" dirty="0" smtClean="0"/>
              <a:t>or speculative.</a:t>
            </a:r>
          </a:p>
          <a:p>
            <a:r>
              <a:rPr lang="en-US" dirty="0" smtClean="0"/>
              <a:t>The expert opinion was not </a:t>
            </a:r>
            <a:r>
              <a:rPr lang="en-US" dirty="0"/>
              <a:t>required to rule out all conceivable </a:t>
            </a:r>
            <a:r>
              <a:rPr lang="en-US" dirty="0" smtClean="0"/>
              <a:t>causes of the pregnancy, which  goes </a:t>
            </a:r>
            <a:r>
              <a:rPr lang="en-US" dirty="0"/>
              <a:t>to weight of evidence.  </a:t>
            </a:r>
            <a:endParaRPr lang="en-US" dirty="0" smtClean="0"/>
          </a:p>
          <a:p>
            <a:r>
              <a:rPr lang="en-US" dirty="0" smtClean="0"/>
              <a:t>Also </a:t>
            </a:r>
            <a:r>
              <a:rPr lang="en-US" dirty="0"/>
              <a:t>trial court erred in limiting damages to 2 week postnatal period because there was no birth in this </a:t>
            </a:r>
            <a:r>
              <a:rPr lang="en-US" dirty="0" smtClean="0"/>
              <a:t>case; </a:t>
            </a:r>
            <a:r>
              <a:rPr lang="en-US" dirty="0"/>
              <a:t>it was error to equate situation to wrongful birth.</a:t>
            </a:r>
          </a:p>
        </p:txBody>
      </p:sp>
      <p:sp>
        <p:nvSpPr>
          <p:cNvPr id="5" name="Slide Number Placeholder 4"/>
          <p:cNvSpPr>
            <a:spLocks noGrp="1"/>
          </p:cNvSpPr>
          <p:nvPr>
            <p:ph type="sldNum" sz="quarter" idx="12"/>
          </p:nvPr>
        </p:nvSpPr>
        <p:spPr/>
        <p:txBody>
          <a:bodyPr/>
          <a:lstStyle/>
          <a:p>
            <a:fld id="{5FD889E0-CAB2-4699-909D-B9A88D47ACBE}" type="slidenum">
              <a:rPr lang="en-US" smtClean="0"/>
              <a:pPr/>
              <a:t>137</a:t>
            </a:fld>
            <a:endParaRPr lang="en-US" dirty="0"/>
          </a:p>
        </p:txBody>
      </p:sp>
    </p:spTree>
    <p:extLst>
      <p:ext uri="{BB962C8B-B14F-4D97-AF65-F5344CB8AC3E}">
        <p14:creationId xmlns:p14="http://schemas.microsoft.com/office/powerpoint/2010/main" val="41500716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Present Sense Expert Testimony</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14</a:t>
            </a:fld>
            <a:endParaRPr lang="en-US"/>
          </a:p>
        </p:txBody>
      </p:sp>
    </p:spTree>
    <p:extLst>
      <p:ext uri="{BB962C8B-B14F-4D97-AF65-F5344CB8AC3E}">
        <p14:creationId xmlns:p14="http://schemas.microsoft.com/office/powerpoint/2010/main" val="34965136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smtClean="0"/>
              <a:t>Present Sense Expert Testimony</a:t>
            </a:r>
            <a:endParaRPr lang="en-US" sz="3600" b="1" dirty="0"/>
          </a:p>
        </p:txBody>
      </p:sp>
      <p:sp>
        <p:nvSpPr>
          <p:cNvPr id="3" name="Content Placeholder 2"/>
          <p:cNvSpPr>
            <a:spLocks noGrp="1"/>
          </p:cNvSpPr>
          <p:nvPr>
            <p:ph idx="1"/>
          </p:nvPr>
        </p:nvSpPr>
        <p:spPr/>
        <p:txBody>
          <a:bodyPr/>
          <a:lstStyle/>
          <a:p>
            <a:r>
              <a:rPr lang="en-US" b="1" dirty="0"/>
              <a:t>Discovery of opinions.</a:t>
            </a:r>
            <a:r>
              <a:rPr lang="en-US" dirty="0"/>
              <a:t>  Whether during discovery in a medical-malpractice action, a plaintiff may ask a defendant-physician questions designed to elicit and test the reasons for and facts supporting opinions the defendant-physician made during the plaintiff’s treatment, when those opinions appear reasonably calculated to lead to the discovery of admissible evidence?</a:t>
            </a:r>
          </a:p>
        </p:txBody>
      </p:sp>
      <p:sp>
        <p:nvSpPr>
          <p:cNvPr id="4" name="Slide Number Placeholder 3"/>
          <p:cNvSpPr>
            <a:spLocks noGrp="1"/>
          </p:cNvSpPr>
          <p:nvPr>
            <p:ph type="sldNum" sz="quarter" idx="12"/>
          </p:nvPr>
        </p:nvSpPr>
        <p:spPr/>
        <p:txBody>
          <a:bodyPr/>
          <a:lstStyle/>
          <a:p>
            <a:fld id="{459A5F39-4CE7-434C-A5CB-50A363451602}" type="slidenum">
              <a:rPr lang="en-US" smtClean="0"/>
              <a:t>15</a:t>
            </a:fld>
            <a:endParaRPr lang="en-US"/>
          </a:p>
        </p:txBody>
      </p:sp>
    </p:spTree>
    <p:extLst>
      <p:ext uri="{BB962C8B-B14F-4D97-AF65-F5344CB8AC3E}">
        <p14:creationId xmlns:p14="http://schemas.microsoft.com/office/powerpoint/2010/main" val="203679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b="1" dirty="0"/>
              <a:t>Named defendant-physician’s opinion.</a:t>
            </a:r>
            <a:r>
              <a:rPr lang="en-US" dirty="0"/>
              <a:t>  Whether during discovery or at trial, a plaintiff may ask a named defendant-physician—called as on cross-examination—what he sees on an x-ray that is exactly the same as it was at the time plaintiff alleges the defendant-physician misinterpreted the x-ray</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16</a:t>
            </a:fld>
            <a:endParaRPr lang="en-US"/>
          </a:p>
        </p:txBody>
      </p:sp>
    </p:spTree>
    <p:extLst>
      <p:ext uri="{BB962C8B-B14F-4D97-AF65-F5344CB8AC3E}">
        <p14:creationId xmlns:p14="http://schemas.microsoft.com/office/powerpoint/2010/main" val="297217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On February 6, 2013, </a:t>
            </a:r>
            <a:r>
              <a:rPr lang="en-US" dirty="0" err="1"/>
              <a:t>Beishline’s</a:t>
            </a:r>
            <a:r>
              <a:rPr lang="en-US" dirty="0"/>
              <a:t> counsel deposed Dr. </a:t>
            </a:r>
            <a:r>
              <a:rPr lang="en-US" dirty="0" err="1"/>
              <a:t>Harasimowicz</a:t>
            </a:r>
            <a:r>
              <a:rPr lang="en-US" dirty="0"/>
              <a:t>.  Prior to commencing the questioning, all parties agreed </a:t>
            </a:r>
            <a:r>
              <a:rPr lang="en-US" dirty="0" smtClean="0"/>
              <a:t>that </a:t>
            </a:r>
            <a:r>
              <a:rPr lang="en-US" dirty="0"/>
              <a:t>objections of any nature, except as to the form of the question, were reserved until the time of trial</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17</a:t>
            </a:fld>
            <a:endParaRPr lang="en-US"/>
          </a:p>
        </p:txBody>
      </p:sp>
    </p:spTree>
    <p:extLst>
      <p:ext uri="{BB962C8B-B14F-4D97-AF65-F5344CB8AC3E}">
        <p14:creationId xmlns:p14="http://schemas.microsoft.com/office/powerpoint/2010/main" val="297217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Dr. </a:t>
            </a:r>
            <a:r>
              <a:rPr lang="en-US" dirty="0" err="1"/>
              <a:t>Harasimowicz</a:t>
            </a:r>
            <a:r>
              <a:rPr lang="en-US" dirty="0"/>
              <a:t> was questioned about his interpretation of the October 19</a:t>
            </a:r>
            <a:r>
              <a:rPr lang="en-US" baseline="30000" dirty="0"/>
              <a:t>th</a:t>
            </a:r>
            <a:r>
              <a:rPr lang="en-US" dirty="0"/>
              <a:t> x-rays.  He testified that, if there were abnormalities in those x-rays, he considered it to be part of his job duties to try to identify any such abnormalities</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18</a:t>
            </a:fld>
            <a:endParaRPr lang="en-US"/>
          </a:p>
        </p:txBody>
      </p:sp>
    </p:spTree>
    <p:extLst>
      <p:ext uri="{BB962C8B-B14F-4D97-AF65-F5344CB8AC3E}">
        <p14:creationId xmlns:p14="http://schemas.microsoft.com/office/powerpoint/2010/main" val="29721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Dr. </a:t>
            </a:r>
            <a:r>
              <a:rPr lang="en-US" dirty="0" err="1"/>
              <a:t>Harasimowicz</a:t>
            </a:r>
            <a:r>
              <a:rPr lang="en-US" dirty="0"/>
              <a:t> testified that he was not limited in the amount of time he had to review and interpret the October 19</a:t>
            </a:r>
            <a:r>
              <a:rPr lang="en-US" baseline="30000" dirty="0"/>
              <a:t>th</a:t>
            </a:r>
            <a:r>
              <a:rPr lang="en-US" dirty="0"/>
              <a:t> x-rays, and theoretically, he could have spent as long as an hour doing so if he wanted</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19</a:t>
            </a:fld>
            <a:endParaRPr lang="en-US"/>
          </a:p>
        </p:txBody>
      </p:sp>
    </p:spTree>
    <p:extLst>
      <p:ext uri="{BB962C8B-B14F-4D97-AF65-F5344CB8AC3E}">
        <p14:creationId xmlns:p14="http://schemas.microsoft.com/office/powerpoint/2010/main" val="297217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Learned Treatise</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3FBC7626-A0B8-C54A-8FBB-4B6AE00BEC0B}" type="slidenum">
              <a:rPr lang="en-US" smtClean="0"/>
              <a:t>2</a:t>
            </a:fld>
            <a:endParaRPr lang="en-US"/>
          </a:p>
        </p:txBody>
      </p:sp>
    </p:spTree>
    <p:extLst>
      <p:ext uri="{BB962C8B-B14F-4D97-AF65-F5344CB8AC3E}">
        <p14:creationId xmlns:p14="http://schemas.microsoft.com/office/powerpoint/2010/main" val="24382081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As to what he saw on the x-rays when he viewed them on October 19</a:t>
            </a:r>
            <a:r>
              <a:rPr lang="en-US" baseline="30000" dirty="0"/>
              <a:t>th</a:t>
            </a:r>
            <a:r>
              <a:rPr lang="en-US" dirty="0"/>
              <a:t>, Dr. </a:t>
            </a:r>
            <a:r>
              <a:rPr lang="en-US" dirty="0" err="1"/>
              <a:t>Harasimowicz</a:t>
            </a:r>
            <a:r>
              <a:rPr lang="en-US" dirty="0"/>
              <a:t> testified that he could not remember what he saw at the time he reviewed them.  </a:t>
            </a:r>
          </a:p>
        </p:txBody>
      </p:sp>
      <p:sp>
        <p:nvSpPr>
          <p:cNvPr id="4" name="Slide Number Placeholder 3"/>
          <p:cNvSpPr>
            <a:spLocks noGrp="1"/>
          </p:cNvSpPr>
          <p:nvPr>
            <p:ph type="sldNum" sz="quarter" idx="12"/>
          </p:nvPr>
        </p:nvSpPr>
        <p:spPr/>
        <p:txBody>
          <a:bodyPr/>
          <a:lstStyle/>
          <a:p>
            <a:fld id="{459A5F39-4CE7-434C-A5CB-50A363451602}" type="slidenum">
              <a:rPr lang="en-US" smtClean="0"/>
              <a:t>20</a:t>
            </a:fld>
            <a:endParaRPr lang="en-US"/>
          </a:p>
        </p:txBody>
      </p:sp>
    </p:spTree>
    <p:extLst>
      <p:ext uri="{BB962C8B-B14F-4D97-AF65-F5344CB8AC3E}">
        <p14:creationId xmlns:p14="http://schemas.microsoft.com/office/powerpoint/2010/main" val="315021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Dr. </a:t>
            </a:r>
            <a:r>
              <a:rPr lang="en-US" dirty="0" err="1"/>
              <a:t>Harasimowicz</a:t>
            </a:r>
            <a:r>
              <a:rPr lang="en-US" dirty="0"/>
              <a:t> also testified that he did not have any memory of his thought process at the time he read the October 19</a:t>
            </a:r>
            <a:r>
              <a:rPr lang="en-US" baseline="30000" dirty="0"/>
              <a:t>th</a:t>
            </a:r>
            <a:r>
              <a:rPr lang="en-US" dirty="0"/>
              <a:t> x-rays.</a:t>
            </a:r>
          </a:p>
        </p:txBody>
      </p:sp>
      <p:sp>
        <p:nvSpPr>
          <p:cNvPr id="4" name="Slide Number Placeholder 3"/>
          <p:cNvSpPr>
            <a:spLocks noGrp="1"/>
          </p:cNvSpPr>
          <p:nvPr>
            <p:ph type="sldNum" sz="quarter" idx="12"/>
          </p:nvPr>
        </p:nvSpPr>
        <p:spPr/>
        <p:txBody>
          <a:bodyPr/>
          <a:lstStyle/>
          <a:p>
            <a:fld id="{459A5F39-4CE7-434C-A5CB-50A363451602}" type="slidenum">
              <a:rPr lang="en-US" smtClean="0"/>
              <a:t>21</a:t>
            </a:fld>
            <a:endParaRPr lang="en-US"/>
          </a:p>
        </p:txBody>
      </p:sp>
    </p:spTree>
    <p:extLst>
      <p:ext uri="{BB962C8B-B14F-4D97-AF65-F5344CB8AC3E}">
        <p14:creationId xmlns:p14="http://schemas.microsoft.com/office/powerpoint/2010/main" val="303302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smtClean="0"/>
              <a:t>Dr</a:t>
            </a:r>
            <a:r>
              <a:rPr lang="en-US" dirty="0"/>
              <a:t>. </a:t>
            </a:r>
            <a:r>
              <a:rPr lang="en-US" dirty="0" err="1"/>
              <a:t>Harasimowicz</a:t>
            </a:r>
            <a:r>
              <a:rPr lang="en-US" dirty="0"/>
              <a:t> testified that there were no significant differences between the way he was able to view the x-rays at the time of his deposition compared to the circumstances under which he viewed the x-rays on October 19</a:t>
            </a:r>
            <a:r>
              <a:rPr lang="en-US" baseline="30000" dirty="0"/>
              <a:t>th</a:t>
            </a:r>
            <a:r>
              <a:rPr lang="en-US" dirty="0"/>
              <a:t>.</a:t>
            </a:r>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22</a:t>
            </a:fld>
            <a:endParaRPr lang="en-US"/>
          </a:p>
        </p:txBody>
      </p:sp>
    </p:spTree>
    <p:extLst>
      <p:ext uri="{BB962C8B-B14F-4D97-AF65-F5344CB8AC3E}">
        <p14:creationId xmlns:p14="http://schemas.microsoft.com/office/powerpoint/2010/main" val="247547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smtClean="0"/>
              <a:t>Dr</a:t>
            </a:r>
            <a:r>
              <a:rPr lang="en-US" dirty="0"/>
              <a:t>. </a:t>
            </a:r>
            <a:r>
              <a:rPr lang="en-US" dirty="0" err="1"/>
              <a:t>Harasimowicz</a:t>
            </a:r>
            <a:r>
              <a:rPr lang="en-US" dirty="0"/>
              <a:t> testified that there were no significant differences between the way he was able to view the x-rays at the time of his deposition compared to the circumstances under which he viewed the x-rays on October 19</a:t>
            </a:r>
            <a:r>
              <a:rPr lang="en-US" baseline="30000" dirty="0"/>
              <a:t>th</a:t>
            </a:r>
            <a:r>
              <a:rPr lang="en-US" dirty="0"/>
              <a:t>.</a:t>
            </a:r>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23</a:t>
            </a:fld>
            <a:endParaRPr lang="en-US"/>
          </a:p>
        </p:txBody>
      </p:sp>
    </p:spTree>
    <p:extLst>
      <p:ext uri="{BB962C8B-B14F-4D97-AF65-F5344CB8AC3E}">
        <p14:creationId xmlns:p14="http://schemas.microsoft.com/office/powerpoint/2010/main" val="30057765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a:xfrm>
            <a:off x="443274" y="1881120"/>
            <a:ext cx="8338320" cy="4600956"/>
          </a:xfrm>
        </p:spPr>
        <p:txBody>
          <a:bodyPr>
            <a:normAutofit fontScale="62500" lnSpcReduction="20000"/>
          </a:bodyPr>
          <a:lstStyle/>
          <a:p>
            <a:r>
              <a:rPr lang="en-US" dirty="0"/>
              <a:t>BY MR. WATERS</a:t>
            </a:r>
            <a:r>
              <a:rPr lang="en-US" dirty="0" smtClean="0"/>
              <a:t>:</a:t>
            </a:r>
            <a:endParaRPr lang="en-US" b="1" dirty="0"/>
          </a:p>
          <a:p>
            <a:pPr lvl="1"/>
            <a:r>
              <a:rPr lang="en-US" sz="2400" dirty="0"/>
              <a:t>Q:	At any time you looked at Mr. </a:t>
            </a:r>
            <a:r>
              <a:rPr lang="en-US" sz="2400" dirty="0" err="1"/>
              <a:t>Beishline’s</a:t>
            </a:r>
            <a:r>
              <a:rPr lang="en-US" sz="2400" dirty="0"/>
              <a:t> October 19</a:t>
            </a:r>
            <a:r>
              <a:rPr lang="en-US" sz="2400" baseline="30000" dirty="0"/>
              <a:t>th</a:t>
            </a:r>
            <a:r>
              <a:rPr lang="en-US" sz="2400" dirty="0"/>
              <a:t>, 2009, left knee x-rays after October 19, 2009 did you ever think that the patella was riding high or the patella was higher than what it should normally be</a:t>
            </a:r>
            <a:r>
              <a:rPr lang="en-US" sz="2400" dirty="0" smtClean="0"/>
              <a:t>?</a:t>
            </a:r>
          </a:p>
          <a:p>
            <a:pPr marL="349250" lvl="1" indent="0">
              <a:buNone/>
            </a:pPr>
            <a:endParaRPr lang="en-US" sz="2400" dirty="0" smtClean="0"/>
          </a:p>
          <a:p>
            <a:pPr lvl="1"/>
            <a:r>
              <a:rPr lang="en-US" dirty="0" smtClean="0"/>
              <a:t>MR</a:t>
            </a:r>
            <a:r>
              <a:rPr lang="en-US" dirty="0"/>
              <a:t>. ROLLER:	</a:t>
            </a:r>
            <a:r>
              <a:rPr lang="en-US" dirty="0" smtClean="0"/>
              <a:t>	</a:t>
            </a:r>
            <a:r>
              <a:rPr lang="en-US" b="1" dirty="0" smtClean="0"/>
              <a:t>And </a:t>
            </a:r>
            <a:r>
              <a:rPr lang="en-US" b="1" dirty="0"/>
              <a:t>I will instruct him not to answer that</a:t>
            </a:r>
            <a:r>
              <a:rPr lang="en-US" dirty="0" smtClean="0"/>
              <a:t>.</a:t>
            </a:r>
            <a:endParaRPr lang="en-US" dirty="0"/>
          </a:p>
          <a:p>
            <a:r>
              <a:rPr lang="en-US" dirty="0" smtClean="0"/>
              <a:t>BY </a:t>
            </a:r>
            <a:r>
              <a:rPr lang="en-US" dirty="0"/>
              <a:t>MR. WATERS</a:t>
            </a:r>
            <a:r>
              <a:rPr lang="en-US" dirty="0" smtClean="0"/>
              <a:t>:</a:t>
            </a:r>
            <a:endParaRPr lang="en-US" sz="2400" dirty="0"/>
          </a:p>
          <a:p>
            <a:pPr lvl="1"/>
            <a:r>
              <a:rPr lang="en-US" sz="2400" dirty="0"/>
              <a:t>Q:	Subsequent to October 19, 2009, have you, for any reason, changed any of your initial interpretations of Mr. </a:t>
            </a:r>
            <a:r>
              <a:rPr lang="en-US" sz="2400" dirty="0" err="1"/>
              <a:t>Beishline’s</a:t>
            </a:r>
            <a:r>
              <a:rPr lang="en-US" sz="2400" dirty="0"/>
              <a:t> left knee x-rays?</a:t>
            </a:r>
          </a:p>
          <a:p>
            <a:pPr lvl="1"/>
            <a:endParaRPr lang="en-US" sz="2400" dirty="0"/>
          </a:p>
          <a:p>
            <a:pPr lvl="1"/>
            <a:r>
              <a:rPr lang="en-US" sz="2400" dirty="0"/>
              <a:t>MR. ROLLER:	</a:t>
            </a:r>
            <a:r>
              <a:rPr lang="en-US" sz="2400" b="1" dirty="0"/>
              <a:t>Instruct him not to answer</a:t>
            </a:r>
            <a:r>
              <a:rPr lang="en-US" sz="2400" b="1" dirty="0" smtClean="0"/>
              <a:t>.</a:t>
            </a:r>
            <a:endParaRPr lang="en-US" dirty="0"/>
          </a:p>
          <a:p>
            <a:r>
              <a:rPr lang="en-US" dirty="0" smtClean="0"/>
              <a:t>BY </a:t>
            </a:r>
            <a:r>
              <a:rPr lang="en-US" dirty="0"/>
              <a:t>MR. WATERS</a:t>
            </a:r>
            <a:r>
              <a:rPr lang="en-US" dirty="0" smtClean="0"/>
              <a:t>:</a:t>
            </a:r>
            <a:endParaRPr lang="en-US" sz="2400" dirty="0"/>
          </a:p>
          <a:p>
            <a:pPr lvl="1"/>
            <a:r>
              <a:rPr lang="en-US" sz="2400" dirty="0"/>
              <a:t>Q:	Doctor, we do have views, one, two and three on the view box.  I want to ask you some questions with respect to what you see at the present time on views one, two and three.  So my question initially will be, do you see anything on views one, two or three which you interpret as being patella </a:t>
            </a:r>
            <a:r>
              <a:rPr lang="en-US" sz="2400" dirty="0" err="1"/>
              <a:t>alta</a:t>
            </a:r>
            <a:r>
              <a:rPr lang="en-US" sz="2400" dirty="0" smtClean="0"/>
              <a:t>?</a:t>
            </a:r>
            <a:endParaRPr lang="en-US" sz="2400" dirty="0"/>
          </a:p>
          <a:p>
            <a:r>
              <a:rPr lang="en-US" dirty="0"/>
              <a:t>MR. ROLLER:	</a:t>
            </a:r>
            <a:r>
              <a:rPr lang="en-US" b="1" dirty="0"/>
              <a:t>I’ll instruct him not to answer</a:t>
            </a:r>
          </a:p>
        </p:txBody>
      </p:sp>
      <p:sp>
        <p:nvSpPr>
          <p:cNvPr id="4" name="Slide Number Placeholder 3"/>
          <p:cNvSpPr>
            <a:spLocks noGrp="1"/>
          </p:cNvSpPr>
          <p:nvPr>
            <p:ph type="sldNum" sz="quarter" idx="12"/>
          </p:nvPr>
        </p:nvSpPr>
        <p:spPr/>
        <p:txBody>
          <a:bodyPr/>
          <a:lstStyle/>
          <a:p>
            <a:fld id="{459A5F39-4CE7-434C-A5CB-50A363451602}" type="slidenum">
              <a:rPr lang="en-US" smtClean="0"/>
              <a:t>24</a:t>
            </a:fld>
            <a:endParaRPr lang="en-US"/>
          </a:p>
        </p:txBody>
      </p:sp>
    </p:spTree>
    <p:extLst>
      <p:ext uri="{BB962C8B-B14F-4D97-AF65-F5344CB8AC3E}">
        <p14:creationId xmlns:p14="http://schemas.microsoft.com/office/powerpoint/2010/main" val="37451875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In this case, one of the central issues is whether Dr. </a:t>
            </a:r>
            <a:r>
              <a:rPr lang="en-US" dirty="0" err="1"/>
              <a:t>Harasimowicz</a:t>
            </a:r>
            <a:r>
              <a:rPr lang="en-US" dirty="0"/>
              <a:t> violated the standard-of-care when he failed to see that </a:t>
            </a:r>
            <a:r>
              <a:rPr lang="en-US" dirty="0" err="1"/>
              <a:t>Beishline’s</a:t>
            </a:r>
            <a:r>
              <a:rPr lang="en-US" dirty="0"/>
              <a:t> left patella was not in the correct anatomical position.  The October 19</a:t>
            </a:r>
            <a:r>
              <a:rPr lang="en-US" baseline="30000" dirty="0"/>
              <a:t>th</a:t>
            </a:r>
            <a:r>
              <a:rPr lang="en-US" dirty="0"/>
              <a:t> x-rays, like photographs, are tangible, substantive evidence, and what they do or do not show are matters that will not change over time.  </a:t>
            </a:r>
          </a:p>
        </p:txBody>
      </p:sp>
      <p:sp>
        <p:nvSpPr>
          <p:cNvPr id="4" name="Slide Number Placeholder 3"/>
          <p:cNvSpPr>
            <a:spLocks noGrp="1"/>
          </p:cNvSpPr>
          <p:nvPr>
            <p:ph type="sldNum" sz="quarter" idx="12"/>
          </p:nvPr>
        </p:nvSpPr>
        <p:spPr/>
        <p:txBody>
          <a:bodyPr/>
          <a:lstStyle/>
          <a:p>
            <a:fld id="{459A5F39-4CE7-434C-A5CB-50A363451602}" type="slidenum">
              <a:rPr lang="en-US" smtClean="0"/>
              <a:t>25</a:t>
            </a:fld>
            <a:endParaRPr lang="en-US"/>
          </a:p>
        </p:txBody>
      </p:sp>
    </p:spTree>
    <p:extLst>
      <p:ext uri="{BB962C8B-B14F-4D97-AF65-F5344CB8AC3E}">
        <p14:creationId xmlns:p14="http://schemas.microsoft.com/office/powerpoint/2010/main" val="15502308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If the judicial process is to have as its purpose a search for the truth, then the trier-of-fact should not be prohibited from knowing Dr. </a:t>
            </a:r>
            <a:r>
              <a:rPr lang="en-US" dirty="0" err="1"/>
              <a:t>Harasimowicz’s</a:t>
            </a:r>
            <a:r>
              <a:rPr lang="en-US" dirty="0"/>
              <a:t> position with respect to what the October 19</a:t>
            </a:r>
            <a:r>
              <a:rPr lang="en-US" baseline="30000" dirty="0"/>
              <a:t>th</a:t>
            </a:r>
            <a:r>
              <a:rPr lang="en-US" dirty="0"/>
              <a:t> x-rays show, regardless of whether it is the same or different from the conclusion he reached at the time of care</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26</a:t>
            </a:fld>
            <a:endParaRPr lang="en-US"/>
          </a:p>
        </p:txBody>
      </p:sp>
    </p:spTree>
    <p:extLst>
      <p:ext uri="{BB962C8B-B14F-4D97-AF65-F5344CB8AC3E}">
        <p14:creationId xmlns:p14="http://schemas.microsoft.com/office/powerpoint/2010/main" val="38757374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a:xfrm>
            <a:off x="359410" y="2070846"/>
            <a:ext cx="8470106" cy="4411230"/>
          </a:xfrm>
        </p:spPr>
        <p:txBody>
          <a:bodyPr>
            <a:normAutofit/>
          </a:bodyPr>
          <a:lstStyle/>
          <a:p>
            <a:r>
              <a:rPr lang="en-US" dirty="0"/>
              <a:t>Generally, a witness’s opinion—party or non-party—is discoverable.  </a:t>
            </a:r>
            <a:r>
              <a:rPr lang="en-US" i="1" dirty="0"/>
              <a:t>See</a:t>
            </a:r>
            <a:r>
              <a:rPr lang="en-US" dirty="0"/>
              <a:t> </a:t>
            </a:r>
            <a:r>
              <a:rPr lang="en-US" dirty="0" err="1"/>
              <a:t>Pa.R.C.P</a:t>
            </a:r>
            <a:r>
              <a:rPr lang="en-US" dirty="0"/>
              <a:t>. No. 4003.1(c).  Pennsylvania Rule of Civil Procedure 4003.1 (c) states</a:t>
            </a:r>
            <a:r>
              <a:rPr lang="en-US" dirty="0" smtClean="0"/>
              <a:t>:</a:t>
            </a:r>
            <a:endParaRPr lang="en-US" dirty="0"/>
          </a:p>
          <a:p>
            <a:pPr lvl="1"/>
            <a:r>
              <a:rPr lang="en-US" sz="2400" dirty="0"/>
              <a:t>Except as otherwise provided by these rules, it is not ground for objection that the information sought involves an opinion or contention that relates to a fact or the application of law to fact</a:t>
            </a:r>
            <a:r>
              <a:rPr lang="en-US" sz="2400" dirty="0" smtClean="0"/>
              <a:t>.</a:t>
            </a:r>
            <a:endParaRPr lang="en-US" dirty="0"/>
          </a:p>
          <a:p>
            <a:r>
              <a:rPr lang="it-IT" dirty="0" err="1"/>
              <a:t>Pa.R.C.P</a:t>
            </a:r>
            <a:r>
              <a:rPr lang="it-IT" dirty="0"/>
              <a:t>. No. 4003.1(c)</a:t>
            </a:r>
            <a:r>
              <a:rPr lang="it-IT" dirty="0" smtClean="0"/>
              <a:t>.</a:t>
            </a:r>
            <a:endParaRPr lang="it-IT" dirty="0"/>
          </a:p>
        </p:txBody>
      </p:sp>
      <p:sp>
        <p:nvSpPr>
          <p:cNvPr id="4" name="Slide Number Placeholder 3"/>
          <p:cNvSpPr>
            <a:spLocks noGrp="1"/>
          </p:cNvSpPr>
          <p:nvPr>
            <p:ph type="sldNum" sz="quarter" idx="12"/>
          </p:nvPr>
        </p:nvSpPr>
        <p:spPr/>
        <p:txBody>
          <a:bodyPr/>
          <a:lstStyle/>
          <a:p>
            <a:fld id="{459A5F39-4CE7-434C-A5CB-50A363451602}" type="slidenum">
              <a:rPr lang="en-US" smtClean="0"/>
              <a:t>27</a:t>
            </a:fld>
            <a:endParaRPr lang="en-US"/>
          </a:p>
        </p:txBody>
      </p:sp>
    </p:spTree>
    <p:extLst>
      <p:ext uri="{BB962C8B-B14F-4D97-AF65-F5344CB8AC3E}">
        <p14:creationId xmlns:p14="http://schemas.microsoft.com/office/powerpoint/2010/main" val="27706907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It is important to note that the prohibition against discovery of opinions formerly contained in Rule 4011 was a ban of any discovery that would require a deponent, </a:t>
            </a:r>
            <a:r>
              <a:rPr lang="en-US" b="1" dirty="0"/>
              <a:t>whether or not a party</a:t>
            </a:r>
            <a:r>
              <a:rPr lang="en-US" dirty="0"/>
              <a:t>, to give an opinion </a:t>
            </a:r>
            <a:r>
              <a:rPr lang="en-US" b="1" dirty="0"/>
              <a:t>as an expert witness</a:t>
            </a:r>
            <a:r>
              <a:rPr lang="en-US" dirty="0"/>
              <a:t> over his objection.  </a:t>
            </a:r>
            <a:r>
              <a:rPr lang="en-US" i="1" dirty="0"/>
              <a:t>See</a:t>
            </a:r>
            <a:r>
              <a:rPr lang="en-US" dirty="0"/>
              <a:t> </a:t>
            </a:r>
            <a:r>
              <a:rPr lang="en-US" dirty="0" err="1"/>
              <a:t>Pa.R.C.P</a:t>
            </a:r>
            <a:r>
              <a:rPr lang="en-US" dirty="0"/>
              <a:t>. No. 4011, Explanatory Comment—1978.  Thus, post-1978, expert opinions of parties are discoverable.</a:t>
            </a:r>
          </a:p>
        </p:txBody>
      </p:sp>
      <p:sp>
        <p:nvSpPr>
          <p:cNvPr id="5" name="Slide Number Placeholder 4"/>
          <p:cNvSpPr>
            <a:spLocks noGrp="1"/>
          </p:cNvSpPr>
          <p:nvPr>
            <p:ph type="sldNum" sz="quarter" idx="12"/>
          </p:nvPr>
        </p:nvSpPr>
        <p:spPr/>
        <p:txBody>
          <a:bodyPr/>
          <a:lstStyle/>
          <a:p>
            <a:fld id="{459A5F39-4CE7-434C-A5CB-50A363451602}" type="slidenum">
              <a:rPr lang="en-US" smtClean="0"/>
              <a:t>28</a:t>
            </a:fld>
            <a:endParaRPr lang="en-US"/>
          </a:p>
        </p:txBody>
      </p:sp>
    </p:spTree>
    <p:extLst>
      <p:ext uri="{BB962C8B-B14F-4D97-AF65-F5344CB8AC3E}">
        <p14:creationId xmlns:p14="http://schemas.microsoft.com/office/powerpoint/2010/main" val="34784709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lstStyle/>
          <a:p>
            <a:r>
              <a:rPr lang="en-US" dirty="0"/>
              <a:t>Pennsylvania Rule 4003.5 also does not prohibit the discovery of Dr. </a:t>
            </a:r>
            <a:r>
              <a:rPr lang="en-US" dirty="0" err="1"/>
              <a:t>Harasimowicz’s</a:t>
            </a:r>
            <a:r>
              <a:rPr lang="en-US" dirty="0"/>
              <a:t> opinions.  Rule 4003.5 governs the discovery of experts “retained of specifically employed,” whose opinions are “acquired or developed in ‘anticipation of litigation.’”  </a:t>
            </a:r>
            <a:r>
              <a:rPr lang="en-US" dirty="0" err="1"/>
              <a:t>Pa.R.C.P</a:t>
            </a:r>
            <a:r>
              <a:rPr lang="en-US" dirty="0"/>
              <a:t>. No. 4003.5</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29</a:t>
            </a:fld>
            <a:endParaRPr lang="en-US"/>
          </a:p>
        </p:txBody>
      </p:sp>
    </p:spTree>
    <p:extLst>
      <p:ext uri="{BB962C8B-B14F-4D97-AF65-F5344CB8AC3E}">
        <p14:creationId xmlns:p14="http://schemas.microsoft.com/office/powerpoint/2010/main" val="94899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The law in this Commonwealth is well-settled that an expert witness may be cross-examined on the contents of a publication upon which he or she has relied in forming an opinion, and also with respect to any other publication which the expert acknowledges to be a standard work in the field.  </a:t>
            </a:r>
            <a:r>
              <a:rPr lang="en-US" i="1" dirty="0" err="1"/>
              <a:t>Majdic</a:t>
            </a:r>
            <a:r>
              <a:rPr lang="en-US" i="1" dirty="0"/>
              <a:t> v. Cincinnati Machine Company</a:t>
            </a:r>
            <a:r>
              <a:rPr lang="en-US" dirty="0"/>
              <a:t>, 537 A.2d 334, 339-40 (Pa. Super. 1998), </a:t>
            </a:r>
            <a:r>
              <a:rPr lang="en-US" i="1" dirty="0" err="1"/>
              <a:t>aff’d</a:t>
            </a:r>
            <a:r>
              <a:rPr lang="en-US" i="1" dirty="0"/>
              <a:t>.</a:t>
            </a:r>
            <a:r>
              <a:rPr lang="en-US" dirty="0"/>
              <a:t> in </a:t>
            </a:r>
            <a:r>
              <a:rPr lang="en-US" i="1" dirty="0"/>
              <a:t>Aldridge v. Edmunds</a:t>
            </a:r>
            <a:r>
              <a:rPr lang="en-US" dirty="0"/>
              <a:t>, 750 A.2d 292, 298 (Pa. 2000)</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a:t>
            </a:fld>
            <a:endParaRPr lang="en-US"/>
          </a:p>
        </p:txBody>
      </p:sp>
    </p:spTree>
    <p:extLst>
      <p:ext uri="{BB962C8B-B14F-4D97-AF65-F5344CB8AC3E}">
        <p14:creationId xmlns:p14="http://schemas.microsoft.com/office/powerpoint/2010/main" val="2960411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normAutofit fontScale="92500" lnSpcReduction="20000"/>
          </a:bodyPr>
          <a:lstStyle/>
          <a:p>
            <a:r>
              <a:rPr lang="en-US" dirty="0"/>
              <a:t>Rule 4003.5, however, does not apply to party-defendants.  The explanatory comment to Rule 4003.5 states:</a:t>
            </a:r>
          </a:p>
          <a:p>
            <a:pPr lvl="1"/>
            <a:endParaRPr lang="en-US" sz="2400" dirty="0"/>
          </a:p>
          <a:p>
            <a:pPr lvl="1"/>
            <a:r>
              <a:rPr lang="en-US" sz="2400" dirty="0"/>
              <a:t>It should be emphasized that Rule 4003.5 is not applicable to discovery and deposition procedure where a defendant is himself an expert, such as a physician, architect or other professional person, and the alleged improper exercise of his professional skills is involved in the action.  Such a defendant can be examined by written interrogatories under Rule 4005 or by oral deposition under Rule 4007.1.  </a:t>
            </a:r>
            <a:r>
              <a:rPr lang="en-US" sz="2400" b="1" dirty="0"/>
              <a:t>If so examined, a defendant cannot assert that his opinion may not be discovered without his consent</a:t>
            </a:r>
            <a:r>
              <a:rPr lang="en-US" sz="2400" b="1" dirty="0" smtClean="0"/>
              <a:t>.</a:t>
            </a:r>
            <a:endParaRPr lang="en-US" sz="2400" dirty="0"/>
          </a:p>
        </p:txBody>
      </p:sp>
      <p:sp>
        <p:nvSpPr>
          <p:cNvPr id="4" name="Slide Number Placeholder 3"/>
          <p:cNvSpPr>
            <a:spLocks noGrp="1"/>
          </p:cNvSpPr>
          <p:nvPr>
            <p:ph type="sldNum" sz="quarter" idx="12"/>
          </p:nvPr>
        </p:nvSpPr>
        <p:spPr/>
        <p:txBody>
          <a:bodyPr/>
          <a:lstStyle/>
          <a:p>
            <a:fld id="{459A5F39-4CE7-434C-A5CB-50A363451602}" type="slidenum">
              <a:rPr lang="en-US" smtClean="0"/>
              <a:t>30</a:t>
            </a:fld>
            <a:endParaRPr lang="en-US"/>
          </a:p>
        </p:txBody>
      </p:sp>
    </p:spTree>
    <p:extLst>
      <p:ext uri="{BB962C8B-B14F-4D97-AF65-F5344CB8AC3E}">
        <p14:creationId xmlns:p14="http://schemas.microsoft.com/office/powerpoint/2010/main" val="42635192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Present Sense Expert Testimony</a:t>
            </a:r>
          </a:p>
        </p:txBody>
      </p:sp>
      <p:sp>
        <p:nvSpPr>
          <p:cNvPr id="3" name="Content Placeholder 2"/>
          <p:cNvSpPr>
            <a:spLocks noGrp="1"/>
          </p:cNvSpPr>
          <p:nvPr>
            <p:ph idx="1"/>
          </p:nvPr>
        </p:nvSpPr>
        <p:spPr/>
        <p:txBody>
          <a:bodyPr>
            <a:normAutofit fontScale="92500" lnSpcReduction="10000"/>
          </a:bodyPr>
          <a:lstStyle/>
          <a:p>
            <a:r>
              <a:rPr lang="en-US" dirty="0"/>
              <a:t>The explanatory comment to Rule 4003.5 further states that an employee’s opinions are also not subject to the limitations of the Rule.  It states</a:t>
            </a:r>
            <a:r>
              <a:rPr lang="en-US" dirty="0" smtClean="0"/>
              <a:t>:</a:t>
            </a:r>
            <a:endParaRPr lang="en-US" dirty="0"/>
          </a:p>
          <a:p>
            <a:pPr lvl="1"/>
            <a:r>
              <a:rPr lang="en-US" sz="2400" dirty="0"/>
              <a:t>Finally, </a:t>
            </a:r>
            <a:r>
              <a:rPr lang="en-US" sz="2400" b="1" dirty="0"/>
              <a:t>it applies only to experts “retained or specially employed.”</a:t>
            </a:r>
            <a:r>
              <a:rPr lang="en-US" sz="2400" dirty="0"/>
              <a:t>  A regular employee of a party who may have collected facts, prepared reports and rendered opinions, and who may be qualified as an expert, is not covered by this sub-section and has no immunity from discovery, simply because the party elects not to call him at trial.  He is not an ‘expert’ within the meaning of the Rule; he is simply a witness, an employee of a party.</a:t>
            </a:r>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31</a:t>
            </a:fld>
            <a:endParaRPr lang="en-US"/>
          </a:p>
        </p:txBody>
      </p:sp>
    </p:spTree>
    <p:extLst>
      <p:ext uri="{BB962C8B-B14F-4D97-AF65-F5344CB8AC3E}">
        <p14:creationId xmlns:p14="http://schemas.microsoft.com/office/powerpoint/2010/main" val="36125233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smtClean="0"/>
              <a:t>Treatment Options Available to Patients</a:t>
            </a:r>
            <a:endParaRPr lang="en-US" sz="3600" b="1" dirty="0"/>
          </a:p>
        </p:txBody>
      </p:sp>
      <p:sp>
        <p:nvSpPr>
          <p:cNvPr id="3" name="Content Placeholder 2"/>
          <p:cNvSpPr>
            <a:spLocks noGrp="1"/>
          </p:cNvSpPr>
          <p:nvPr>
            <p:ph idx="1"/>
          </p:nvPr>
        </p:nvSpPr>
        <p:spPr/>
        <p:txBody>
          <a:bodyPr/>
          <a:lstStyle/>
          <a:p>
            <a:r>
              <a:rPr lang="en-US" dirty="0"/>
              <a:t>Even assuming that Dr. </a:t>
            </a:r>
            <a:r>
              <a:rPr lang="en-US" dirty="0" err="1"/>
              <a:t>Harasimowicz</a:t>
            </a:r>
            <a:r>
              <a:rPr lang="en-US" dirty="0"/>
              <a:t> will not testify as an expert at trial, that strategy should not be allowed to shield a named defendant from acknowledging that he now agrees he misinterpreted an x-ray.  </a:t>
            </a:r>
          </a:p>
        </p:txBody>
      </p:sp>
      <p:sp>
        <p:nvSpPr>
          <p:cNvPr id="4" name="Slide Number Placeholder 3"/>
          <p:cNvSpPr>
            <a:spLocks noGrp="1"/>
          </p:cNvSpPr>
          <p:nvPr>
            <p:ph type="sldNum" sz="quarter" idx="12"/>
          </p:nvPr>
        </p:nvSpPr>
        <p:spPr/>
        <p:txBody>
          <a:bodyPr/>
          <a:lstStyle/>
          <a:p>
            <a:fld id="{459A5F39-4CE7-434C-A5CB-50A363451602}" type="slidenum">
              <a:rPr lang="en-US" smtClean="0"/>
              <a:t>32</a:t>
            </a:fld>
            <a:endParaRPr lang="en-US"/>
          </a:p>
        </p:txBody>
      </p:sp>
    </p:spTree>
    <p:extLst>
      <p:ext uri="{BB962C8B-B14F-4D97-AF65-F5344CB8AC3E}">
        <p14:creationId xmlns:p14="http://schemas.microsoft.com/office/powerpoint/2010/main" val="39631896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Allowing a defendant the opportunity to hire an expert to testify—perhaps inconsistently—with the defendant-physician hardly assists with one of the primary purposes of litigation—the search for the truth.  </a:t>
            </a:r>
          </a:p>
        </p:txBody>
      </p:sp>
      <p:sp>
        <p:nvSpPr>
          <p:cNvPr id="4" name="Slide Number Placeholder 3"/>
          <p:cNvSpPr>
            <a:spLocks noGrp="1"/>
          </p:cNvSpPr>
          <p:nvPr>
            <p:ph type="sldNum" sz="quarter" idx="12"/>
          </p:nvPr>
        </p:nvSpPr>
        <p:spPr/>
        <p:txBody>
          <a:bodyPr/>
          <a:lstStyle/>
          <a:p>
            <a:fld id="{459A5F39-4CE7-434C-A5CB-50A363451602}" type="slidenum">
              <a:rPr lang="en-US" smtClean="0"/>
              <a:t>33</a:t>
            </a:fld>
            <a:endParaRPr lang="en-US"/>
          </a:p>
        </p:txBody>
      </p:sp>
    </p:spTree>
    <p:extLst>
      <p:ext uri="{BB962C8B-B14F-4D97-AF65-F5344CB8AC3E}">
        <p14:creationId xmlns:p14="http://schemas.microsoft.com/office/powerpoint/2010/main" val="42105010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If one of the primary purposes of trial is to allow the jury to search for the truth, then a defendant-physician’s opinions—both past and present—are not only relevant, but are at the heart of the search for truth.  Why should a defendant-physician hide behind a hired expert to give his explanation</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34</a:t>
            </a:fld>
            <a:endParaRPr lang="en-US"/>
          </a:p>
        </p:txBody>
      </p:sp>
    </p:spTree>
    <p:extLst>
      <p:ext uri="{BB962C8B-B14F-4D97-AF65-F5344CB8AC3E}">
        <p14:creationId xmlns:p14="http://schemas.microsoft.com/office/powerpoint/2010/main" val="37020469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79468"/>
            <a:ext cx="8134655" cy="1417638"/>
          </a:xfrm>
        </p:spPr>
        <p:txBody>
          <a:bodyPr/>
          <a:lstStyle/>
          <a:p>
            <a:r>
              <a:rPr lang="it-IT" sz="3200" b="1" dirty="0" err="1"/>
              <a:t>Petrancosta</a:t>
            </a:r>
            <a:r>
              <a:rPr lang="it-IT" sz="3200" b="1" dirty="0"/>
              <a:t> v. </a:t>
            </a:r>
            <a:r>
              <a:rPr lang="it-IT" sz="3200" b="1" dirty="0" smtClean="0"/>
              <a:t>Malik</a:t>
            </a:r>
            <a:br>
              <a:rPr lang="it-IT" sz="3200" b="1" dirty="0" smtClean="0"/>
            </a:br>
            <a:r>
              <a:rPr lang="it-IT" sz="1800" dirty="0" smtClean="0"/>
              <a:t>2013 </a:t>
            </a:r>
            <a:r>
              <a:rPr lang="it-IT" sz="1800" dirty="0"/>
              <a:t>WL 4781046, No. 3:12-CV-00677, </a:t>
            </a:r>
            <a:r>
              <a:rPr lang="it-IT" sz="1800" dirty="0" err="1"/>
              <a:t>September</a:t>
            </a:r>
            <a:r>
              <a:rPr lang="it-IT" sz="1800" dirty="0"/>
              <a:t> 5, </a:t>
            </a:r>
            <a:r>
              <a:rPr lang="it-IT" sz="1800" dirty="0" smtClean="0"/>
              <a:t>2013</a:t>
            </a:r>
            <a:br>
              <a:rPr lang="it-IT" sz="1800" dirty="0" smtClean="0"/>
            </a:br>
            <a:r>
              <a:rPr lang="en-US" sz="1600" dirty="0"/>
              <a:t>William I. Arbuckle, III, United States Magistrate Judge</a:t>
            </a:r>
          </a:p>
        </p:txBody>
      </p:sp>
      <p:sp>
        <p:nvSpPr>
          <p:cNvPr id="3" name="Content Placeholder 2"/>
          <p:cNvSpPr>
            <a:spLocks noGrp="1"/>
          </p:cNvSpPr>
          <p:nvPr>
            <p:ph idx="1"/>
          </p:nvPr>
        </p:nvSpPr>
        <p:spPr>
          <a:xfrm>
            <a:off x="515154" y="2070846"/>
            <a:ext cx="8233454" cy="4419709"/>
          </a:xfrm>
        </p:spPr>
        <p:txBody>
          <a:bodyPr>
            <a:normAutofit/>
          </a:bodyPr>
          <a:lstStyle/>
          <a:p>
            <a:r>
              <a:rPr lang="en-US" dirty="0" smtClean="0"/>
              <a:t>Under Federal Rules of Civil Procedure 30, the magistrate stated that a treating physician, radiologist, can be asked about x-rays at the time of the deposition.  </a:t>
            </a:r>
            <a:endParaRPr lang="en-US" dirty="0"/>
          </a:p>
          <a:p>
            <a:r>
              <a:rPr lang="en-US" dirty="0" smtClean="0"/>
              <a:t>Defendant doctor during his deposition confirmed the conclusions in his treating report.</a:t>
            </a:r>
          </a:p>
          <a:p>
            <a:r>
              <a:rPr lang="en-US" dirty="0" smtClean="0"/>
              <a:t>He testified that the films contained a “technical artifact” where the plaintiff clams she suffered a fracture.</a:t>
            </a:r>
          </a:p>
          <a:p>
            <a:r>
              <a:rPr lang="en-US" dirty="0" smtClean="0"/>
              <a:t>The observation of the technical artifact is not in his original report.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35</a:t>
            </a:fld>
            <a:endParaRPr lang="en-US"/>
          </a:p>
        </p:txBody>
      </p:sp>
    </p:spTree>
    <p:extLst>
      <p:ext uri="{BB962C8B-B14F-4D97-AF65-F5344CB8AC3E}">
        <p14:creationId xmlns:p14="http://schemas.microsoft.com/office/powerpoint/2010/main" val="2116805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79468"/>
            <a:ext cx="8134655" cy="1417638"/>
          </a:xfrm>
        </p:spPr>
        <p:txBody>
          <a:bodyPr/>
          <a:lstStyle/>
          <a:p>
            <a:r>
              <a:rPr lang="it-IT" sz="3200" b="1" dirty="0" err="1"/>
              <a:t>Petrancosta</a:t>
            </a:r>
            <a:r>
              <a:rPr lang="it-IT" sz="3200" b="1" dirty="0"/>
              <a:t> v. </a:t>
            </a:r>
            <a:r>
              <a:rPr lang="it-IT" sz="3200" b="1" dirty="0" smtClean="0"/>
              <a:t>Malik</a:t>
            </a:r>
            <a:br>
              <a:rPr lang="it-IT" sz="3200" b="1" dirty="0" smtClean="0"/>
            </a:br>
            <a:r>
              <a:rPr lang="it-IT" sz="1800" dirty="0" smtClean="0"/>
              <a:t>2013 </a:t>
            </a:r>
            <a:r>
              <a:rPr lang="it-IT" sz="1800" dirty="0"/>
              <a:t>WL 4781046, No. 3:12-CV-00677, </a:t>
            </a:r>
            <a:r>
              <a:rPr lang="it-IT" sz="1800" dirty="0" err="1"/>
              <a:t>September</a:t>
            </a:r>
            <a:r>
              <a:rPr lang="it-IT" sz="1800" dirty="0"/>
              <a:t> 5, </a:t>
            </a:r>
            <a:r>
              <a:rPr lang="it-IT" sz="1800" dirty="0" smtClean="0"/>
              <a:t>2013</a:t>
            </a:r>
            <a:br>
              <a:rPr lang="it-IT" sz="1800" dirty="0" smtClean="0"/>
            </a:br>
            <a:r>
              <a:rPr lang="en-US" sz="1600" dirty="0"/>
              <a:t>William I. Arbuckle, III, United States Magistrate Judge</a:t>
            </a:r>
          </a:p>
        </p:txBody>
      </p:sp>
      <p:sp>
        <p:nvSpPr>
          <p:cNvPr id="3" name="Content Placeholder 2"/>
          <p:cNvSpPr>
            <a:spLocks noGrp="1"/>
          </p:cNvSpPr>
          <p:nvPr>
            <p:ph idx="1"/>
          </p:nvPr>
        </p:nvSpPr>
        <p:spPr>
          <a:xfrm>
            <a:off x="515156" y="2070846"/>
            <a:ext cx="8134654" cy="4182035"/>
          </a:xfrm>
        </p:spPr>
        <p:txBody>
          <a:bodyPr>
            <a:normAutofit/>
          </a:bodyPr>
          <a:lstStyle/>
          <a:p>
            <a:r>
              <a:rPr lang="en-US" sz="2800" dirty="0" smtClean="0"/>
              <a:t>Plaintiff sought to show the films to the doctor and asked him to identify and mark each abnormality and the technical artifact. </a:t>
            </a:r>
          </a:p>
          <a:p>
            <a:r>
              <a:rPr lang="en-US" sz="2800" dirty="0" smtClean="0"/>
              <a:t>The plaintiff also intended to direct the doctor to the areas she contends contained a fracture and asked him if he observed any abnormalities, and if so, what conclusions he reached about those abnormalities.</a:t>
            </a:r>
            <a:endParaRPr lang="en-US" sz="2800" dirty="0"/>
          </a:p>
        </p:txBody>
      </p:sp>
      <p:sp>
        <p:nvSpPr>
          <p:cNvPr id="4" name="Slide Number Placeholder 3"/>
          <p:cNvSpPr>
            <a:spLocks noGrp="1"/>
          </p:cNvSpPr>
          <p:nvPr>
            <p:ph type="sldNum" sz="quarter" idx="12"/>
          </p:nvPr>
        </p:nvSpPr>
        <p:spPr/>
        <p:txBody>
          <a:bodyPr/>
          <a:lstStyle/>
          <a:p>
            <a:fld id="{459A5F39-4CE7-434C-A5CB-50A363451602}" type="slidenum">
              <a:rPr lang="en-US" smtClean="0"/>
              <a:t>36</a:t>
            </a:fld>
            <a:endParaRPr lang="en-US"/>
          </a:p>
        </p:txBody>
      </p:sp>
    </p:spTree>
    <p:extLst>
      <p:ext uri="{BB962C8B-B14F-4D97-AF65-F5344CB8AC3E}">
        <p14:creationId xmlns:p14="http://schemas.microsoft.com/office/powerpoint/2010/main" val="1955143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79468"/>
            <a:ext cx="8134655" cy="1417638"/>
          </a:xfrm>
        </p:spPr>
        <p:txBody>
          <a:bodyPr/>
          <a:lstStyle/>
          <a:p>
            <a:r>
              <a:rPr lang="it-IT" sz="3200" b="1" dirty="0" err="1"/>
              <a:t>Petrancosta</a:t>
            </a:r>
            <a:r>
              <a:rPr lang="it-IT" sz="3200" b="1" dirty="0"/>
              <a:t> v. </a:t>
            </a:r>
            <a:r>
              <a:rPr lang="it-IT" sz="3200" b="1" dirty="0" smtClean="0"/>
              <a:t>Malik</a:t>
            </a:r>
            <a:br>
              <a:rPr lang="it-IT" sz="3200" b="1" dirty="0" smtClean="0"/>
            </a:br>
            <a:r>
              <a:rPr lang="it-IT" sz="1800" dirty="0" smtClean="0"/>
              <a:t>2013 </a:t>
            </a:r>
            <a:r>
              <a:rPr lang="it-IT" sz="1800" dirty="0"/>
              <a:t>WL 4781046, No. 3:12-CV-00677, </a:t>
            </a:r>
            <a:r>
              <a:rPr lang="it-IT" sz="1800" dirty="0" err="1"/>
              <a:t>September</a:t>
            </a:r>
            <a:r>
              <a:rPr lang="it-IT" sz="1800" dirty="0"/>
              <a:t> 5, </a:t>
            </a:r>
            <a:r>
              <a:rPr lang="it-IT" sz="1800" dirty="0" smtClean="0"/>
              <a:t>2013</a:t>
            </a:r>
            <a:br>
              <a:rPr lang="it-IT" sz="1800" dirty="0" smtClean="0"/>
            </a:br>
            <a:r>
              <a:rPr lang="en-US" sz="1600" dirty="0"/>
              <a:t>William I. Arbuckle, III, United States Magistrate Judge</a:t>
            </a:r>
          </a:p>
        </p:txBody>
      </p:sp>
      <p:sp>
        <p:nvSpPr>
          <p:cNvPr id="3" name="Content Placeholder 2"/>
          <p:cNvSpPr>
            <a:spLocks noGrp="1"/>
          </p:cNvSpPr>
          <p:nvPr>
            <p:ph idx="1"/>
          </p:nvPr>
        </p:nvSpPr>
        <p:spPr>
          <a:xfrm>
            <a:off x="765173" y="2070846"/>
            <a:ext cx="7612064" cy="4182035"/>
          </a:xfrm>
        </p:spPr>
        <p:txBody>
          <a:bodyPr/>
          <a:lstStyle/>
          <a:p>
            <a:r>
              <a:rPr lang="en-US" sz="2800" dirty="0" smtClean="0"/>
              <a:t>Plaintiff’s counsel intended to ask Dr. Malik whether he believed, at his deposition, as a result of other information that the CT scans do contain evidence of cervical vertebrae and why he did not observe or not that evidence in his treatment report</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37</a:t>
            </a:fld>
            <a:endParaRPr lang="en-US"/>
          </a:p>
        </p:txBody>
      </p:sp>
    </p:spTree>
    <p:extLst>
      <p:ext uri="{BB962C8B-B14F-4D97-AF65-F5344CB8AC3E}">
        <p14:creationId xmlns:p14="http://schemas.microsoft.com/office/powerpoint/2010/main" val="228165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79468"/>
            <a:ext cx="8134655" cy="1417638"/>
          </a:xfrm>
        </p:spPr>
        <p:txBody>
          <a:bodyPr/>
          <a:lstStyle/>
          <a:p>
            <a:r>
              <a:rPr lang="it-IT" sz="3200" b="1" dirty="0" err="1"/>
              <a:t>Petrancosta</a:t>
            </a:r>
            <a:r>
              <a:rPr lang="it-IT" sz="3200" b="1" dirty="0"/>
              <a:t> v. </a:t>
            </a:r>
            <a:r>
              <a:rPr lang="it-IT" sz="3200" b="1" dirty="0" smtClean="0"/>
              <a:t>Malik</a:t>
            </a:r>
            <a:br>
              <a:rPr lang="it-IT" sz="3200" b="1" dirty="0" smtClean="0"/>
            </a:br>
            <a:r>
              <a:rPr lang="it-IT" sz="1800" dirty="0" smtClean="0"/>
              <a:t>2013 </a:t>
            </a:r>
            <a:r>
              <a:rPr lang="it-IT" sz="1800" dirty="0"/>
              <a:t>WL 4781046, No. 3:12-CV-00677, </a:t>
            </a:r>
            <a:r>
              <a:rPr lang="it-IT" sz="1800" dirty="0" err="1"/>
              <a:t>September</a:t>
            </a:r>
            <a:r>
              <a:rPr lang="it-IT" sz="1800" dirty="0"/>
              <a:t> 5, </a:t>
            </a:r>
            <a:r>
              <a:rPr lang="it-IT" sz="1800" dirty="0" smtClean="0"/>
              <a:t>2013</a:t>
            </a:r>
            <a:br>
              <a:rPr lang="it-IT" sz="1800" dirty="0" smtClean="0"/>
            </a:br>
            <a:r>
              <a:rPr lang="en-US" sz="1600" dirty="0"/>
              <a:t>William I. Arbuckle, III, United States Magistrate Judge</a:t>
            </a:r>
          </a:p>
        </p:txBody>
      </p:sp>
      <p:sp>
        <p:nvSpPr>
          <p:cNvPr id="3" name="Content Placeholder 2"/>
          <p:cNvSpPr>
            <a:spLocks noGrp="1"/>
          </p:cNvSpPr>
          <p:nvPr>
            <p:ph idx="1"/>
          </p:nvPr>
        </p:nvSpPr>
        <p:spPr>
          <a:xfrm>
            <a:off x="423320" y="2070846"/>
            <a:ext cx="7953919" cy="4182035"/>
          </a:xfrm>
        </p:spPr>
        <p:txBody>
          <a:bodyPr>
            <a:noAutofit/>
          </a:bodyPr>
          <a:lstStyle/>
          <a:p>
            <a:r>
              <a:rPr lang="en-US" dirty="0" smtClean="0"/>
              <a:t>For these reasons the Court concludes that Dr. Malik can be deposed a second time and shown the films.  </a:t>
            </a:r>
            <a:endParaRPr lang="en-US" dirty="0"/>
          </a:p>
          <a:p>
            <a:r>
              <a:rPr lang="en-US" dirty="0" smtClean="0"/>
              <a:t>He can be shown the specific items in the films and asked if they are in his report, and if not, why not.  </a:t>
            </a:r>
            <a:endParaRPr lang="en-US" dirty="0"/>
          </a:p>
          <a:p>
            <a:r>
              <a:rPr lang="en-US" dirty="0" smtClean="0"/>
              <a:t>While he may do so, he is not required to answer if he now has a different opinion based on matters he has learned since his initial report.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38</a:t>
            </a:fld>
            <a:endParaRPr lang="en-US"/>
          </a:p>
        </p:txBody>
      </p:sp>
    </p:spTree>
    <p:extLst>
      <p:ext uri="{BB962C8B-B14F-4D97-AF65-F5344CB8AC3E}">
        <p14:creationId xmlns:p14="http://schemas.microsoft.com/office/powerpoint/2010/main" val="4165636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251588" y="79468"/>
            <a:ext cx="8661790" cy="1417638"/>
          </a:xfrm>
        </p:spPr>
        <p:txBody>
          <a:bodyPr/>
          <a:lstStyle/>
          <a:p>
            <a:pPr algn="ctr" defTabSz="914400" eaLnBrk="1">
              <a:spcBef>
                <a:spcPts val="400"/>
              </a:spcBef>
              <a:defRPr/>
            </a:pPr>
            <a:r>
              <a:rPr lang="en-US" sz="3200" b="1" dirty="0" smtClean="0">
                <a:solidFill>
                  <a:schemeClr val="tx1"/>
                </a:solidFill>
                <a:latin typeface="Garamond"/>
                <a:cs typeface="Garamond"/>
              </a:rPr>
              <a:t>MCLANE V. VALLEY MEDICAL FACILITIES</a:t>
            </a:r>
            <a:br>
              <a:rPr lang="en-US" sz="3200" b="1" dirty="0" smtClean="0">
                <a:solidFill>
                  <a:schemeClr val="tx1"/>
                </a:solidFill>
                <a:latin typeface="Garamond"/>
                <a:cs typeface="Garamond"/>
              </a:rPr>
            </a:br>
            <a:r>
              <a:rPr lang="en-US" sz="1800" dirty="0" smtClean="0">
                <a:latin typeface="Garamond"/>
                <a:cs typeface="Garamond"/>
              </a:rPr>
              <a:t>157 </a:t>
            </a:r>
            <a:r>
              <a:rPr lang="en-US" sz="1800" dirty="0">
                <a:latin typeface="Garamond"/>
                <a:cs typeface="Garamond"/>
              </a:rPr>
              <a:t>Pitts. L. J. 252 (Allegheny Co. C. P. 2009)</a:t>
            </a:r>
            <a:br>
              <a:rPr lang="en-US" sz="1800" dirty="0">
                <a:latin typeface="Garamond"/>
                <a:cs typeface="Garamond"/>
              </a:rPr>
            </a:br>
            <a:r>
              <a:rPr lang="en-US" sz="1400" dirty="0" smtClean="0">
                <a:latin typeface="Garamond"/>
                <a:cs typeface="Garamond"/>
              </a:rPr>
              <a:t>JUDGE WETTICK</a:t>
            </a:r>
          </a:p>
        </p:txBody>
      </p:sp>
      <p:sp>
        <p:nvSpPr>
          <p:cNvPr id="135170" name="Rectangle 2"/>
          <p:cNvSpPr>
            <a:spLocks noGrp="1" noChangeArrowheads="1"/>
          </p:cNvSpPr>
          <p:nvPr>
            <p:ph idx="1"/>
          </p:nvPr>
        </p:nvSpPr>
        <p:spPr>
          <a:xfrm>
            <a:off x="457200" y="1600200"/>
            <a:ext cx="8229600" cy="5256213"/>
          </a:xfrm>
        </p:spPr>
        <p:txBody>
          <a:bodyPr>
            <a:normAutofit/>
          </a:bodyPr>
          <a:lstStyle/>
          <a:p>
            <a:pPr marL="0" indent="0" algn="ctr">
              <a:buNone/>
              <a:defRPr/>
            </a:pPr>
            <a:r>
              <a:rPr lang="en-US" sz="1800" b="1" dirty="0">
                <a:latin typeface="Garamond" charset="0"/>
                <a:ea typeface="ＭＳ Ｐゴシック" charset="0"/>
                <a:cs typeface="Garamond" charset="0"/>
              </a:rPr>
              <a:t>RIGHT TO EXAMINE/IMPEACH DEFENDANT WHO WILL NOT TESTIFY AS EXPERT ABOUT OBSERVATION THAT OCCURRED AT TIME OF EVENT BY REFERENCE TO CURRENT OBSERVATION OR INTERPRETATION </a:t>
            </a:r>
          </a:p>
          <a:p>
            <a:pPr>
              <a:defRPr/>
            </a:pPr>
            <a:r>
              <a:rPr lang="en-US" sz="1800" dirty="0" smtClean="0">
                <a:latin typeface="Garamond" charset="0"/>
                <a:ea typeface="ＭＳ Ｐゴシック" charset="0"/>
                <a:cs typeface="Garamond" charset="0"/>
              </a:rPr>
              <a:t>  Case </a:t>
            </a:r>
            <a:r>
              <a:rPr lang="en-US" sz="1800" dirty="0">
                <a:latin typeface="Garamond" charset="0"/>
                <a:ea typeface="ＭＳ Ｐゴシック" charset="0"/>
                <a:cs typeface="Garamond" charset="0"/>
              </a:rPr>
              <a:t>involved a failure to</a:t>
            </a:r>
            <a:r>
              <a:rPr lang="en-US" sz="1800" b="1" dirty="0">
                <a:latin typeface="Garamond" charset="0"/>
                <a:ea typeface="ＭＳ Ｐゴシック" charset="0"/>
                <a:cs typeface="Garamond" charset="0"/>
              </a:rPr>
              <a:t> </a:t>
            </a:r>
            <a:r>
              <a:rPr lang="en-US" sz="1800" dirty="0">
                <a:latin typeface="Garamond" charset="0"/>
                <a:ea typeface="ＭＳ Ｐゴシック" charset="0"/>
                <a:cs typeface="Garamond" charset="0"/>
              </a:rPr>
              <a:t>timely diagnose cervical cancer, by cytotechnologists who reviewed PAP smear slides</a:t>
            </a:r>
            <a:r>
              <a:rPr lang="en-US" sz="1800" dirty="0" smtClean="0">
                <a:latin typeface="Garamond" charset="0"/>
                <a:ea typeface="ＭＳ Ｐゴシック" charset="0"/>
                <a:cs typeface="Garamond" charset="0"/>
              </a:rPr>
              <a:t>.</a:t>
            </a:r>
            <a:endParaRPr lang="en-US" sz="1800" dirty="0">
              <a:latin typeface="Garamond" charset="0"/>
              <a:ea typeface="ＭＳ Ｐゴシック" charset="0"/>
              <a:cs typeface="Garamond" charset="0"/>
            </a:endParaRPr>
          </a:p>
          <a:p>
            <a:pPr>
              <a:defRPr/>
            </a:pPr>
            <a:r>
              <a:rPr lang="en-US" sz="1800" dirty="0" smtClean="0">
                <a:latin typeface="Garamond" charset="0"/>
                <a:ea typeface="ＭＳ Ｐゴシック" charset="0"/>
                <a:cs typeface="Garamond" charset="0"/>
              </a:rPr>
              <a:t>  Stipulated </a:t>
            </a:r>
            <a:r>
              <a:rPr lang="en-US" sz="1800" dirty="0">
                <a:latin typeface="Garamond" charset="0"/>
                <a:ea typeface="ＭＳ Ｐゴシック" charset="0"/>
                <a:cs typeface="Garamond" charset="0"/>
              </a:rPr>
              <a:t>that defendant cytotechnologists would not testify as experts at trial</a:t>
            </a:r>
            <a:r>
              <a:rPr lang="en-US" sz="1800" dirty="0" smtClean="0">
                <a:latin typeface="Garamond" charset="0"/>
                <a:ea typeface="ＭＳ Ｐゴシック" charset="0"/>
                <a:cs typeface="Garamond" charset="0"/>
              </a:rPr>
              <a:t>.</a:t>
            </a:r>
            <a:endParaRPr lang="en-US" sz="1800" dirty="0">
              <a:latin typeface="Garamond" charset="0"/>
              <a:ea typeface="ＭＳ Ｐゴシック" charset="0"/>
              <a:cs typeface="Garamond" charset="0"/>
            </a:endParaRPr>
          </a:p>
          <a:p>
            <a:pPr>
              <a:defRPr/>
            </a:pPr>
            <a:r>
              <a:rPr lang="en-US" sz="1800" dirty="0" smtClean="0">
                <a:latin typeface="Garamond" charset="0"/>
                <a:ea typeface="ＭＳ Ｐゴシック" charset="0"/>
                <a:cs typeface="Garamond" charset="0"/>
              </a:rPr>
              <a:t>  At depositions</a:t>
            </a:r>
            <a:r>
              <a:rPr lang="en-US" sz="1800" dirty="0">
                <a:latin typeface="Garamond" charset="0"/>
                <a:ea typeface="ＭＳ Ｐゴシック" charset="0"/>
                <a:cs typeface="Garamond" charset="0"/>
              </a:rPr>
              <a:t>, Plaintiffs intended to have cytotechnologists review areas on PAP smear slides (selected by counsel)</a:t>
            </a:r>
            <a:r>
              <a:rPr lang="en-US" sz="1800" dirty="0" smtClean="0">
                <a:latin typeface="Garamond" charset="0"/>
                <a:ea typeface="ＭＳ Ｐゴシック" charset="0"/>
                <a:cs typeface="Garamond" charset="0"/>
              </a:rPr>
              <a:t>.</a:t>
            </a:r>
            <a:endParaRPr lang="en-US" sz="1800" dirty="0">
              <a:latin typeface="Garamond" charset="0"/>
              <a:ea typeface="ＭＳ Ｐゴシック" charset="0"/>
              <a:cs typeface="Garamond" charset="0"/>
            </a:endParaRPr>
          </a:p>
          <a:p>
            <a:pPr>
              <a:defRPr/>
            </a:pPr>
            <a:r>
              <a:rPr lang="en-US" sz="1800" dirty="0" smtClean="0">
                <a:latin typeface="Garamond" charset="0"/>
                <a:ea typeface="ＭＳ Ｐゴシック" charset="0"/>
                <a:cs typeface="Garamond" charset="0"/>
              </a:rPr>
              <a:t>  Judge </a:t>
            </a:r>
            <a:r>
              <a:rPr lang="en-US" sz="1800" dirty="0" err="1">
                <a:latin typeface="Garamond" charset="0"/>
                <a:ea typeface="ＭＳ Ｐゴシック" charset="0"/>
                <a:cs typeface="Garamond" charset="0"/>
              </a:rPr>
              <a:t>Wettick</a:t>
            </a:r>
            <a:r>
              <a:rPr lang="en-US" sz="1800" dirty="0">
                <a:latin typeface="Garamond" charset="0"/>
                <a:ea typeface="ＭＳ Ｐゴシック" charset="0"/>
                <a:cs typeface="Garamond" charset="0"/>
              </a:rPr>
              <a:t> declined to allow questioning regarding what they currently saw on the PAP smear slides</a:t>
            </a:r>
            <a:r>
              <a:rPr lang="en-US" sz="1800" dirty="0" smtClean="0">
                <a:latin typeface="Garamond" charset="0"/>
                <a:ea typeface="ＭＳ Ｐゴシック" charset="0"/>
                <a:cs typeface="Garamond" charset="0"/>
              </a:rPr>
              <a:t>.</a:t>
            </a:r>
            <a:endParaRPr lang="en-US" sz="1800" b="1" dirty="0">
              <a:latin typeface="Garamond" charset="0"/>
              <a:ea typeface="ＭＳ Ｐゴシック" charset="0"/>
              <a:cs typeface="Garamond" charset="0"/>
            </a:endParaRPr>
          </a:p>
          <a:p>
            <a:pPr>
              <a:defRPr/>
            </a:pPr>
            <a:r>
              <a:rPr lang="en-US" sz="1800" dirty="0" smtClean="0">
                <a:latin typeface="Garamond" charset="0"/>
                <a:ea typeface="ＭＳ Ｐゴシック" charset="0"/>
                <a:cs typeface="Garamond" charset="0"/>
              </a:rPr>
              <a:t>  Court </a:t>
            </a:r>
            <a:r>
              <a:rPr lang="en-US" sz="1800" dirty="0">
                <a:latin typeface="Garamond" charset="0"/>
                <a:ea typeface="ＭＳ Ｐゴシック" charset="0"/>
                <a:cs typeface="Garamond" charset="0"/>
              </a:rPr>
              <a:t>held that witness who will not be offering expert testimony cannot be asked to make an after the fact evaluation of his or her work. </a:t>
            </a:r>
          </a:p>
          <a:p>
            <a:pPr marL="0" indent="0">
              <a:defRPr/>
            </a:pPr>
            <a:endParaRPr lang="en-US" sz="1600" dirty="0">
              <a:latin typeface="Garamond" charset="0"/>
              <a:ea typeface="ＭＳ Ｐゴシック" charset="0"/>
              <a:cs typeface="Garamond" charset="0"/>
            </a:endParaRPr>
          </a:p>
          <a:p>
            <a:pPr marL="0" indent="0" eaLnBrk="1">
              <a:spcBef>
                <a:spcPts val="600"/>
              </a:spcBef>
              <a:buClr>
                <a:srgbClr val="93A299"/>
              </a:buClr>
              <a:buFontTx/>
              <a:buChar char="•"/>
              <a:defRPr/>
            </a:pPr>
            <a:endParaRPr lang="en-US" dirty="0">
              <a:latin typeface="Helvetica" charset="0"/>
              <a:ea typeface="ＭＳ Ｐゴシック" charset="0"/>
            </a:endParaRPr>
          </a:p>
        </p:txBody>
      </p:sp>
      <p:sp>
        <p:nvSpPr>
          <p:cNvPr id="2" name="Slide Number Placeholder 1"/>
          <p:cNvSpPr>
            <a:spLocks noGrp="1"/>
          </p:cNvSpPr>
          <p:nvPr>
            <p:ph type="sldNum" sz="quarter" idx="12"/>
          </p:nvPr>
        </p:nvSpPr>
        <p:spPr/>
        <p:txBody>
          <a:bodyPr/>
          <a:lstStyle/>
          <a:p>
            <a:fld id="{459A5F39-4CE7-434C-A5CB-50A363451602}" type="slidenum">
              <a:rPr lang="en-US" smtClean="0"/>
              <a:t>39</a:t>
            </a:fld>
            <a:endParaRPr lang="en-US"/>
          </a:p>
        </p:txBody>
      </p:sp>
    </p:spTree>
    <p:extLst>
      <p:ext uri="{BB962C8B-B14F-4D97-AF65-F5344CB8AC3E}">
        <p14:creationId xmlns:p14="http://schemas.microsoft.com/office/powerpoint/2010/main" val="788794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Excerpts from a publication which are read into evidence for the purpose of proving the truth of the statements contained therein are still hearsay and, therefore, inadmissible.  </a:t>
            </a:r>
            <a:r>
              <a:rPr lang="en-US" i="1" dirty="0"/>
              <a:t>Id</a:t>
            </a:r>
            <a:r>
              <a:rPr lang="en-US" i="1"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4</a:t>
            </a:fld>
            <a:endParaRPr lang="en-US"/>
          </a:p>
        </p:txBody>
      </p:sp>
    </p:spTree>
    <p:extLst>
      <p:ext uri="{BB962C8B-B14F-4D97-AF65-F5344CB8AC3E}">
        <p14:creationId xmlns:p14="http://schemas.microsoft.com/office/powerpoint/2010/main" val="3124534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215647" y="79468"/>
            <a:ext cx="8694990" cy="1417638"/>
          </a:xfrm>
        </p:spPr>
        <p:txBody>
          <a:bodyPr/>
          <a:lstStyle/>
          <a:p>
            <a:pPr algn="ctr" defTabSz="914400" eaLnBrk="1">
              <a:spcBef>
                <a:spcPts val="400"/>
              </a:spcBef>
              <a:defRPr/>
            </a:pPr>
            <a:r>
              <a:rPr lang="en-US" sz="3200" b="1" dirty="0" smtClean="0">
                <a:latin typeface="Garamond"/>
                <a:cs typeface="Garamond"/>
              </a:rPr>
              <a:t>MCLANE V. VALLEY MEDICAL FACILITIES</a:t>
            </a:r>
            <a:br>
              <a:rPr lang="en-US" sz="3200" b="1" dirty="0" smtClean="0">
                <a:latin typeface="Garamond"/>
                <a:cs typeface="Garamond"/>
              </a:rPr>
            </a:br>
            <a:r>
              <a:rPr lang="en-US" sz="1800" dirty="0" smtClean="0">
                <a:latin typeface="Garamond"/>
                <a:cs typeface="Garamond"/>
              </a:rPr>
              <a:t>157 </a:t>
            </a:r>
            <a:r>
              <a:rPr lang="en-US" sz="1800" dirty="0">
                <a:latin typeface="Garamond"/>
                <a:cs typeface="Garamond"/>
              </a:rPr>
              <a:t>Pitts. L. J. 252 (Allegheny Co. C. P. 2009)</a:t>
            </a:r>
            <a:br>
              <a:rPr lang="en-US" sz="1800" dirty="0">
                <a:latin typeface="Garamond"/>
                <a:cs typeface="Garamond"/>
              </a:rPr>
            </a:br>
            <a:r>
              <a:rPr lang="en-US" sz="1400" dirty="0" smtClean="0">
                <a:latin typeface="Garamond"/>
                <a:cs typeface="Garamond"/>
              </a:rPr>
              <a:t>JUDGE WETTICK</a:t>
            </a:r>
          </a:p>
        </p:txBody>
      </p:sp>
      <p:sp>
        <p:nvSpPr>
          <p:cNvPr id="135170" name="Rectangle 2"/>
          <p:cNvSpPr>
            <a:spLocks noGrp="1" noChangeArrowheads="1"/>
          </p:cNvSpPr>
          <p:nvPr>
            <p:ph idx="1"/>
          </p:nvPr>
        </p:nvSpPr>
        <p:spPr>
          <a:xfrm>
            <a:off x="457200" y="2019300"/>
            <a:ext cx="8229600" cy="4305300"/>
          </a:xfrm>
        </p:spPr>
        <p:txBody>
          <a:bodyPr>
            <a:normAutofit/>
          </a:bodyPr>
          <a:lstStyle/>
          <a:p>
            <a:pPr marL="0" indent="0">
              <a:buNone/>
              <a:defRPr/>
            </a:pPr>
            <a:r>
              <a:rPr lang="en-US" b="1" dirty="0">
                <a:latin typeface="Garamond" charset="0"/>
                <a:ea typeface="ＭＳ Ｐゴシック" charset="0"/>
                <a:cs typeface="Garamond" charset="0"/>
              </a:rPr>
              <a:t>RATIONALE: </a:t>
            </a:r>
            <a:endParaRPr lang="en-US" dirty="0">
              <a:latin typeface="Garamond" charset="0"/>
              <a:ea typeface="ＭＳ Ｐゴシック" charset="0"/>
              <a:cs typeface="Garamond" charset="0"/>
            </a:endParaRPr>
          </a:p>
          <a:p>
            <a:pPr marL="0" indent="0">
              <a:buFontTx/>
              <a:buChar char="•"/>
              <a:defRPr/>
            </a:pPr>
            <a:r>
              <a:rPr lang="en-US" dirty="0" smtClean="0">
                <a:latin typeface="Garamond" charset="0"/>
                <a:ea typeface="ＭＳ Ｐゴシック" charset="0"/>
                <a:cs typeface="Garamond" charset="0"/>
              </a:rPr>
              <a:t>  Issue </a:t>
            </a:r>
            <a:r>
              <a:rPr lang="en-US" dirty="0">
                <a:latin typeface="Garamond" charset="0"/>
                <a:ea typeface="ＭＳ Ｐゴシック" charset="0"/>
                <a:cs typeface="Garamond" charset="0"/>
              </a:rPr>
              <a:t>is  “whether the care and skill exercised by the witness in reviewing Plaintiff’s PAP smear fell outside acceptable professional standards</a:t>
            </a:r>
            <a:r>
              <a:rPr lang="en-US" dirty="0" smtClean="0">
                <a:latin typeface="Garamond" charset="0"/>
                <a:ea typeface="ＭＳ Ｐゴシック" charset="0"/>
                <a:cs typeface="Garamond" charset="0"/>
              </a:rPr>
              <a:t>.”</a:t>
            </a:r>
            <a:endParaRPr lang="en-US" dirty="0">
              <a:latin typeface="Garamond" charset="0"/>
              <a:ea typeface="ＭＳ Ｐゴシック" charset="0"/>
              <a:cs typeface="Garamond" charset="0"/>
            </a:endParaRPr>
          </a:p>
          <a:p>
            <a:pPr marL="0" indent="0">
              <a:buFontTx/>
              <a:buChar char="•"/>
              <a:defRPr/>
            </a:pPr>
            <a:r>
              <a:rPr lang="en-US" dirty="0" smtClean="0">
                <a:latin typeface="Garamond" charset="0"/>
                <a:ea typeface="ＭＳ Ｐゴシック" charset="0"/>
                <a:cs typeface="Garamond" charset="0"/>
              </a:rPr>
              <a:t>  </a:t>
            </a:r>
            <a:r>
              <a:rPr lang="en-US" b="1" dirty="0" smtClean="0">
                <a:latin typeface="Garamond" charset="0"/>
                <a:ea typeface="ＭＳ Ｐゴシック" charset="0"/>
                <a:cs typeface="Garamond" charset="0"/>
              </a:rPr>
              <a:t>What </a:t>
            </a:r>
            <a:r>
              <a:rPr lang="en-US" b="1" dirty="0">
                <a:latin typeface="Garamond" charset="0"/>
                <a:ea typeface="ＭＳ Ｐゴシック" charset="0"/>
                <a:cs typeface="Garamond" charset="0"/>
              </a:rPr>
              <a:t>this witness observes at deposition </a:t>
            </a:r>
            <a:r>
              <a:rPr lang="en-US" dirty="0">
                <a:latin typeface="Garamond" charset="0"/>
                <a:ea typeface="ＭＳ Ｐゴシック" charset="0"/>
                <a:cs typeface="Garamond" charset="0"/>
              </a:rPr>
              <a:t>with the knowledge that Plaintiff was diagnosed with cancer, </a:t>
            </a:r>
            <a:r>
              <a:rPr lang="en-US" b="1" dirty="0">
                <a:latin typeface="Garamond" charset="0"/>
                <a:ea typeface="ＭＳ Ｐゴシック" charset="0"/>
                <a:cs typeface="Garamond" charset="0"/>
              </a:rPr>
              <a:t>is not relevant. </a:t>
            </a:r>
            <a:endParaRPr lang="en-US" dirty="0">
              <a:latin typeface="Garamond" charset="0"/>
              <a:ea typeface="ＭＳ Ｐゴシック" charset="0"/>
              <a:cs typeface="Garamond" charset="0"/>
            </a:endParaRPr>
          </a:p>
          <a:p>
            <a:pPr marL="0" indent="0">
              <a:buFontTx/>
              <a:buChar char="•"/>
              <a:defRPr/>
            </a:pPr>
            <a:r>
              <a:rPr lang="en-US" dirty="0" smtClean="0">
                <a:latin typeface="Garamond" charset="0"/>
                <a:ea typeface="ＭＳ Ｐゴシック" charset="0"/>
                <a:cs typeface="Garamond" charset="0"/>
              </a:rPr>
              <a:t>  Also </a:t>
            </a:r>
            <a:r>
              <a:rPr lang="en-US" dirty="0">
                <a:latin typeface="Garamond" charset="0"/>
                <a:ea typeface="ＭＳ Ｐゴシック" charset="0"/>
                <a:cs typeface="Garamond" charset="0"/>
              </a:rPr>
              <a:t>prejudicial: jury will focus on defendant’s testimony now and not on expert’s testimony whether prior observations/conduct met the standard of care.</a:t>
            </a:r>
          </a:p>
          <a:p>
            <a:pPr marL="0" indent="0" eaLnBrk="1">
              <a:spcBef>
                <a:spcPts val="600"/>
              </a:spcBef>
              <a:buClr>
                <a:srgbClr val="93A299"/>
              </a:buClr>
              <a:buFontTx/>
              <a:buChar char="•"/>
              <a:defRPr/>
            </a:pPr>
            <a:endParaRPr lang="en-US" dirty="0">
              <a:latin typeface="Helvetica" charset="0"/>
              <a:ea typeface="ＭＳ Ｐゴシック" charset="0"/>
            </a:endParaRPr>
          </a:p>
        </p:txBody>
      </p:sp>
      <p:sp>
        <p:nvSpPr>
          <p:cNvPr id="2" name="Slide Number Placeholder 1"/>
          <p:cNvSpPr>
            <a:spLocks noGrp="1"/>
          </p:cNvSpPr>
          <p:nvPr>
            <p:ph type="sldNum" sz="quarter" idx="12"/>
          </p:nvPr>
        </p:nvSpPr>
        <p:spPr/>
        <p:txBody>
          <a:bodyPr/>
          <a:lstStyle/>
          <a:p>
            <a:fld id="{459A5F39-4CE7-434C-A5CB-50A363451602}" type="slidenum">
              <a:rPr lang="en-US" smtClean="0"/>
              <a:t>40</a:t>
            </a:fld>
            <a:endParaRPr lang="en-US"/>
          </a:p>
        </p:txBody>
      </p:sp>
    </p:spTree>
    <p:extLst>
      <p:ext uri="{BB962C8B-B14F-4D97-AF65-F5344CB8AC3E}">
        <p14:creationId xmlns:p14="http://schemas.microsoft.com/office/powerpoint/2010/main" val="4088651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191686" y="79468"/>
            <a:ext cx="8718951" cy="1417638"/>
          </a:xfrm>
        </p:spPr>
        <p:txBody>
          <a:bodyPr/>
          <a:lstStyle/>
          <a:p>
            <a:pPr algn="ctr" defTabSz="914400" eaLnBrk="1">
              <a:spcBef>
                <a:spcPts val="400"/>
              </a:spcBef>
              <a:defRPr/>
            </a:pPr>
            <a:r>
              <a:rPr lang="en-US" sz="3200" b="1" dirty="0" smtClean="0">
                <a:latin typeface="Garamond"/>
                <a:cs typeface="Garamond"/>
              </a:rPr>
              <a:t>MCLANE V. VALLEY MEDICAL FACILITIES</a:t>
            </a:r>
            <a:br>
              <a:rPr lang="en-US" sz="3200" b="1" dirty="0" smtClean="0">
                <a:latin typeface="Garamond"/>
                <a:cs typeface="Garamond"/>
              </a:rPr>
            </a:br>
            <a:r>
              <a:rPr lang="en-US" sz="1800" dirty="0" smtClean="0">
                <a:latin typeface="Garamond"/>
                <a:cs typeface="Garamond"/>
              </a:rPr>
              <a:t>157 </a:t>
            </a:r>
            <a:r>
              <a:rPr lang="en-US" sz="1800" dirty="0">
                <a:latin typeface="Garamond"/>
                <a:cs typeface="Garamond"/>
              </a:rPr>
              <a:t>Pitts. L. J. 252 (Allegheny Co. C. P. 2009)</a:t>
            </a:r>
            <a:br>
              <a:rPr lang="en-US" sz="1800" dirty="0">
                <a:latin typeface="Garamond"/>
                <a:cs typeface="Garamond"/>
              </a:rPr>
            </a:br>
            <a:r>
              <a:rPr lang="en-US" sz="1400" dirty="0" smtClean="0">
                <a:latin typeface="Garamond"/>
                <a:cs typeface="Garamond"/>
              </a:rPr>
              <a:t>JUDGE WETTICK</a:t>
            </a:r>
          </a:p>
        </p:txBody>
      </p:sp>
      <p:sp>
        <p:nvSpPr>
          <p:cNvPr id="135170" name="Rectangle 2"/>
          <p:cNvSpPr>
            <a:spLocks noGrp="1" noChangeArrowheads="1"/>
          </p:cNvSpPr>
          <p:nvPr>
            <p:ph idx="1"/>
          </p:nvPr>
        </p:nvSpPr>
        <p:spPr>
          <a:xfrm>
            <a:off x="457200" y="2019300"/>
            <a:ext cx="8229600" cy="4305300"/>
          </a:xfrm>
        </p:spPr>
        <p:txBody>
          <a:bodyPr>
            <a:normAutofit/>
          </a:bodyPr>
          <a:lstStyle/>
          <a:p>
            <a:pPr>
              <a:defRPr/>
            </a:pPr>
            <a:r>
              <a:rPr lang="en-US" sz="2000" b="1" dirty="0">
                <a:latin typeface="Garamond" charset="0"/>
                <a:ea typeface="ＭＳ Ｐゴシック" charset="0"/>
                <a:cs typeface="Garamond" charset="0"/>
              </a:rPr>
              <a:t>DISTINGUISHED</a:t>
            </a:r>
            <a:r>
              <a:rPr lang="en-US" sz="2000" dirty="0">
                <a:latin typeface="Garamond" charset="0"/>
                <a:ea typeface="ＭＳ Ｐゴシック" charset="0"/>
                <a:cs typeface="Garamond" charset="0"/>
              </a:rPr>
              <a:t> </a:t>
            </a:r>
            <a:r>
              <a:rPr lang="en-US" sz="2000" u="sng" dirty="0" err="1">
                <a:latin typeface="Garamond" charset="0"/>
                <a:ea typeface="ＭＳ Ｐゴシック" charset="0"/>
                <a:cs typeface="Garamond" charset="0"/>
              </a:rPr>
              <a:t>Belan</a:t>
            </a:r>
            <a:r>
              <a:rPr lang="en-US" sz="2000" u="sng" dirty="0">
                <a:latin typeface="Garamond" charset="0"/>
                <a:ea typeface="ＭＳ Ｐゴシック" charset="0"/>
                <a:cs typeface="Garamond" charset="0"/>
              </a:rPr>
              <a:t> v. Ward</a:t>
            </a:r>
            <a:r>
              <a:rPr lang="en-US" sz="2000" dirty="0">
                <a:latin typeface="Garamond" charset="0"/>
                <a:ea typeface="ＭＳ Ｐゴシック" charset="0"/>
                <a:cs typeface="Garamond" charset="0"/>
              </a:rPr>
              <a:t>, 152 Pitts. L. J. 282, 67 Pa. D. &amp; C. 4</a:t>
            </a:r>
            <a:r>
              <a:rPr lang="en-US" sz="2000" baseline="30000" dirty="0">
                <a:latin typeface="Garamond" charset="0"/>
                <a:ea typeface="ＭＳ Ｐゴシック" charset="0"/>
                <a:cs typeface="Garamond" charset="0"/>
              </a:rPr>
              <a:t>th</a:t>
            </a:r>
            <a:r>
              <a:rPr lang="en-US" sz="2000" dirty="0">
                <a:latin typeface="Garamond" charset="0"/>
                <a:ea typeface="ＭＳ Ｐゴシック" charset="0"/>
                <a:cs typeface="Garamond" charset="0"/>
              </a:rPr>
              <a:t> 529 (Allegheny Co. C. P. 2004</a:t>
            </a:r>
            <a:r>
              <a:rPr lang="en-US" sz="2000" dirty="0" smtClean="0">
                <a:latin typeface="Garamond" charset="0"/>
                <a:ea typeface="ＭＳ Ｐゴシック" charset="0"/>
                <a:cs typeface="Garamond" charset="0"/>
              </a:rPr>
              <a:t>)</a:t>
            </a:r>
            <a:endParaRPr lang="en-US" sz="2000" dirty="0">
              <a:latin typeface="Garamond" charset="0"/>
              <a:ea typeface="ＭＳ Ｐゴシック" charset="0"/>
              <a:cs typeface="Garamond" charset="0"/>
            </a:endParaRPr>
          </a:p>
          <a:p>
            <a:pPr>
              <a:defRPr/>
            </a:pPr>
            <a:r>
              <a:rPr lang="en-US" sz="2000" u="sng" dirty="0" err="1">
                <a:latin typeface="Garamond" charset="0"/>
                <a:ea typeface="ＭＳ Ｐゴシック" charset="0"/>
                <a:cs typeface="Garamond" charset="0"/>
              </a:rPr>
              <a:t>Belan</a:t>
            </a:r>
            <a:r>
              <a:rPr lang="en-US" sz="2000" dirty="0">
                <a:latin typeface="Garamond" charset="0"/>
                <a:ea typeface="ＭＳ Ｐゴシック" charset="0"/>
                <a:cs typeface="Garamond" charset="0"/>
              </a:rPr>
              <a:t>  holding: Physician must answer standard of care questions UNLESS prior to or at deposition physician placed on the record that he or she will not offer testimony regarding the standard of care. </a:t>
            </a:r>
          </a:p>
          <a:p>
            <a:pPr>
              <a:defRPr/>
            </a:pPr>
            <a:r>
              <a:rPr lang="en-US" sz="2000" b="1" dirty="0">
                <a:latin typeface="Garamond" charset="0"/>
                <a:ea typeface="ＭＳ Ｐゴシック" charset="0"/>
                <a:cs typeface="Garamond" charset="0"/>
              </a:rPr>
              <a:t>FOLLOWED</a:t>
            </a:r>
            <a:r>
              <a:rPr lang="en-US" sz="2000" dirty="0">
                <a:latin typeface="Garamond" charset="0"/>
                <a:ea typeface="ＭＳ Ｐゴシック" charset="0"/>
                <a:cs typeface="Garamond" charset="0"/>
              </a:rPr>
              <a:t> in </a:t>
            </a:r>
            <a:r>
              <a:rPr lang="en-US" sz="2000" u="sng" dirty="0">
                <a:latin typeface="Garamond" charset="0"/>
                <a:ea typeface="ＭＳ Ｐゴシック" charset="0"/>
                <a:cs typeface="Garamond" charset="0"/>
              </a:rPr>
              <a:t>Myers v. Carey</a:t>
            </a:r>
            <a:r>
              <a:rPr lang="en-US" sz="2000" dirty="0">
                <a:latin typeface="Garamond" charset="0"/>
                <a:ea typeface="ＭＳ Ｐゴシック" charset="0"/>
                <a:cs typeface="Garamond" charset="0"/>
              </a:rPr>
              <a:t>, Civ. No. NO. 11-01166  (</a:t>
            </a:r>
            <a:r>
              <a:rPr lang="en-US" sz="2000" dirty="0" err="1">
                <a:latin typeface="Garamond" charset="0"/>
                <a:ea typeface="ＭＳ Ｐゴシック" charset="0"/>
                <a:cs typeface="Garamond" charset="0"/>
              </a:rPr>
              <a:t>Lyc</a:t>
            </a:r>
            <a:r>
              <a:rPr lang="en-US" sz="2000" dirty="0">
                <a:latin typeface="Garamond" charset="0"/>
                <a:ea typeface="ＭＳ Ｐゴシック" charset="0"/>
                <a:cs typeface="Garamond" charset="0"/>
              </a:rPr>
              <a:t>. Co. C. P. Oct. 11. 2012) – required filing of stipulation that defendant would not testify as expert</a:t>
            </a:r>
            <a:r>
              <a:rPr lang="en-US" sz="2000" dirty="0" smtClean="0">
                <a:latin typeface="Garamond" charset="0"/>
                <a:ea typeface="ＭＳ Ｐゴシック" charset="0"/>
                <a:cs typeface="Garamond" charset="0"/>
              </a:rPr>
              <a:t>.</a:t>
            </a:r>
            <a:endParaRPr lang="en-US" sz="2000" dirty="0">
              <a:latin typeface="Garamond" charset="0"/>
              <a:ea typeface="ＭＳ Ｐゴシック" charset="0"/>
              <a:cs typeface="Garamond" charset="0"/>
            </a:endParaRPr>
          </a:p>
          <a:p>
            <a:pPr>
              <a:defRPr/>
            </a:pPr>
            <a:r>
              <a:rPr lang="en-US" sz="2000" dirty="0">
                <a:latin typeface="Garamond" charset="0"/>
                <a:ea typeface="ＭＳ Ｐゴシック" charset="0"/>
                <a:cs typeface="Garamond" charset="0"/>
              </a:rPr>
              <a:t> Also </a:t>
            </a:r>
            <a:r>
              <a:rPr lang="en-US" sz="2000" u="sng" dirty="0">
                <a:latin typeface="Garamond" charset="0"/>
                <a:ea typeface="ＭＳ Ｐゴシック" charset="0"/>
                <a:cs typeface="Garamond" charset="0"/>
              </a:rPr>
              <a:t>Caldwell v. </a:t>
            </a:r>
            <a:r>
              <a:rPr lang="en-US" sz="2000" u="sng" dirty="0" err="1">
                <a:latin typeface="Garamond" charset="0"/>
                <a:ea typeface="ＭＳ Ｐゴシック" charset="0"/>
                <a:cs typeface="Garamond" charset="0"/>
              </a:rPr>
              <a:t>Branton</a:t>
            </a:r>
            <a:r>
              <a:rPr lang="en-US" sz="2000" u="sng" dirty="0">
                <a:latin typeface="Garamond" charset="0"/>
                <a:ea typeface="ＭＳ Ｐゴシック" charset="0"/>
                <a:cs typeface="Garamond" charset="0"/>
              </a:rPr>
              <a:t>,</a:t>
            </a:r>
            <a:r>
              <a:rPr lang="en-US" sz="2000" dirty="0">
                <a:latin typeface="Garamond" charset="0"/>
                <a:ea typeface="ＭＳ Ｐゴシック" charset="0"/>
                <a:cs typeface="Garamond" charset="0"/>
              </a:rPr>
              <a:t> Civ. No. 08-00,805 (</a:t>
            </a:r>
            <a:r>
              <a:rPr lang="en-US" sz="2000" dirty="0" err="1">
                <a:latin typeface="Garamond" charset="0"/>
                <a:ea typeface="ＭＳ Ｐゴシック" charset="0"/>
                <a:cs typeface="Garamond" charset="0"/>
              </a:rPr>
              <a:t>Lyc</a:t>
            </a:r>
            <a:r>
              <a:rPr lang="en-US" sz="2000" dirty="0">
                <a:latin typeface="Garamond" charset="0"/>
                <a:ea typeface="ＭＳ Ｐゴシック" charset="0"/>
                <a:cs typeface="Garamond" charset="0"/>
              </a:rPr>
              <a:t>. Co. C. P. (Sept. 4, 2009) (nonparty witness)</a:t>
            </a:r>
          </a:p>
          <a:p>
            <a:pPr eaLnBrk="1">
              <a:spcBef>
                <a:spcPts val="600"/>
              </a:spcBef>
              <a:buClr>
                <a:srgbClr val="93A299"/>
              </a:buClr>
              <a:buFontTx/>
              <a:buChar char="•"/>
              <a:defRPr/>
            </a:pPr>
            <a:endParaRPr lang="en-US" sz="2000" dirty="0">
              <a:latin typeface="Helvetica" charset="0"/>
              <a:ea typeface="ＭＳ Ｐゴシック" charset="0"/>
            </a:endParaRPr>
          </a:p>
        </p:txBody>
      </p:sp>
      <p:sp>
        <p:nvSpPr>
          <p:cNvPr id="2" name="Slide Number Placeholder 1"/>
          <p:cNvSpPr>
            <a:spLocks noGrp="1"/>
          </p:cNvSpPr>
          <p:nvPr>
            <p:ph type="sldNum" sz="quarter" idx="12"/>
          </p:nvPr>
        </p:nvSpPr>
        <p:spPr/>
        <p:txBody>
          <a:bodyPr/>
          <a:lstStyle/>
          <a:p>
            <a:fld id="{459A5F39-4CE7-434C-A5CB-50A363451602}" type="slidenum">
              <a:rPr lang="en-US" smtClean="0"/>
              <a:t>41</a:t>
            </a:fld>
            <a:endParaRPr lang="en-US"/>
          </a:p>
        </p:txBody>
      </p:sp>
    </p:spTree>
    <p:extLst>
      <p:ext uri="{BB962C8B-B14F-4D97-AF65-F5344CB8AC3E}">
        <p14:creationId xmlns:p14="http://schemas.microsoft.com/office/powerpoint/2010/main" val="2936636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304800" y="79468"/>
            <a:ext cx="8605837" cy="1417638"/>
          </a:xfrm>
        </p:spPr>
        <p:txBody>
          <a:bodyPr/>
          <a:lstStyle/>
          <a:p>
            <a:pPr algn="ctr" defTabSz="914400" eaLnBrk="1">
              <a:spcBef>
                <a:spcPts val="400"/>
              </a:spcBef>
              <a:defRPr/>
            </a:pPr>
            <a:r>
              <a:rPr lang="en-US" sz="3200" b="1" dirty="0" smtClean="0">
                <a:latin typeface="Garamond"/>
                <a:cs typeface="Garamond"/>
              </a:rPr>
              <a:t>MCLANE V. VALLEY MEDICAL FACILITIES</a:t>
            </a:r>
            <a:br>
              <a:rPr lang="en-US" sz="3200" b="1" dirty="0" smtClean="0">
                <a:latin typeface="Garamond"/>
                <a:cs typeface="Garamond"/>
              </a:rPr>
            </a:br>
            <a:r>
              <a:rPr lang="en-US" sz="1800" dirty="0" smtClean="0">
                <a:latin typeface="Garamond"/>
                <a:cs typeface="Garamond"/>
              </a:rPr>
              <a:t>157 </a:t>
            </a:r>
            <a:r>
              <a:rPr lang="en-US" sz="1800" dirty="0">
                <a:latin typeface="Garamond"/>
                <a:cs typeface="Garamond"/>
              </a:rPr>
              <a:t>Pitts. L. J. 252 (Allegheny Co. C. P. 2009)</a:t>
            </a:r>
            <a:br>
              <a:rPr lang="en-US" sz="1800" dirty="0">
                <a:latin typeface="Garamond"/>
                <a:cs typeface="Garamond"/>
              </a:rPr>
            </a:br>
            <a:r>
              <a:rPr lang="en-US" sz="1400" dirty="0" smtClean="0">
                <a:latin typeface="Garamond"/>
                <a:cs typeface="Garamond"/>
              </a:rPr>
              <a:t>JUDGE WETTICK</a:t>
            </a:r>
          </a:p>
        </p:txBody>
      </p:sp>
      <p:sp>
        <p:nvSpPr>
          <p:cNvPr id="135170" name="Rectangle 2"/>
          <p:cNvSpPr>
            <a:spLocks noGrp="1" noChangeArrowheads="1"/>
          </p:cNvSpPr>
          <p:nvPr>
            <p:ph idx="1"/>
          </p:nvPr>
        </p:nvSpPr>
        <p:spPr>
          <a:xfrm>
            <a:off x="304800" y="1749322"/>
            <a:ext cx="8610600" cy="4803878"/>
          </a:xfrm>
        </p:spPr>
        <p:txBody>
          <a:bodyPr>
            <a:normAutofit fontScale="85000" lnSpcReduction="10000"/>
          </a:bodyPr>
          <a:lstStyle/>
          <a:p>
            <a:pPr marL="0" indent="0">
              <a:buNone/>
              <a:defRPr/>
            </a:pPr>
            <a:r>
              <a:rPr lang="en-US" sz="2400" b="1" dirty="0">
                <a:latin typeface="Garamond" charset="0"/>
                <a:ea typeface="ＭＳ Ｐゴシック" charset="0"/>
                <a:cs typeface="Garamond" charset="0"/>
              </a:rPr>
              <a:t>Argument  Contra</a:t>
            </a:r>
            <a:r>
              <a:rPr lang="en-US" sz="2400" b="1" dirty="0" smtClean="0">
                <a:latin typeface="Garamond" charset="0"/>
                <a:ea typeface="ＭＳ Ｐゴシック" charset="0"/>
                <a:cs typeface="Garamond" charset="0"/>
              </a:rPr>
              <a:t>:</a:t>
            </a:r>
            <a:endParaRPr lang="en-US" sz="2400" dirty="0">
              <a:latin typeface="Garamond" charset="0"/>
              <a:ea typeface="ＭＳ Ｐゴシック" charset="0"/>
              <a:cs typeface="Garamond" charset="0"/>
            </a:endParaRPr>
          </a:p>
          <a:p>
            <a:pPr>
              <a:defRPr/>
            </a:pPr>
            <a:r>
              <a:rPr lang="en-US" sz="2400" dirty="0" smtClean="0">
                <a:latin typeface="Garamond" charset="0"/>
                <a:ea typeface="ＭＳ Ｐゴシック" charset="0"/>
                <a:cs typeface="Garamond" charset="0"/>
              </a:rPr>
              <a:t>  Clearly </a:t>
            </a:r>
            <a:r>
              <a:rPr lang="en-US" sz="2400" dirty="0">
                <a:latin typeface="Garamond" charset="0"/>
                <a:ea typeface="ＭＳ Ｐゴシック" charset="0"/>
                <a:cs typeface="Garamond" charset="0"/>
              </a:rPr>
              <a:t>what physician sees now is relevant </a:t>
            </a:r>
          </a:p>
          <a:p>
            <a:pPr>
              <a:defRPr/>
            </a:pPr>
            <a:r>
              <a:rPr lang="en-US" sz="2400" dirty="0" smtClean="0">
                <a:latin typeface="Garamond" charset="0"/>
                <a:ea typeface="ＭＳ Ｐゴシック" charset="0"/>
                <a:cs typeface="Garamond" charset="0"/>
              </a:rPr>
              <a:t>  Differences </a:t>
            </a:r>
            <a:r>
              <a:rPr lang="en-US" sz="2400" dirty="0">
                <a:latin typeface="Garamond" charset="0"/>
                <a:ea typeface="ＭＳ Ｐゴシック" charset="0"/>
                <a:cs typeface="Garamond" charset="0"/>
              </a:rPr>
              <a:t>in circumstances can be explained.   </a:t>
            </a:r>
          </a:p>
          <a:p>
            <a:pPr>
              <a:defRPr/>
            </a:pPr>
            <a:r>
              <a:rPr lang="en-US" sz="2400" dirty="0" smtClean="0">
                <a:latin typeface="Garamond" charset="0"/>
                <a:ea typeface="ＭＳ Ｐゴシック" charset="0"/>
                <a:cs typeface="Garamond" charset="0"/>
              </a:rPr>
              <a:t>  Prejudicial </a:t>
            </a:r>
            <a:r>
              <a:rPr lang="en-US" sz="2400" dirty="0">
                <a:latin typeface="Garamond" charset="0"/>
                <a:ea typeface="ＭＳ Ｐゴシック" charset="0"/>
                <a:cs typeface="Garamond" charset="0"/>
              </a:rPr>
              <a:t>effect should be weighed at time of trial, not at discovery stage</a:t>
            </a:r>
          </a:p>
          <a:p>
            <a:pPr>
              <a:defRPr/>
            </a:pPr>
            <a:r>
              <a:rPr lang="en-US" sz="2400" dirty="0" smtClean="0">
                <a:latin typeface="Garamond" charset="0"/>
                <a:ea typeface="ＭＳ Ｐゴシック" charset="0"/>
                <a:cs typeface="Garamond" charset="0"/>
              </a:rPr>
              <a:t>  No </a:t>
            </a:r>
            <a:r>
              <a:rPr lang="en-US" sz="2400" dirty="0">
                <a:latin typeface="Garamond" charset="0"/>
                <a:ea typeface="ＭＳ Ｐゴシック" charset="0"/>
                <a:cs typeface="Garamond" charset="0"/>
              </a:rPr>
              <a:t>consideration of right to call and confront adverse party witness </a:t>
            </a:r>
            <a:r>
              <a:rPr lang="en-US" sz="2400" dirty="0" smtClean="0">
                <a:latin typeface="Garamond" charset="0"/>
                <a:ea typeface="ＭＳ Ｐゴシック" charset="0"/>
                <a:cs typeface="Garamond" charset="0"/>
              </a:rPr>
              <a:t>42 </a:t>
            </a:r>
            <a:r>
              <a:rPr lang="en-US" sz="2400" dirty="0">
                <a:latin typeface="Garamond" charset="0"/>
                <a:ea typeface="ＭＳ Ｐゴシック" charset="0"/>
                <a:cs typeface="Garamond" charset="0"/>
              </a:rPr>
              <a:t>Pa. C. S. § 5935</a:t>
            </a:r>
          </a:p>
          <a:p>
            <a:pPr>
              <a:defRPr/>
            </a:pPr>
            <a:r>
              <a:rPr lang="en-US" sz="2400" dirty="0" smtClean="0">
                <a:latin typeface="Garamond" charset="0"/>
                <a:ea typeface="ＭＳ Ｐゴシック" charset="0"/>
                <a:cs typeface="Garamond" charset="0"/>
              </a:rPr>
              <a:t>  Distinguish </a:t>
            </a:r>
            <a:r>
              <a:rPr lang="en-US" sz="2400" dirty="0">
                <a:latin typeface="Garamond" charset="0"/>
                <a:ea typeface="ＭＳ Ｐゴシック" charset="0"/>
                <a:cs typeface="Garamond" charset="0"/>
              </a:rPr>
              <a:t>non party witness (or co defendant) cases.  </a:t>
            </a:r>
            <a:r>
              <a:rPr lang="fi-FI" sz="2400" u="sng" dirty="0" err="1" smtClean="0">
                <a:latin typeface="Garamond" charset="0"/>
                <a:ea typeface="ＭＳ Ｐゴシック" charset="0"/>
                <a:cs typeface="Garamond" charset="0"/>
              </a:rPr>
              <a:t>See</a:t>
            </a:r>
            <a:r>
              <a:rPr lang="fi-FI" sz="2400" dirty="0" smtClean="0">
                <a:latin typeface="Garamond" charset="0"/>
                <a:ea typeface="ＭＳ Ｐゴシック" charset="0"/>
                <a:cs typeface="Garamond" charset="0"/>
              </a:rPr>
              <a:t> </a:t>
            </a:r>
            <a:r>
              <a:rPr lang="fi-FI" sz="2400" u="sng" dirty="0" err="1" smtClean="0">
                <a:latin typeface="Garamond" charset="0"/>
                <a:ea typeface="ＭＳ Ｐゴシック" charset="0"/>
                <a:cs typeface="Garamond" charset="0"/>
              </a:rPr>
              <a:t>Jistarri</a:t>
            </a:r>
            <a:r>
              <a:rPr lang="fi-FI" sz="2400" u="sng" dirty="0" smtClean="0">
                <a:latin typeface="Garamond" charset="0"/>
                <a:ea typeface="ＭＳ Ｐゴシック" charset="0"/>
                <a:cs typeface="Garamond" charset="0"/>
              </a:rPr>
              <a:t> </a:t>
            </a:r>
            <a:r>
              <a:rPr lang="fi-FI" sz="2400" u="sng" dirty="0">
                <a:latin typeface="Garamond" charset="0"/>
                <a:ea typeface="ＭＳ Ｐゴシック" charset="0"/>
                <a:cs typeface="Garamond" charset="0"/>
              </a:rPr>
              <a:t>v.  Nappi</a:t>
            </a:r>
            <a:r>
              <a:rPr lang="fi-FI" sz="2400" dirty="0">
                <a:latin typeface="Garamond" charset="0"/>
                <a:ea typeface="ＭＳ Ｐゴシック" charset="0"/>
                <a:cs typeface="Garamond" charset="0"/>
              </a:rPr>
              <a:t>, </a:t>
            </a:r>
            <a:r>
              <a:rPr lang="fi-FI" sz="2400" dirty="0" smtClean="0">
                <a:latin typeface="Garamond" charset="0"/>
                <a:ea typeface="ＭＳ Ｐゴシック" charset="0"/>
                <a:cs typeface="Garamond" charset="0"/>
              </a:rPr>
              <a:t>549 </a:t>
            </a:r>
            <a:r>
              <a:rPr lang="fi-FI" sz="2400" dirty="0">
                <a:latin typeface="Garamond" charset="0"/>
                <a:ea typeface="ＭＳ Ｐゴシック" charset="0"/>
                <a:cs typeface="Garamond" charset="0"/>
              </a:rPr>
              <a:t>A.2d 210, 218 (</a:t>
            </a:r>
            <a:r>
              <a:rPr lang="fi-FI" sz="2400" dirty="0" err="1">
                <a:latin typeface="Garamond" charset="0"/>
                <a:ea typeface="ＭＳ Ｐゴシック" charset="0"/>
                <a:cs typeface="Garamond" charset="0"/>
              </a:rPr>
              <a:t>Pa</a:t>
            </a:r>
            <a:r>
              <a:rPr lang="fi-FI" sz="2400" dirty="0">
                <a:latin typeface="Garamond" charset="0"/>
                <a:ea typeface="ＭＳ Ｐゴシック" charset="0"/>
                <a:cs typeface="Garamond" charset="0"/>
              </a:rPr>
              <a:t>. Super. 1988); </a:t>
            </a:r>
            <a:r>
              <a:rPr lang="fi-FI" sz="2400" dirty="0" smtClean="0">
                <a:latin typeface="Garamond" charset="0"/>
                <a:ea typeface="ＭＳ Ｐゴシック" charset="0"/>
                <a:cs typeface="Garamond" charset="0"/>
              </a:rPr>
              <a:t> </a:t>
            </a:r>
            <a:r>
              <a:rPr lang="fi-FI" sz="2400" u="sng" dirty="0" err="1">
                <a:latin typeface="Garamond" charset="0"/>
                <a:ea typeface="ＭＳ Ｐゴシック" charset="0"/>
                <a:cs typeface="Garamond" charset="0"/>
              </a:rPr>
              <a:t>Dolan</a:t>
            </a:r>
            <a:r>
              <a:rPr lang="fi-FI" sz="2400" u="sng" dirty="0">
                <a:latin typeface="Garamond" charset="0"/>
                <a:ea typeface="ＭＳ Ｐゴシック" charset="0"/>
                <a:cs typeface="Garamond" charset="0"/>
              </a:rPr>
              <a:t> v. </a:t>
            </a:r>
            <a:r>
              <a:rPr lang="fi-FI" sz="2400" u="sng" dirty="0" err="1">
                <a:latin typeface="Garamond" charset="0"/>
                <a:ea typeface="ＭＳ Ｐゴシック" charset="0"/>
                <a:cs typeface="Garamond" charset="0"/>
              </a:rPr>
              <a:t>Fissell</a:t>
            </a:r>
            <a:r>
              <a:rPr lang="fi-FI" sz="2400" dirty="0">
                <a:latin typeface="Garamond" charset="0"/>
                <a:ea typeface="ＭＳ Ｐゴシック" charset="0"/>
                <a:cs typeface="Garamond" charset="0"/>
              </a:rPr>
              <a:t>, </a:t>
            </a:r>
            <a:r>
              <a:rPr lang="fi-FI" sz="2400" dirty="0" smtClean="0">
                <a:latin typeface="Garamond" charset="0"/>
                <a:ea typeface="ＭＳ Ｐゴシック" charset="0"/>
                <a:cs typeface="Garamond" charset="0"/>
              </a:rPr>
              <a:t>973 </a:t>
            </a:r>
            <a:r>
              <a:rPr lang="fi-FI" sz="2400" dirty="0">
                <a:latin typeface="Garamond" charset="0"/>
                <a:ea typeface="ＭＳ Ｐゴシック" charset="0"/>
                <a:cs typeface="Garamond" charset="0"/>
              </a:rPr>
              <a:t>A. 2d 1009 (</a:t>
            </a:r>
            <a:r>
              <a:rPr lang="fi-FI" sz="2400" dirty="0" err="1">
                <a:latin typeface="Garamond" charset="0"/>
                <a:ea typeface="ＭＳ Ｐゴシック" charset="0"/>
                <a:cs typeface="Garamond" charset="0"/>
              </a:rPr>
              <a:t>Pa</a:t>
            </a:r>
            <a:r>
              <a:rPr lang="fi-FI" sz="2400" dirty="0">
                <a:latin typeface="Garamond" charset="0"/>
                <a:ea typeface="ＭＳ Ｐゴシック" charset="0"/>
                <a:cs typeface="Garamond" charset="0"/>
              </a:rPr>
              <a:t>. Super. 2009)</a:t>
            </a:r>
          </a:p>
          <a:p>
            <a:pPr>
              <a:defRPr/>
            </a:pPr>
            <a:r>
              <a:rPr lang="fi-FI" sz="2400" dirty="0" smtClean="0">
                <a:latin typeface="Garamond" charset="0"/>
                <a:ea typeface="ＭＳ Ｐゴシック" charset="0"/>
                <a:cs typeface="Garamond" charset="0"/>
              </a:rPr>
              <a:t>  </a:t>
            </a:r>
            <a:r>
              <a:rPr lang="fi-FI" sz="2400" dirty="0" err="1" smtClean="0">
                <a:latin typeface="Garamond" charset="0"/>
                <a:ea typeface="ＭＳ Ｐゴシック" charset="0"/>
                <a:cs typeface="Garamond" charset="0"/>
              </a:rPr>
              <a:t>Rules</a:t>
            </a:r>
            <a:r>
              <a:rPr lang="fi-FI" sz="2400" dirty="0" smtClean="0">
                <a:latin typeface="Garamond" charset="0"/>
                <a:ea typeface="ＭＳ Ｐゴシック" charset="0"/>
                <a:cs typeface="Garamond" charset="0"/>
              </a:rPr>
              <a:t> </a:t>
            </a:r>
            <a:r>
              <a:rPr lang="fi-FI" sz="2400" dirty="0" err="1">
                <a:latin typeface="Garamond" charset="0"/>
                <a:ea typeface="ＭＳ Ｐゴシック" charset="0"/>
                <a:cs typeface="Garamond" charset="0"/>
              </a:rPr>
              <a:t>provide</a:t>
            </a:r>
            <a:r>
              <a:rPr lang="fi-FI" sz="2400" dirty="0">
                <a:latin typeface="Garamond" charset="0"/>
                <a:ea typeface="ＭＳ Ｐゴシック" charset="0"/>
                <a:cs typeface="Garamond" charset="0"/>
              </a:rPr>
              <a:t> for </a:t>
            </a:r>
            <a:r>
              <a:rPr lang="fi-FI" sz="2400" dirty="0" err="1">
                <a:latin typeface="Garamond" charset="0"/>
                <a:ea typeface="ＭＳ Ｐゴシック" charset="0"/>
                <a:cs typeface="Garamond" charset="0"/>
              </a:rPr>
              <a:t>discovery</a:t>
            </a:r>
            <a:r>
              <a:rPr lang="fi-FI" sz="2400" dirty="0">
                <a:latin typeface="Garamond" charset="0"/>
                <a:ea typeface="ＭＳ Ｐゴシック" charset="0"/>
                <a:cs typeface="Garamond" charset="0"/>
              </a:rPr>
              <a:t> of </a:t>
            </a:r>
            <a:r>
              <a:rPr lang="fi-FI" sz="2400" dirty="0" err="1">
                <a:latin typeface="Garamond" charset="0"/>
                <a:ea typeface="ＭＳ Ｐゴシック" charset="0"/>
                <a:cs typeface="Garamond" charset="0"/>
              </a:rPr>
              <a:t>opinions</a:t>
            </a:r>
            <a:r>
              <a:rPr lang="fi-FI" sz="2400" dirty="0">
                <a:latin typeface="Garamond" charset="0"/>
                <a:ea typeface="ＭＳ Ｐゴシック" charset="0"/>
                <a:cs typeface="Garamond" charset="0"/>
              </a:rPr>
              <a:t>. </a:t>
            </a:r>
            <a:r>
              <a:rPr lang="fi-FI" sz="2400" u="sng" dirty="0" err="1">
                <a:latin typeface="Garamond" charset="0"/>
                <a:ea typeface="ＭＳ Ｐゴシック" charset="0"/>
                <a:cs typeface="Garamond" charset="0"/>
              </a:rPr>
              <a:t>See</a:t>
            </a:r>
            <a:r>
              <a:rPr lang="fi-FI" sz="2400" dirty="0">
                <a:latin typeface="Garamond" charset="0"/>
                <a:ea typeface="ＭＳ Ｐゴシック" charset="0"/>
                <a:cs typeface="Garamond" charset="0"/>
              </a:rPr>
              <a:t> </a:t>
            </a:r>
            <a:r>
              <a:rPr lang="fi-FI" sz="2400" dirty="0" err="1" smtClean="0">
                <a:latin typeface="Garamond" charset="0"/>
                <a:ea typeface="ＭＳ Ｐゴシック" charset="0"/>
                <a:cs typeface="Garamond" charset="0"/>
              </a:rPr>
              <a:t>Pa.R.Civ.Proc</a:t>
            </a:r>
            <a:r>
              <a:rPr lang="fi-FI" sz="2400" dirty="0">
                <a:latin typeface="Garamond" charset="0"/>
                <a:ea typeface="ＭＳ Ｐゴシック" charset="0"/>
                <a:cs typeface="Garamond" charset="0"/>
              </a:rPr>
              <a:t>. 4003.1(c);  </a:t>
            </a:r>
            <a:r>
              <a:rPr lang="fi-FI" sz="2400" dirty="0" err="1">
                <a:latin typeface="Garamond" charset="0"/>
                <a:ea typeface="ＭＳ Ｐゴシック" charset="0"/>
                <a:cs typeface="Garamond" charset="0"/>
              </a:rPr>
              <a:t>comment</a:t>
            </a:r>
            <a:r>
              <a:rPr lang="fi-FI" sz="2400" dirty="0">
                <a:latin typeface="Garamond" charset="0"/>
                <a:ea typeface="ＭＳ Ｐゴシック" charset="0"/>
                <a:cs typeface="Garamond" charset="0"/>
              </a:rPr>
              <a:t> to </a:t>
            </a:r>
            <a:r>
              <a:rPr lang="fi-FI" sz="2400" dirty="0" err="1">
                <a:latin typeface="Garamond" charset="0"/>
                <a:ea typeface="ＭＳ Ｐゴシック" charset="0"/>
                <a:cs typeface="Garamond" charset="0"/>
              </a:rPr>
              <a:t>Rule</a:t>
            </a:r>
            <a:r>
              <a:rPr lang="fi-FI" sz="2400" dirty="0">
                <a:latin typeface="Garamond" charset="0"/>
                <a:ea typeface="ＭＳ Ｐゴシック" charset="0"/>
                <a:cs typeface="Garamond" charset="0"/>
              </a:rPr>
              <a:t> 4003.5. </a:t>
            </a:r>
            <a:endParaRPr lang="en-US" sz="2400" dirty="0">
              <a:latin typeface="Garamond" charset="0"/>
              <a:ea typeface="ＭＳ Ｐゴシック" charset="0"/>
              <a:cs typeface="Garamond" charset="0"/>
            </a:endParaRPr>
          </a:p>
          <a:p>
            <a:pPr marL="0" indent="0" eaLnBrk="1">
              <a:spcBef>
                <a:spcPts val="600"/>
              </a:spcBef>
              <a:buClr>
                <a:srgbClr val="93A299"/>
              </a:buClr>
              <a:buFontTx/>
              <a:buChar char="•"/>
              <a:defRPr/>
            </a:pPr>
            <a:endParaRPr lang="en-US" sz="2000" dirty="0">
              <a:latin typeface="Helvetica" charset="0"/>
              <a:ea typeface="ＭＳ Ｐゴシック" charset="0"/>
            </a:endParaRPr>
          </a:p>
        </p:txBody>
      </p:sp>
      <p:sp>
        <p:nvSpPr>
          <p:cNvPr id="2" name="Slide Number Placeholder 1"/>
          <p:cNvSpPr>
            <a:spLocks noGrp="1"/>
          </p:cNvSpPr>
          <p:nvPr>
            <p:ph type="sldNum" sz="quarter" idx="12"/>
          </p:nvPr>
        </p:nvSpPr>
        <p:spPr/>
        <p:txBody>
          <a:bodyPr/>
          <a:lstStyle/>
          <a:p>
            <a:fld id="{459A5F39-4CE7-434C-A5CB-50A363451602}" type="slidenum">
              <a:rPr lang="en-US" smtClean="0"/>
              <a:t>42</a:t>
            </a:fld>
            <a:endParaRPr lang="en-US"/>
          </a:p>
        </p:txBody>
      </p:sp>
    </p:spTree>
    <p:extLst>
      <p:ext uri="{BB962C8B-B14F-4D97-AF65-F5344CB8AC3E}">
        <p14:creationId xmlns:p14="http://schemas.microsoft.com/office/powerpoint/2010/main" val="31596062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275547" y="79468"/>
            <a:ext cx="8635089" cy="1417638"/>
          </a:xfrm>
        </p:spPr>
        <p:txBody>
          <a:bodyPr/>
          <a:lstStyle/>
          <a:p>
            <a:pPr algn="ctr" defTabSz="914400" eaLnBrk="1">
              <a:spcBef>
                <a:spcPts val="400"/>
              </a:spcBef>
              <a:defRPr/>
            </a:pPr>
            <a:r>
              <a:rPr lang="en-US" sz="3200" b="1" dirty="0" smtClean="0">
                <a:latin typeface="Garamond"/>
                <a:cs typeface="Garamond"/>
              </a:rPr>
              <a:t>MCLANE V. VALLEY MEDICAL FACILITIES</a:t>
            </a:r>
            <a:br>
              <a:rPr lang="en-US" sz="3200" b="1" dirty="0" smtClean="0">
                <a:latin typeface="Garamond"/>
                <a:cs typeface="Garamond"/>
              </a:rPr>
            </a:br>
            <a:r>
              <a:rPr lang="en-US" sz="1800" dirty="0" smtClean="0">
                <a:latin typeface="Garamond"/>
                <a:cs typeface="Garamond"/>
              </a:rPr>
              <a:t>157 </a:t>
            </a:r>
            <a:r>
              <a:rPr lang="en-US" sz="1800" dirty="0">
                <a:latin typeface="Garamond"/>
                <a:cs typeface="Garamond"/>
              </a:rPr>
              <a:t>Pitts. L. J. 252 (Allegheny Co. C. P. 2009)</a:t>
            </a:r>
            <a:br>
              <a:rPr lang="en-US" sz="1800" dirty="0">
                <a:latin typeface="Garamond"/>
                <a:cs typeface="Garamond"/>
              </a:rPr>
            </a:br>
            <a:r>
              <a:rPr lang="en-US" sz="1400" dirty="0" smtClean="0">
                <a:latin typeface="Garamond"/>
                <a:cs typeface="Garamond"/>
              </a:rPr>
              <a:t>JUDGE WETTICK</a:t>
            </a:r>
          </a:p>
        </p:txBody>
      </p:sp>
      <p:sp>
        <p:nvSpPr>
          <p:cNvPr id="135170" name="Rectangle 2"/>
          <p:cNvSpPr>
            <a:spLocks noGrp="1" noChangeArrowheads="1"/>
          </p:cNvSpPr>
          <p:nvPr>
            <p:ph idx="1"/>
          </p:nvPr>
        </p:nvSpPr>
        <p:spPr>
          <a:xfrm>
            <a:off x="457200" y="1676400"/>
            <a:ext cx="8229600" cy="4876800"/>
          </a:xfrm>
        </p:spPr>
        <p:txBody>
          <a:bodyPr>
            <a:normAutofit fontScale="92500" lnSpcReduction="10000"/>
          </a:bodyPr>
          <a:lstStyle/>
          <a:p>
            <a:pPr marL="0" indent="0">
              <a:buNone/>
              <a:defRPr/>
            </a:pPr>
            <a:r>
              <a:rPr lang="en-US" dirty="0">
                <a:latin typeface="Garamond" charset="0"/>
                <a:ea typeface="ＭＳ Ｐゴシック" charset="0"/>
                <a:cs typeface="Garamond" charset="0"/>
              </a:rPr>
              <a:t>There is no appellate authority on the issue</a:t>
            </a:r>
            <a:r>
              <a:rPr lang="en-US" dirty="0" smtClean="0">
                <a:latin typeface="Garamond" charset="0"/>
                <a:ea typeface="ＭＳ Ｐゴシック" charset="0"/>
                <a:cs typeface="Garamond" charset="0"/>
              </a:rPr>
              <a:t>.</a:t>
            </a:r>
            <a:endParaRPr lang="en-US" dirty="0">
              <a:latin typeface="Garamond" charset="0"/>
              <a:ea typeface="ＭＳ Ｐゴシック" charset="0"/>
              <a:cs typeface="Garamond" charset="0"/>
            </a:endParaRPr>
          </a:p>
          <a:p>
            <a:pPr>
              <a:defRPr/>
            </a:pPr>
            <a:r>
              <a:rPr lang="en-US" dirty="0" smtClean="0">
                <a:latin typeface="Garamond" charset="0"/>
                <a:ea typeface="ＭＳ Ｐゴシック" charset="0"/>
                <a:cs typeface="Garamond" charset="0"/>
              </a:rPr>
              <a:t>  Older </a:t>
            </a:r>
            <a:r>
              <a:rPr lang="en-US" dirty="0">
                <a:latin typeface="Garamond" charset="0"/>
                <a:ea typeface="ＭＳ Ｐゴシック" charset="0"/>
                <a:cs typeface="Garamond" charset="0"/>
              </a:rPr>
              <a:t>cases supporting proposition that a physician who is a defendant in a medical-malpractice action can be required to give expert testimony</a:t>
            </a:r>
            <a:r>
              <a:rPr lang="en-US" dirty="0" smtClean="0">
                <a:latin typeface="Garamond" charset="0"/>
                <a:ea typeface="ＭＳ Ｐゴシック" charset="0"/>
                <a:cs typeface="Garamond" charset="0"/>
              </a:rPr>
              <a:t>:</a:t>
            </a:r>
            <a:endParaRPr lang="en-US" dirty="0">
              <a:latin typeface="Garamond" charset="0"/>
              <a:ea typeface="ＭＳ Ｐゴシック" charset="0"/>
              <a:cs typeface="Garamond" charset="0"/>
            </a:endParaRPr>
          </a:p>
          <a:p>
            <a:pPr>
              <a:defRPr/>
            </a:pPr>
            <a:r>
              <a:rPr lang="hu-HU" u="sng" dirty="0" smtClean="0">
                <a:latin typeface="Garamond" charset="0"/>
                <a:ea typeface="ＭＳ Ｐゴシック" charset="0"/>
                <a:cs typeface="Garamond" charset="0"/>
              </a:rPr>
              <a:t>  First </a:t>
            </a:r>
            <a:r>
              <a:rPr lang="hu-HU" u="sng" dirty="0">
                <a:latin typeface="Garamond" charset="0"/>
                <a:ea typeface="ＭＳ Ｐゴシック" charset="0"/>
                <a:cs typeface="Garamond" charset="0"/>
              </a:rPr>
              <a:t>National Bank &amp; Trust Co. At Waynesboro v. E. R. Squibb &amp; Son</a:t>
            </a:r>
            <a:r>
              <a:rPr lang="hu-HU" dirty="0">
                <a:latin typeface="Garamond" charset="0"/>
                <a:ea typeface="ＭＳ Ｐゴシック" charset="0"/>
                <a:cs typeface="Garamond" charset="0"/>
              </a:rPr>
              <a:t>, 41 Pa. D. &amp; C. 3d 52  (Dauphin Co. C.P. 1985);     </a:t>
            </a:r>
            <a:r>
              <a:rPr lang="hu-HU" dirty="0" smtClean="0">
                <a:latin typeface="Garamond" charset="0"/>
                <a:ea typeface="ＭＳ Ｐゴシック" charset="0"/>
                <a:cs typeface="Garamond" charset="0"/>
              </a:rPr>
              <a:t>                                                                            </a:t>
            </a:r>
            <a:endParaRPr lang="hu-HU" dirty="0">
              <a:latin typeface="Garamond" charset="0"/>
              <a:ea typeface="ＭＳ Ｐゴシック" charset="0"/>
              <a:cs typeface="Garamond" charset="0"/>
            </a:endParaRPr>
          </a:p>
          <a:p>
            <a:pPr>
              <a:defRPr/>
            </a:pPr>
            <a:r>
              <a:rPr lang="fi-FI" u="sng" dirty="0" smtClean="0">
                <a:latin typeface="Garamond" charset="0"/>
                <a:ea typeface="ＭＳ Ｐゴシック" charset="0"/>
                <a:cs typeface="Garamond" charset="0"/>
              </a:rPr>
              <a:t>  </a:t>
            </a:r>
            <a:r>
              <a:rPr lang="fi-FI" u="sng" dirty="0" err="1" smtClean="0">
                <a:latin typeface="Garamond" charset="0"/>
                <a:ea typeface="ＭＳ Ｐゴシック" charset="0"/>
                <a:cs typeface="Garamond" charset="0"/>
              </a:rPr>
              <a:t>Bolton</a:t>
            </a:r>
            <a:r>
              <a:rPr lang="fi-FI" u="sng" dirty="0" smtClean="0">
                <a:latin typeface="Garamond" charset="0"/>
                <a:ea typeface="ＭＳ Ｐゴシック" charset="0"/>
                <a:cs typeface="Garamond" charset="0"/>
              </a:rPr>
              <a:t> </a:t>
            </a:r>
            <a:r>
              <a:rPr lang="fi-FI" u="sng" dirty="0">
                <a:latin typeface="Garamond" charset="0"/>
                <a:ea typeface="ＭＳ Ｐゴシック" charset="0"/>
                <a:cs typeface="Garamond" charset="0"/>
              </a:rPr>
              <a:t>v. </a:t>
            </a:r>
            <a:r>
              <a:rPr lang="fi-FI" u="sng" dirty="0" err="1">
                <a:latin typeface="Garamond" charset="0"/>
                <a:ea typeface="ＭＳ Ｐゴシック" charset="0"/>
                <a:cs typeface="Garamond" charset="0"/>
              </a:rPr>
              <a:t>Holy</a:t>
            </a:r>
            <a:r>
              <a:rPr lang="fi-FI" u="sng" dirty="0">
                <a:latin typeface="Garamond" charset="0"/>
                <a:ea typeface="ＭＳ Ｐゴシック" charset="0"/>
                <a:cs typeface="Garamond" charset="0"/>
              </a:rPr>
              <a:t> </a:t>
            </a:r>
            <a:r>
              <a:rPr lang="fi-FI" u="sng" dirty="0" err="1">
                <a:latin typeface="Garamond" charset="0"/>
                <a:ea typeface="ＭＳ Ｐゴシック" charset="0"/>
                <a:cs typeface="Garamond" charset="0"/>
              </a:rPr>
              <a:t>Spirit</a:t>
            </a:r>
            <a:r>
              <a:rPr lang="fi-FI" u="sng" dirty="0">
                <a:latin typeface="Garamond" charset="0"/>
                <a:ea typeface="ＭＳ Ｐゴシック" charset="0"/>
                <a:cs typeface="Garamond" charset="0"/>
              </a:rPr>
              <a:t> </a:t>
            </a:r>
            <a:r>
              <a:rPr lang="fi-FI" u="sng" dirty="0" err="1">
                <a:latin typeface="Garamond" charset="0"/>
                <a:ea typeface="ＭＳ Ｐゴシック" charset="0"/>
                <a:cs typeface="Garamond" charset="0"/>
              </a:rPr>
              <a:t>Hospita</a:t>
            </a:r>
            <a:r>
              <a:rPr lang="fi-FI" dirty="0" err="1">
                <a:latin typeface="Garamond" charset="0"/>
                <a:ea typeface="ＭＳ Ｐゴシック" charset="0"/>
                <a:cs typeface="Garamond" charset="0"/>
              </a:rPr>
              <a:t>l</a:t>
            </a:r>
            <a:r>
              <a:rPr lang="fi-FI" dirty="0">
                <a:latin typeface="Garamond" charset="0"/>
                <a:ea typeface="ＭＳ Ｐゴシック" charset="0"/>
                <a:cs typeface="Garamond" charset="0"/>
              </a:rPr>
              <a:t>, 40 </a:t>
            </a:r>
            <a:r>
              <a:rPr lang="fi-FI" dirty="0" err="1">
                <a:latin typeface="Garamond" charset="0"/>
                <a:ea typeface="ＭＳ Ｐゴシック" charset="0"/>
                <a:cs typeface="Garamond" charset="0"/>
              </a:rPr>
              <a:t>Pa</a:t>
            </a:r>
            <a:r>
              <a:rPr lang="fi-FI" dirty="0">
                <a:latin typeface="Garamond" charset="0"/>
                <a:ea typeface="ＭＳ Ｐゴシック" charset="0"/>
                <a:cs typeface="Garamond" charset="0"/>
              </a:rPr>
              <a:t>. D. &amp; C. 3d 372, 386-387 (</a:t>
            </a:r>
            <a:r>
              <a:rPr lang="fi-FI" dirty="0" err="1">
                <a:latin typeface="Garamond" charset="0"/>
                <a:ea typeface="ＭＳ Ｐゴシック" charset="0"/>
                <a:cs typeface="Garamond" charset="0"/>
              </a:rPr>
              <a:t>Dauphin</a:t>
            </a:r>
            <a:r>
              <a:rPr lang="fi-FI" dirty="0">
                <a:latin typeface="Garamond" charset="0"/>
                <a:ea typeface="ＭＳ Ｐゴシック" charset="0"/>
                <a:cs typeface="Garamond" charset="0"/>
              </a:rPr>
              <a:t> Co. C. P. 1984). </a:t>
            </a:r>
          </a:p>
          <a:p>
            <a:pPr>
              <a:defRPr/>
            </a:pPr>
            <a:r>
              <a:rPr lang="es-ES_tradnl" u="sng" dirty="0" smtClean="0">
                <a:latin typeface="Garamond" charset="0"/>
                <a:ea typeface="ＭＳ Ｐゴシック" charset="0"/>
                <a:cs typeface="Garamond" charset="0"/>
              </a:rPr>
              <a:t>  </a:t>
            </a:r>
            <a:r>
              <a:rPr lang="es-ES_tradnl" u="sng" dirty="0" err="1" smtClean="0">
                <a:latin typeface="Garamond" charset="0"/>
                <a:ea typeface="ＭＳ Ｐゴシック" charset="0"/>
                <a:cs typeface="Garamond" charset="0"/>
              </a:rPr>
              <a:t>Makera</a:t>
            </a:r>
            <a:r>
              <a:rPr lang="es-ES_tradnl" u="sng" dirty="0" smtClean="0">
                <a:latin typeface="Garamond" charset="0"/>
                <a:ea typeface="ＭＳ Ｐゴシック" charset="0"/>
                <a:cs typeface="Garamond" charset="0"/>
              </a:rPr>
              <a:t> </a:t>
            </a:r>
            <a:r>
              <a:rPr lang="es-ES_tradnl" u="sng" dirty="0">
                <a:latin typeface="Garamond" charset="0"/>
                <a:ea typeface="ＭＳ Ｐゴシック" charset="0"/>
                <a:cs typeface="Garamond" charset="0"/>
              </a:rPr>
              <a:t>v. Pequero</a:t>
            </a:r>
            <a:r>
              <a:rPr lang="es-ES_tradnl" dirty="0">
                <a:latin typeface="Garamond" charset="0"/>
                <a:ea typeface="ＭＳ Ｐゴシック" charset="0"/>
                <a:cs typeface="Garamond" charset="0"/>
              </a:rPr>
              <a:t>, 50 </a:t>
            </a:r>
            <a:r>
              <a:rPr lang="es-ES_tradnl" dirty="0" err="1">
                <a:latin typeface="Garamond" charset="0"/>
                <a:ea typeface="ＭＳ Ｐゴシック" charset="0"/>
                <a:cs typeface="Garamond" charset="0"/>
              </a:rPr>
              <a:t>Pa</a:t>
            </a:r>
            <a:r>
              <a:rPr lang="es-ES_tradnl" dirty="0">
                <a:latin typeface="Garamond" charset="0"/>
                <a:ea typeface="ＭＳ Ｐゴシック" charset="0"/>
                <a:cs typeface="Garamond" charset="0"/>
              </a:rPr>
              <a:t>. D. &amp; C. 3d 346 (</a:t>
            </a:r>
            <a:r>
              <a:rPr lang="es-ES_tradnl" dirty="0" err="1">
                <a:latin typeface="Garamond" charset="0"/>
                <a:ea typeface="ＭＳ Ｐゴシック" charset="0"/>
                <a:cs typeface="Garamond" charset="0"/>
              </a:rPr>
              <a:t>Luzerne</a:t>
            </a:r>
            <a:r>
              <a:rPr lang="es-ES_tradnl" dirty="0">
                <a:latin typeface="Garamond" charset="0"/>
                <a:ea typeface="ＭＳ Ｐゴシック" charset="0"/>
                <a:cs typeface="Garamond" charset="0"/>
              </a:rPr>
              <a:t> Co. C. P. 1988).  </a:t>
            </a:r>
          </a:p>
          <a:p>
            <a:pPr>
              <a:defRPr/>
            </a:pPr>
            <a:r>
              <a:rPr lang="fi-FI" u="sng" dirty="0" smtClean="0">
                <a:latin typeface="Garamond" charset="0"/>
                <a:ea typeface="ＭＳ Ｐゴシック" charset="0"/>
                <a:cs typeface="Garamond" charset="0"/>
              </a:rPr>
              <a:t>  </a:t>
            </a:r>
            <a:r>
              <a:rPr lang="fi-FI" u="sng" dirty="0" err="1" smtClean="0">
                <a:latin typeface="Garamond" charset="0"/>
                <a:ea typeface="ＭＳ Ｐゴシック" charset="0"/>
                <a:cs typeface="Garamond" charset="0"/>
              </a:rPr>
              <a:t>Decker</a:t>
            </a:r>
            <a:r>
              <a:rPr lang="fi-FI" u="sng" dirty="0" smtClean="0">
                <a:latin typeface="Garamond" charset="0"/>
                <a:ea typeface="ＭＳ Ｐゴシック" charset="0"/>
                <a:cs typeface="Garamond" charset="0"/>
              </a:rPr>
              <a:t> </a:t>
            </a:r>
            <a:r>
              <a:rPr lang="fi-FI" u="sng" dirty="0">
                <a:latin typeface="Garamond" charset="0"/>
                <a:ea typeface="ＭＳ Ｐゴシック" charset="0"/>
                <a:cs typeface="Garamond" charset="0"/>
              </a:rPr>
              <a:t>v. </a:t>
            </a:r>
            <a:r>
              <a:rPr lang="fi-FI" u="sng" dirty="0" err="1">
                <a:latin typeface="Garamond" charset="0"/>
                <a:ea typeface="ＭＳ Ｐゴシック" charset="0"/>
                <a:cs typeface="Garamond" charset="0"/>
              </a:rPr>
              <a:t>Pohlidal</a:t>
            </a:r>
            <a:r>
              <a:rPr lang="fi-FI" dirty="0">
                <a:latin typeface="Garamond" charset="0"/>
                <a:ea typeface="ＭＳ Ｐゴシック" charset="0"/>
                <a:cs typeface="Garamond" charset="0"/>
              </a:rPr>
              <a:t> 22 </a:t>
            </a:r>
            <a:r>
              <a:rPr lang="fi-FI" dirty="0" err="1">
                <a:latin typeface="Garamond" charset="0"/>
                <a:ea typeface="ＭＳ Ｐゴシック" charset="0"/>
                <a:cs typeface="Garamond" charset="0"/>
              </a:rPr>
              <a:t>Pa</a:t>
            </a:r>
            <a:r>
              <a:rPr lang="fi-FI" dirty="0">
                <a:latin typeface="Garamond" charset="0"/>
                <a:ea typeface="ＭＳ Ｐゴシック" charset="0"/>
                <a:cs typeface="Garamond" charset="0"/>
              </a:rPr>
              <a:t>. D. &amp; C.2d 631 (</a:t>
            </a:r>
            <a:r>
              <a:rPr lang="fi-FI" dirty="0" err="1">
                <a:latin typeface="Garamond" charset="0"/>
                <a:ea typeface="ＭＳ Ｐゴシック" charset="0"/>
                <a:cs typeface="Garamond" charset="0"/>
              </a:rPr>
              <a:t>Northampton</a:t>
            </a:r>
            <a:r>
              <a:rPr lang="fi-FI" dirty="0">
                <a:latin typeface="Garamond" charset="0"/>
                <a:ea typeface="ＭＳ Ｐゴシック" charset="0"/>
                <a:cs typeface="Garamond" charset="0"/>
              </a:rPr>
              <a:t> Co. C. P. 1960) </a:t>
            </a:r>
            <a:endParaRPr lang="en-US" dirty="0">
              <a:latin typeface="Garamond" charset="0"/>
              <a:ea typeface="ＭＳ Ｐゴシック" charset="0"/>
              <a:cs typeface="Garamond" charset="0"/>
            </a:endParaRPr>
          </a:p>
          <a:p>
            <a:pPr marL="0" indent="0" eaLnBrk="1">
              <a:spcBef>
                <a:spcPts val="600"/>
              </a:spcBef>
              <a:buClr>
                <a:srgbClr val="93A299"/>
              </a:buClr>
              <a:buFontTx/>
              <a:buChar char="•"/>
              <a:defRPr/>
            </a:pPr>
            <a:endParaRPr lang="en-US" sz="2000" dirty="0">
              <a:latin typeface="Garamond" charset="0"/>
              <a:ea typeface="ＭＳ Ｐゴシック" charset="0"/>
              <a:cs typeface="Garamond" charset="0"/>
            </a:endParaRPr>
          </a:p>
        </p:txBody>
      </p:sp>
      <p:sp>
        <p:nvSpPr>
          <p:cNvPr id="135171" name="AutoShape 3"/>
          <p:cNvSpPr>
            <a:spLocks/>
          </p:cNvSpPr>
          <p:nvPr/>
        </p:nvSpPr>
        <p:spPr bwMode="auto">
          <a:xfrm>
            <a:off x="8077200" y="6553200"/>
            <a:ext cx="1066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dirty="0">
              <a:cs typeface="Garamond" charset="0"/>
            </a:endParaRPr>
          </a:p>
        </p:txBody>
      </p:sp>
      <p:sp>
        <p:nvSpPr>
          <p:cNvPr id="2" name="Slide Number Placeholder 1"/>
          <p:cNvSpPr>
            <a:spLocks noGrp="1"/>
          </p:cNvSpPr>
          <p:nvPr>
            <p:ph type="sldNum" sz="quarter" idx="12"/>
          </p:nvPr>
        </p:nvSpPr>
        <p:spPr/>
        <p:txBody>
          <a:bodyPr/>
          <a:lstStyle/>
          <a:p>
            <a:fld id="{459A5F39-4CE7-434C-A5CB-50A363451602}" type="slidenum">
              <a:rPr lang="en-US" smtClean="0"/>
              <a:t>43</a:t>
            </a:fld>
            <a:endParaRPr lang="en-US"/>
          </a:p>
        </p:txBody>
      </p:sp>
    </p:spTree>
    <p:extLst>
      <p:ext uri="{BB962C8B-B14F-4D97-AF65-F5344CB8AC3E}">
        <p14:creationId xmlns:p14="http://schemas.microsoft.com/office/powerpoint/2010/main" val="4185410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Treatment Options Available to Patient</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44</a:t>
            </a:fld>
            <a:endParaRPr lang="en-US"/>
          </a:p>
        </p:txBody>
      </p:sp>
    </p:spTree>
    <p:extLst>
      <p:ext uri="{BB962C8B-B14F-4D97-AF65-F5344CB8AC3E}">
        <p14:creationId xmlns:p14="http://schemas.microsoft.com/office/powerpoint/2010/main" val="7342344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Whether treatment options available to a party to correct damage allegedly caused by negligence of defendant doctor is relevant or admissible</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45</a:t>
            </a:fld>
            <a:endParaRPr lang="en-US"/>
          </a:p>
        </p:txBody>
      </p:sp>
    </p:spTree>
    <p:extLst>
      <p:ext uri="{BB962C8B-B14F-4D97-AF65-F5344CB8AC3E}">
        <p14:creationId xmlns:p14="http://schemas.microsoft.com/office/powerpoint/2010/main" val="40394039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b="1" i="1" dirty="0"/>
              <a:t>Angelo v. </a:t>
            </a:r>
            <a:r>
              <a:rPr lang="en-US" b="1" i="1" dirty="0" err="1"/>
              <a:t>Diamontoni</a:t>
            </a:r>
            <a:r>
              <a:rPr lang="en-US" dirty="0"/>
              <a:t>, 2005 Pa. Super. 120, 871 A.2d 1276, 1280 (2005), </a:t>
            </a:r>
            <a:r>
              <a:rPr lang="en-US" i="1" dirty="0"/>
              <a:t>app. denied</a:t>
            </a:r>
            <a:r>
              <a:rPr lang="en-US" dirty="0"/>
              <a:t>, 585 Pa. 694, 889 A.2d 87 (2005) (quoting </a:t>
            </a:r>
            <a:r>
              <a:rPr lang="en-US" b="1" i="1" dirty="0"/>
              <a:t>Columbia Med. Group, Inc. v. Herring &amp; Roll, P.C.</a:t>
            </a:r>
            <a:r>
              <a:rPr lang="en-US" dirty="0"/>
              <a:t>, 829 A.2d 1184, 1192 (Pa. Super. 2003)).  “[T]he burden to establish the plaintiff’s conduct as a contributing factor in his injury rests with the defendant, who must show both the negligence of the conduct alleged and the causal relationship of that conduct to the injuries for which damages are sought.”  </a:t>
            </a:r>
            <a:r>
              <a:rPr lang="en-US" b="1" i="1" dirty="0"/>
              <a:t>Ibid</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46</a:t>
            </a:fld>
            <a:endParaRPr lang="en-US"/>
          </a:p>
        </p:txBody>
      </p:sp>
    </p:spTree>
    <p:extLst>
      <p:ext uri="{BB962C8B-B14F-4D97-AF65-F5344CB8AC3E}">
        <p14:creationId xmlns:p14="http://schemas.microsoft.com/office/powerpoint/2010/main" val="15567752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An injured party must take reasonable steps to reduce the amount of damages she suffers.  </a:t>
            </a:r>
            <a:r>
              <a:rPr lang="en-US" b="1" i="1" dirty="0"/>
              <a:t>Potts v. Guthrie</a:t>
            </a:r>
            <a:r>
              <a:rPr lang="en-US" dirty="0"/>
              <a:t>, 282 Pa. 200, 203, 127 A. 605, 606 (1925).  </a:t>
            </a:r>
          </a:p>
        </p:txBody>
      </p:sp>
      <p:sp>
        <p:nvSpPr>
          <p:cNvPr id="4" name="Slide Number Placeholder 3"/>
          <p:cNvSpPr>
            <a:spLocks noGrp="1"/>
          </p:cNvSpPr>
          <p:nvPr>
            <p:ph type="sldNum" sz="quarter" idx="12"/>
          </p:nvPr>
        </p:nvSpPr>
        <p:spPr/>
        <p:txBody>
          <a:bodyPr/>
          <a:lstStyle/>
          <a:p>
            <a:fld id="{459A5F39-4CE7-434C-A5CB-50A363451602}" type="slidenum">
              <a:rPr lang="en-US" smtClean="0"/>
              <a:t>47</a:t>
            </a:fld>
            <a:endParaRPr lang="en-US"/>
          </a:p>
        </p:txBody>
      </p:sp>
    </p:spTree>
    <p:extLst>
      <p:ext uri="{BB962C8B-B14F-4D97-AF65-F5344CB8AC3E}">
        <p14:creationId xmlns:p14="http://schemas.microsoft.com/office/powerpoint/2010/main" val="5291467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A jury may consider a plaintiff’s failure to mitigate damages by refusing to undergo a simple and safe surgical procedure.  </a:t>
            </a:r>
            <a:r>
              <a:rPr lang="en-US" b="1" i="1" dirty="0"/>
              <a:t>Ibid</a:t>
            </a:r>
            <a:r>
              <a:rPr lang="en-US" dirty="0"/>
              <a:t>.  A jury, however, may not consider such a refusal, where the “suggested operation is serious and attended with grave danger.”  </a:t>
            </a:r>
            <a:r>
              <a:rPr lang="en-US" b="1" i="1" dirty="0"/>
              <a:t>Ibid</a:t>
            </a:r>
            <a:r>
              <a:rPr lang="en-US" dirty="0"/>
              <a:t>.  </a:t>
            </a:r>
          </a:p>
        </p:txBody>
      </p:sp>
      <p:sp>
        <p:nvSpPr>
          <p:cNvPr id="4" name="Slide Number Placeholder 3"/>
          <p:cNvSpPr>
            <a:spLocks noGrp="1"/>
          </p:cNvSpPr>
          <p:nvPr>
            <p:ph type="sldNum" sz="quarter" idx="12"/>
          </p:nvPr>
        </p:nvSpPr>
        <p:spPr/>
        <p:txBody>
          <a:bodyPr/>
          <a:lstStyle/>
          <a:p>
            <a:fld id="{459A5F39-4CE7-434C-A5CB-50A363451602}" type="slidenum">
              <a:rPr lang="en-US" smtClean="0"/>
              <a:t>48</a:t>
            </a:fld>
            <a:endParaRPr lang="en-US"/>
          </a:p>
        </p:txBody>
      </p:sp>
    </p:spTree>
    <p:extLst>
      <p:ext uri="{BB962C8B-B14F-4D97-AF65-F5344CB8AC3E}">
        <p14:creationId xmlns:p14="http://schemas.microsoft.com/office/powerpoint/2010/main" val="133163232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If a surgical procedure is not serious, but a simple and safe one, then the fact-finder could consider the failure to undergo the procedure and the evidence would be relevant and admissible.</a:t>
            </a:r>
          </a:p>
        </p:txBody>
      </p:sp>
      <p:sp>
        <p:nvSpPr>
          <p:cNvPr id="4" name="Slide Number Placeholder 3"/>
          <p:cNvSpPr>
            <a:spLocks noGrp="1"/>
          </p:cNvSpPr>
          <p:nvPr>
            <p:ph type="sldNum" sz="quarter" idx="12"/>
          </p:nvPr>
        </p:nvSpPr>
        <p:spPr/>
        <p:txBody>
          <a:bodyPr/>
          <a:lstStyle/>
          <a:p>
            <a:fld id="{459A5F39-4CE7-434C-A5CB-50A363451602}" type="slidenum">
              <a:rPr lang="en-US" smtClean="0"/>
              <a:t>49</a:t>
            </a:fld>
            <a:endParaRPr lang="en-US"/>
          </a:p>
        </p:txBody>
      </p:sp>
    </p:spTree>
    <p:extLst>
      <p:ext uri="{BB962C8B-B14F-4D97-AF65-F5344CB8AC3E}">
        <p14:creationId xmlns:p14="http://schemas.microsoft.com/office/powerpoint/2010/main" val="22193052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A treatise can be used during cross examination of a witness for the sole purpose of impeaching the witness. </a:t>
            </a:r>
            <a:r>
              <a:rPr lang="en-US" i="1" dirty="0"/>
              <a:t>Id</a:t>
            </a:r>
            <a:r>
              <a:rPr lang="en-US" i="1"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a:t>
            </a:fld>
            <a:endParaRPr lang="en-US"/>
          </a:p>
        </p:txBody>
      </p:sp>
    </p:spTree>
    <p:extLst>
      <p:ext uri="{BB962C8B-B14F-4D97-AF65-F5344CB8AC3E}">
        <p14:creationId xmlns:p14="http://schemas.microsoft.com/office/powerpoint/2010/main" val="2960411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In </a:t>
            </a:r>
            <a:r>
              <a:rPr lang="en-US" b="1" i="1" dirty="0" err="1"/>
              <a:t>Hilscher</a:t>
            </a:r>
            <a:r>
              <a:rPr lang="en-US" dirty="0"/>
              <a:t>, the Superior Court held that it was proper for the jury to consider Ms. </a:t>
            </a:r>
            <a:r>
              <a:rPr lang="en-US" dirty="0" err="1"/>
              <a:t>Hilscher’s</a:t>
            </a:r>
            <a:r>
              <a:rPr lang="en-US" dirty="0"/>
              <a:t> refusal to have shoulder surgery in determining whether she fulfilled her duty to mitigate damages.  194 Pa. Super. 237, 244-45, 166 A.2d 678, 682 (1961), </a:t>
            </a:r>
            <a:r>
              <a:rPr lang="en-US" i="1" dirty="0" err="1"/>
              <a:t>aff’d</a:t>
            </a:r>
            <a:r>
              <a:rPr lang="en-US" dirty="0"/>
              <a:t>, 403 Pa. 596, 170 A.2d 595 (1961).  Ms. </a:t>
            </a:r>
            <a:r>
              <a:rPr lang="en-US" dirty="0" err="1"/>
              <a:t>Hilscher</a:t>
            </a:r>
            <a:r>
              <a:rPr lang="en-US" dirty="0"/>
              <a:t> slipped and fell down some porch steps injuring her left shoulder</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50</a:t>
            </a:fld>
            <a:endParaRPr lang="en-US"/>
          </a:p>
        </p:txBody>
      </p:sp>
    </p:spTree>
    <p:extLst>
      <p:ext uri="{BB962C8B-B14F-4D97-AF65-F5344CB8AC3E}">
        <p14:creationId xmlns:p14="http://schemas.microsoft.com/office/powerpoint/2010/main" val="221603504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i="1" dirty="0"/>
              <a:t>Yost v. Union Railroad Company</a:t>
            </a:r>
            <a:r>
              <a:rPr lang="en-US" dirty="0"/>
              <a:t>, 380 Pa. Super. 236, 551 A.2d 317 (1988), </a:t>
            </a:r>
            <a:r>
              <a:rPr lang="en-US" i="1" dirty="0"/>
              <a:t>appeal denied</a:t>
            </a:r>
            <a:r>
              <a:rPr lang="en-US" dirty="0"/>
              <a:t>, 522 Pa. 605, 562 A.2d 827 (1989).  </a:t>
            </a:r>
            <a:r>
              <a:rPr lang="en-US" i="1" dirty="0" err="1"/>
              <a:t>Hilscher</a:t>
            </a:r>
            <a:r>
              <a:rPr lang="en-US" i="1" dirty="0"/>
              <a:t> v. </a:t>
            </a:r>
            <a:r>
              <a:rPr lang="en-US" i="1" dirty="0" err="1"/>
              <a:t>Ickinger</a:t>
            </a:r>
            <a:r>
              <a:rPr lang="en-US" dirty="0"/>
              <a:t>, 194 Pa. Super. 237, 166 A.2d 678 (1961), </a:t>
            </a:r>
            <a:r>
              <a:rPr lang="en-US" i="1" dirty="0" err="1"/>
              <a:t>aff’d</a:t>
            </a:r>
            <a:r>
              <a:rPr lang="en-US" i="1" dirty="0"/>
              <a:t>.</a:t>
            </a:r>
            <a:r>
              <a:rPr lang="en-US" dirty="0"/>
              <a:t> 403 Pa. 596, 170 A.2d 595 (1961) stands for the proposition that failure to undergo a corrective surgical procedure could be a factor in considering comparative negligence, but they both provide a definition for serious surgical procedure.  It is one that is more than minimally invasive and one attended by significant risks.  There is no obligation to undergo such surgery. </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51</a:t>
            </a:fld>
            <a:endParaRPr lang="en-US"/>
          </a:p>
        </p:txBody>
      </p:sp>
    </p:spTree>
    <p:extLst>
      <p:ext uri="{BB962C8B-B14F-4D97-AF65-F5344CB8AC3E}">
        <p14:creationId xmlns:p14="http://schemas.microsoft.com/office/powerpoint/2010/main" val="247576567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Mrs. Neff’s decision to forego the reconstruction/</a:t>
            </a:r>
            <a:r>
              <a:rPr lang="en-US" dirty="0" err="1"/>
              <a:t>reimplantation</a:t>
            </a:r>
            <a:r>
              <a:rPr lang="en-US" dirty="0"/>
              <a:t> surgery and undergo the nephrectomy is reasonable as a matter of law.  As such, the alternative options available to her are irrelevant to the fact-finder’s determination of damages.  Mrs. Neff’s decision to forgo the other options can play no role in the calculation of </a:t>
            </a:r>
            <a:r>
              <a:rPr lang="en-US" dirty="0" smtClean="0"/>
              <a:t>damages</a:t>
            </a:r>
            <a:r>
              <a:rPr lang="en-US" dirty="0"/>
              <a:t>.</a:t>
            </a:r>
          </a:p>
        </p:txBody>
      </p:sp>
      <p:sp>
        <p:nvSpPr>
          <p:cNvPr id="4" name="Slide Number Placeholder 3"/>
          <p:cNvSpPr>
            <a:spLocks noGrp="1"/>
          </p:cNvSpPr>
          <p:nvPr>
            <p:ph type="sldNum" sz="quarter" idx="12"/>
          </p:nvPr>
        </p:nvSpPr>
        <p:spPr/>
        <p:txBody>
          <a:bodyPr/>
          <a:lstStyle/>
          <a:p>
            <a:fld id="{459A5F39-4CE7-434C-A5CB-50A363451602}" type="slidenum">
              <a:rPr lang="en-US" smtClean="0"/>
              <a:t>52</a:t>
            </a:fld>
            <a:endParaRPr lang="en-US"/>
          </a:p>
        </p:txBody>
      </p:sp>
    </p:spTree>
    <p:extLst>
      <p:ext uri="{BB962C8B-B14F-4D97-AF65-F5344CB8AC3E}">
        <p14:creationId xmlns:p14="http://schemas.microsoft.com/office/powerpoint/2010/main" val="137309380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The Defendants base their rebuttal evidence argument on the contention that Mrs. Neff should have waited to see if the functioning of her left kidney improved before deciding to undergo the nephrectomy.</a:t>
            </a:r>
          </a:p>
        </p:txBody>
      </p:sp>
      <p:sp>
        <p:nvSpPr>
          <p:cNvPr id="4" name="Slide Number Placeholder 3"/>
          <p:cNvSpPr>
            <a:spLocks noGrp="1"/>
          </p:cNvSpPr>
          <p:nvPr>
            <p:ph type="sldNum" sz="quarter" idx="12"/>
          </p:nvPr>
        </p:nvSpPr>
        <p:spPr/>
        <p:txBody>
          <a:bodyPr/>
          <a:lstStyle/>
          <a:p>
            <a:fld id="{459A5F39-4CE7-434C-A5CB-50A363451602}" type="slidenum">
              <a:rPr lang="en-US" smtClean="0"/>
              <a:t>53</a:t>
            </a:fld>
            <a:endParaRPr lang="en-US"/>
          </a:p>
        </p:txBody>
      </p:sp>
    </p:spTree>
    <p:extLst>
      <p:ext uri="{BB962C8B-B14F-4D97-AF65-F5344CB8AC3E}">
        <p14:creationId xmlns:p14="http://schemas.microsoft.com/office/powerpoint/2010/main" val="37409380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Permitting the Defendants to present evidence regarding Mrs. Neff’s choice not to “wait and see” if her kidney function improved would unfairly prejudice the Plaintiffs, confuse the issues in the case, and mislead the jury</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54</a:t>
            </a:fld>
            <a:endParaRPr lang="en-US"/>
          </a:p>
        </p:txBody>
      </p:sp>
    </p:spTree>
    <p:extLst>
      <p:ext uri="{BB962C8B-B14F-4D97-AF65-F5344CB8AC3E}">
        <p14:creationId xmlns:p14="http://schemas.microsoft.com/office/powerpoint/2010/main" val="345482915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Evidence regarding other options Mrs. Neff had which may have slowed the time frame for which she would require dialysis and/or a kidney transplant are irrelevant to the calculation of future medical expenses.  It is black letter law that a </a:t>
            </a:r>
            <a:r>
              <a:rPr lang="en-US" dirty="0" err="1"/>
              <a:t>tortfeasor</a:t>
            </a:r>
            <a:r>
              <a:rPr lang="en-US" dirty="0"/>
              <a:t> must take his victim as he finds her.  </a:t>
            </a:r>
            <a:r>
              <a:rPr lang="en-US" b="1" i="1" dirty="0" err="1"/>
              <a:t>Botek</a:t>
            </a:r>
            <a:r>
              <a:rPr lang="en-US" b="1" i="1" dirty="0"/>
              <a:t> v. </a:t>
            </a:r>
            <a:r>
              <a:rPr lang="en-US" b="1" i="1" dirty="0" err="1"/>
              <a:t>Minie</a:t>
            </a:r>
            <a:r>
              <a:rPr lang="en-US" b="1" i="1" dirty="0"/>
              <a:t> Safety Appliance Corp.</a:t>
            </a:r>
            <a:r>
              <a:rPr lang="en-US" dirty="0"/>
              <a:t>, 531 Pa. 160, 166, 611 A.2d 1174, 1177 (1992)</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55</a:t>
            </a:fld>
            <a:endParaRPr lang="en-US"/>
          </a:p>
        </p:txBody>
      </p:sp>
    </p:spTree>
    <p:extLst>
      <p:ext uri="{BB962C8B-B14F-4D97-AF65-F5344CB8AC3E}">
        <p14:creationId xmlns:p14="http://schemas.microsoft.com/office/powerpoint/2010/main" val="191746163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The court ordered and affirmed its Order precluding defendants from introducing at trial any evidence related to alternatives Mrs. Neff may have had to undergoing the left nephrectomy January 21, 2010.  </a:t>
            </a:r>
            <a:r>
              <a:rPr lang="en-US" i="1" dirty="0"/>
              <a:t>Neff v. Collins, et al.</a:t>
            </a:r>
            <a:r>
              <a:rPr lang="en-US" dirty="0"/>
              <a:t>, No. 07-01056 (Anderson, J.)</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56</a:t>
            </a:fld>
            <a:endParaRPr lang="en-US"/>
          </a:p>
        </p:txBody>
      </p:sp>
    </p:spTree>
    <p:extLst>
      <p:ext uri="{BB962C8B-B14F-4D97-AF65-F5344CB8AC3E}">
        <p14:creationId xmlns:p14="http://schemas.microsoft.com/office/powerpoint/2010/main" val="36676486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Plaintiffs’ evidence regarding future damages is not based on an assumption, but on medical expertise and supporting facts.  Pennsylvania law holds a </a:t>
            </a:r>
            <a:r>
              <a:rPr lang="en-US" dirty="0" err="1"/>
              <a:t>tortfeasor</a:t>
            </a:r>
            <a:r>
              <a:rPr lang="en-US" dirty="0"/>
              <a:t> liable for all of the direct and proximate consequences of his unlawful act.  </a:t>
            </a:r>
            <a:r>
              <a:rPr lang="en-US" b="1" i="1" dirty="0" err="1"/>
              <a:t>Cingota</a:t>
            </a:r>
            <a:r>
              <a:rPr lang="en-US" b="1" i="1" dirty="0"/>
              <a:t> v. Milliken</a:t>
            </a:r>
            <a:r>
              <a:rPr lang="en-US" dirty="0"/>
              <a:t>, 286 Pa. Super. 117, 122, 428 A.2d 600, 602 (1981)</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57</a:t>
            </a:fld>
            <a:endParaRPr lang="en-US"/>
          </a:p>
        </p:txBody>
      </p:sp>
    </p:spTree>
    <p:extLst>
      <p:ext uri="{BB962C8B-B14F-4D97-AF65-F5344CB8AC3E}">
        <p14:creationId xmlns:p14="http://schemas.microsoft.com/office/powerpoint/2010/main" val="23391739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When dealing with a future prognosis, there must be “evidence from which a jury can reasonably infer what the probable future consequence of the injury will be” in order to award future damages.  </a:t>
            </a:r>
            <a:r>
              <a:rPr lang="en-US" b="1" i="1" dirty="0" err="1"/>
              <a:t>Baccare</a:t>
            </a:r>
            <a:r>
              <a:rPr lang="en-US" b="1" i="1" dirty="0"/>
              <a:t> v. </a:t>
            </a:r>
            <a:r>
              <a:rPr lang="en-US" b="1" i="1" dirty="0" err="1"/>
              <a:t>Mannella</a:t>
            </a:r>
            <a:r>
              <a:rPr lang="en-US" dirty="0"/>
              <a:t>, 246 Pa. Super. 53, 55, 369 A.2d 806, 807 (1976).  </a:t>
            </a:r>
          </a:p>
        </p:txBody>
      </p:sp>
      <p:sp>
        <p:nvSpPr>
          <p:cNvPr id="4" name="Slide Number Placeholder 3"/>
          <p:cNvSpPr>
            <a:spLocks noGrp="1"/>
          </p:cNvSpPr>
          <p:nvPr>
            <p:ph type="sldNum" sz="quarter" idx="12"/>
          </p:nvPr>
        </p:nvSpPr>
        <p:spPr/>
        <p:txBody>
          <a:bodyPr/>
          <a:lstStyle/>
          <a:p>
            <a:fld id="{459A5F39-4CE7-434C-A5CB-50A363451602}" type="slidenum">
              <a:rPr lang="en-US" smtClean="0"/>
              <a:t>58</a:t>
            </a:fld>
            <a:endParaRPr lang="en-US"/>
          </a:p>
        </p:txBody>
      </p:sp>
    </p:spTree>
    <p:extLst>
      <p:ext uri="{BB962C8B-B14F-4D97-AF65-F5344CB8AC3E}">
        <p14:creationId xmlns:p14="http://schemas.microsoft.com/office/powerpoint/2010/main" val="272680126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a:xfrm>
            <a:off x="443274" y="2070846"/>
            <a:ext cx="8242477" cy="4182035"/>
          </a:xfrm>
        </p:spPr>
        <p:txBody>
          <a:bodyPr>
            <a:normAutofit lnSpcReduction="10000"/>
          </a:bodyPr>
          <a:lstStyle/>
          <a:p>
            <a:r>
              <a:rPr lang="en-US" dirty="0"/>
              <a:t>The evidence must demonstrate “what is to be reasonably expected as the probable result of an injury ….”  </a:t>
            </a:r>
            <a:r>
              <a:rPr lang="en-US" b="1" i="1" dirty="0"/>
              <a:t>Id</a:t>
            </a:r>
            <a:r>
              <a:rPr lang="en-US" dirty="0"/>
              <a:t>. at 56, 369 A.2d at 807.  In general, it is proper to permit a physician to explain the possible future effects of an injury. </a:t>
            </a:r>
            <a:r>
              <a:rPr lang="en-US" b="1" i="1" dirty="0" err="1"/>
              <a:t>Zieber</a:t>
            </a:r>
            <a:r>
              <a:rPr lang="en-US" b="1" i="1" dirty="0"/>
              <a:t> v. </a:t>
            </a:r>
            <a:r>
              <a:rPr lang="en-US" b="1" i="1" dirty="0" err="1"/>
              <a:t>Bogert</a:t>
            </a:r>
            <a:r>
              <a:rPr lang="en-US" dirty="0"/>
              <a:t>, 565 Pa. 376, 381, 773 A.2d 758, 761 (2001).  A physician is not required to express his opinion with the definiteness required to establish causation.  </a:t>
            </a:r>
            <a:r>
              <a:rPr lang="en-US" b="1" i="1" dirty="0"/>
              <a:t>Ibid</a:t>
            </a:r>
            <a:r>
              <a:rPr lang="en-US" dirty="0"/>
              <a:t>.; </a:t>
            </a:r>
            <a:r>
              <a:rPr lang="en-US" b="1" i="1" dirty="0"/>
              <a:t>Boyle v. Pennsylvania R.R. Co.</a:t>
            </a:r>
            <a:r>
              <a:rPr lang="en-US" dirty="0"/>
              <a:t>, 403 Pa. 614, 618, 170 A.2d 865, 867 (1961).  The physician is not required “to predict with certainty the exact result expected; ….”  </a:t>
            </a:r>
            <a:r>
              <a:rPr lang="en-US" b="1" i="1" dirty="0" err="1"/>
              <a:t>Baccare</a:t>
            </a:r>
            <a:r>
              <a:rPr lang="en-US" dirty="0"/>
              <a:t>, 246 Pa. Super. at 56, 369 A.2d at 807</a:t>
            </a:r>
            <a:r>
              <a:rPr lang="en-US" dirty="0" smtClean="0"/>
              <a:t>.</a:t>
            </a:r>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59</a:t>
            </a:fld>
            <a:endParaRPr lang="en-US"/>
          </a:p>
        </p:txBody>
      </p:sp>
    </p:spTree>
    <p:extLst>
      <p:ext uri="{BB962C8B-B14F-4D97-AF65-F5344CB8AC3E}">
        <p14:creationId xmlns:p14="http://schemas.microsoft.com/office/powerpoint/2010/main" val="27268012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While “authoritative” and “standard work/publication in the field” have different meanings, all the other cases that I have seen consider them to be virtual equivalents for purposes of using a treatise.  In other words, it does not matter whether a witness testifies that a treatise is authoritative or a standard work/publication in the field, as long as he/she testify to one or the other</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6</a:t>
            </a:fld>
            <a:endParaRPr lang="en-US"/>
          </a:p>
        </p:txBody>
      </p:sp>
    </p:spTree>
    <p:extLst>
      <p:ext uri="{BB962C8B-B14F-4D97-AF65-F5344CB8AC3E}">
        <p14:creationId xmlns:p14="http://schemas.microsoft.com/office/powerpoint/2010/main" val="1215202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p:txBody>
          <a:bodyPr/>
          <a:lstStyle/>
          <a:p>
            <a:r>
              <a:rPr lang="en-US" dirty="0"/>
              <a:t>Contrary to Defendants’ contention, Plaintiffs may recover for Mrs. Neff’s fear/anguish associated with having one kidney.  The future effects of a disease already contracted is a proper consideration for a jury in awarding damages.  </a:t>
            </a:r>
            <a:r>
              <a:rPr lang="en-US" b="1" i="1" dirty="0" err="1"/>
              <a:t>Zieber</a:t>
            </a:r>
            <a:r>
              <a:rPr lang="en-US" b="1" i="1" dirty="0"/>
              <a:t> v. </a:t>
            </a:r>
            <a:r>
              <a:rPr lang="en-US" b="1" i="1" dirty="0" err="1"/>
              <a:t>Bogert</a:t>
            </a:r>
            <a:r>
              <a:rPr lang="en-US" dirty="0"/>
              <a:t>, 565 Pa. 378, 773 A.2d 759 (2001)</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60</a:t>
            </a:fld>
            <a:endParaRPr lang="en-US"/>
          </a:p>
        </p:txBody>
      </p:sp>
    </p:spTree>
    <p:extLst>
      <p:ext uri="{BB962C8B-B14F-4D97-AF65-F5344CB8AC3E}">
        <p14:creationId xmlns:p14="http://schemas.microsoft.com/office/powerpoint/2010/main" val="272680126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4" y="79468"/>
            <a:ext cx="8242478" cy="1417638"/>
          </a:xfrm>
        </p:spPr>
        <p:txBody>
          <a:bodyPr/>
          <a:lstStyle/>
          <a:p>
            <a:r>
              <a:rPr lang="en-US" sz="3600" b="1" dirty="0"/>
              <a:t>Treatment Options Available to Patients</a:t>
            </a:r>
          </a:p>
        </p:txBody>
      </p:sp>
      <p:sp>
        <p:nvSpPr>
          <p:cNvPr id="3" name="Content Placeholder 2"/>
          <p:cNvSpPr>
            <a:spLocks noGrp="1"/>
          </p:cNvSpPr>
          <p:nvPr>
            <p:ph idx="1"/>
          </p:nvPr>
        </p:nvSpPr>
        <p:spPr>
          <a:xfrm>
            <a:off x="443274" y="2070846"/>
            <a:ext cx="8434163" cy="4182035"/>
          </a:xfrm>
        </p:spPr>
        <p:txBody>
          <a:bodyPr>
            <a:normAutofit lnSpcReduction="10000"/>
          </a:bodyPr>
          <a:lstStyle/>
          <a:p>
            <a:r>
              <a:rPr lang="en-US" dirty="0"/>
              <a:t>In </a:t>
            </a:r>
            <a:r>
              <a:rPr lang="en-US" u="sng" dirty="0"/>
              <a:t>Batson v. Kentucky</a:t>
            </a:r>
            <a:r>
              <a:rPr lang="en-US" dirty="0"/>
              <a:t>, the Supreme Court of the United States prohibited the use of peremptory challenges in criminal cases to remove venire members based on their race. 476 U.S. 79, 89, 106 </a:t>
            </a:r>
            <a:r>
              <a:rPr lang="en-US" dirty="0" err="1"/>
              <a:t>S.Ct</a:t>
            </a:r>
            <a:r>
              <a:rPr lang="en-US" dirty="0"/>
              <a:t>. 1712, 1719, 90 L.Ed.2d 69 (1986).  In </a:t>
            </a:r>
            <a:r>
              <a:rPr lang="en-US" u="sng" dirty="0"/>
              <a:t>Edmonson v. Leesville Concrete</a:t>
            </a:r>
            <a:r>
              <a:rPr lang="en-US" dirty="0"/>
              <a:t>, the Supreme Court extended </a:t>
            </a:r>
            <a:r>
              <a:rPr lang="en-US" u="sng" dirty="0"/>
              <a:t>Batson</a:t>
            </a:r>
            <a:r>
              <a:rPr lang="en-US" dirty="0"/>
              <a:t> to civil cases holding that a private litigant could not exercise peremptory challenges to exclude jurors because of their race.  500 U.S. 614, 616, 111 </a:t>
            </a:r>
            <a:r>
              <a:rPr lang="en-US" dirty="0" err="1"/>
              <a:t>S.Ct</a:t>
            </a:r>
            <a:r>
              <a:rPr lang="en-US" dirty="0"/>
              <a:t>. 2077, 2080, 144 L.Ed.2d 660 (1991).  The Court stated that such race based exclusions violate the equal protection rights of the challenged jurors.  </a:t>
            </a:r>
            <a:r>
              <a:rPr lang="en-US" u="sng" dirty="0"/>
              <a:t>Edmonson</a:t>
            </a:r>
            <a:r>
              <a:rPr lang="en-US" dirty="0"/>
              <a:t>, 500 U.S. at 616, 111 </a:t>
            </a:r>
            <a:r>
              <a:rPr lang="en-US" dirty="0" err="1"/>
              <a:t>S.Ct</a:t>
            </a:r>
            <a:r>
              <a:rPr lang="en-US" dirty="0"/>
              <a:t>. at 2080.</a:t>
            </a:r>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61</a:t>
            </a:fld>
            <a:endParaRPr lang="en-US"/>
          </a:p>
        </p:txBody>
      </p:sp>
    </p:spTree>
    <p:extLst>
      <p:ext uri="{BB962C8B-B14F-4D97-AF65-F5344CB8AC3E}">
        <p14:creationId xmlns:p14="http://schemas.microsoft.com/office/powerpoint/2010/main" val="272680126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7200" y="1648047"/>
            <a:ext cx="8229600" cy="4447953"/>
          </a:xfrm>
          <a:prstGeom prst="rect">
            <a:avLst/>
          </a:prstGeom>
        </p:spPr>
        <p:txBody>
          <a:bodyPr>
            <a:normAutofit fontScale="77500" lnSpcReduction="20000"/>
          </a:bodyPr>
          <a:lstStyle/>
          <a:p>
            <a:pPr marL="0" indent="0">
              <a:buNone/>
            </a:pPr>
            <a:endParaRPr lang="en-US" sz="2400" dirty="0" smtClean="0"/>
          </a:p>
          <a:p>
            <a:r>
              <a:rPr lang="en-US" sz="2400" dirty="0" smtClean="0"/>
              <a:t>PERIODIC </a:t>
            </a:r>
            <a:r>
              <a:rPr lang="en-US" sz="2400" dirty="0"/>
              <a:t>PAYMENTS - §</a:t>
            </a:r>
            <a:r>
              <a:rPr lang="en-US" sz="2400" dirty="0" smtClean="0"/>
              <a:t>509</a:t>
            </a:r>
            <a:endParaRPr lang="en-US" sz="2400" dirty="0"/>
          </a:p>
          <a:p>
            <a:r>
              <a:rPr lang="en-US" sz="2400" dirty="0" smtClean="0"/>
              <a:t>COLLATERAL </a:t>
            </a:r>
            <a:r>
              <a:rPr lang="en-US" sz="2400" dirty="0"/>
              <a:t>SOURCE RULE - § </a:t>
            </a:r>
            <a:r>
              <a:rPr lang="en-US" sz="2400" dirty="0" smtClean="0"/>
              <a:t>508</a:t>
            </a:r>
            <a:endParaRPr lang="en-US" sz="1200" dirty="0"/>
          </a:p>
          <a:p>
            <a:pPr marL="0" indent="0">
              <a:buNone/>
            </a:pPr>
            <a:r>
              <a:rPr lang="en-US" sz="2400" dirty="0"/>
              <a:t>	GENERAL - § 508</a:t>
            </a:r>
          </a:p>
          <a:p>
            <a:pPr marL="0" indent="0">
              <a:buNone/>
            </a:pPr>
            <a:r>
              <a:rPr lang="en-US" sz="2400" dirty="0" smtClean="0"/>
              <a:t>	INTRODUCTION </a:t>
            </a:r>
            <a:r>
              <a:rPr lang="en-US" sz="2400" dirty="0"/>
              <a:t>OF MEDICAL </a:t>
            </a:r>
            <a:r>
              <a:rPr lang="en-US" sz="2400" dirty="0" smtClean="0"/>
              <a:t>BILLS</a:t>
            </a:r>
            <a:r>
              <a:rPr lang="en-US" sz="2400" dirty="0"/>
              <a:t> </a:t>
            </a:r>
            <a:r>
              <a:rPr lang="en-US" sz="2400" dirty="0" smtClean="0"/>
              <a:t>- </a:t>
            </a:r>
            <a:r>
              <a:rPr lang="en-US" sz="2400" dirty="0"/>
              <a:t>§ </a:t>
            </a:r>
            <a:r>
              <a:rPr lang="en-US" sz="2400" dirty="0" smtClean="0"/>
              <a:t>508</a:t>
            </a:r>
          </a:p>
          <a:p>
            <a:pPr marL="0" indent="0">
              <a:buNone/>
            </a:pPr>
            <a:r>
              <a:rPr lang="en-US" sz="2400" dirty="0" smtClean="0"/>
              <a:t>	EXCEPTIONS </a:t>
            </a:r>
            <a:r>
              <a:rPr lang="en-US" sz="2400" dirty="0"/>
              <a:t>TO § 508	</a:t>
            </a:r>
          </a:p>
          <a:p>
            <a:pPr marL="0" indent="0">
              <a:buNone/>
            </a:pPr>
            <a:r>
              <a:rPr lang="en-US" sz="2400" dirty="0" smtClean="0"/>
              <a:t>	MOOREHEAD  </a:t>
            </a:r>
            <a:r>
              <a:rPr lang="en-US" sz="2400" dirty="0"/>
              <a:t>– </a:t>
            </a:r>
            <a:r>
              <a:rPr lang="en-US" sz="2400" dirty="0" smtClean="0"/>
              <a:t>VALUE OF SERVICES </a:t>
            </a:r>
            <a:r>
              <a:rPr lang="en-US" sz="2400" dirty="0"/>
              <a:t>VS. </a:t>
            </a:r>
            <a:r>
              <a:rPr lang="en-US" sz="2400" dirty="0" smtClean="0"/>
              <a:t>					AMOUNT </a:t>
            </a:r>
            <a:r>
              <a:rPr lang="en-US" sz="2400" dirty="0"/>
              <a:t>PAID UNDER § 508</a:t>
            </a:r>
          </a:p>
          <a:p>
            <a:r>
              <a:rPr lang="en-US" sz="2400" dirty="0" smtClean="0"/>
              <a:t>EXPERTS </a:t>
            </a:r>
            <a:r>
              <a:rPr lang="en-US" sz="2400" dirty="0"/>
              <a:t>- § 512			</a:t>
            </a:r>
          </a:p>
          <a:p>
            <a:r>
              <a:rPr lang="en-US" sz="2400" dirty="0" smtClean="0"/>
              <a:t>STATUTE </a:t>
            </a:r>
            <a:r>
              <a:rPr lang="en-US" sz="2400" dirty="0"/>
              <a:t>OF LIMITATIONS </a:t>
            </a:r>
            <a:r>
              <a:rPr lang="en-US" sz="2400" dirty="0" smtClean="0"/>
              <a:t>–</a:t>
            </a:r>
            <a:r>
              <a:rPr lang="en-US" sz="2400" dirty="0"/>
              <a:t>§</a:t>
            </a:r>
            <a:r>
              <a:rPr lang="en-US" sz="2400" dirty="0" smtClean="0"/>
              <a:t> </a:t>
            </a:r>
            <a:r>
              <a:rPr lang="en-US" sz="2400" dirty="0"/>
              <a:t>513</a:t>
            </a:r>
          </a:p>
          <a:p>
            <a:pPr marL="0" indent="0">
              <a:buNone/>
            </a:pPr>
            <a:endParaRPr lang="en-US" sz="2400" dirty="0" smtClean="0"/>
          </a:p>
          <a:p>
            <a:pPr marL="0" indent="0">
              <a:buNone/>
            </a:pPr>
            <a:endParaRPr lang="en-US" sz="2400" dirty="0"/>
          </a:p>
          <a:p>
            <a:pPr marL="0" indent="0">
              <a:buNone/>
            </a:pPr>
            <a:endParaRPr lang="en-US" sz="2400" dirty="0"/>
          </a:p>
          <a:p>
            <a:pPr marL="0" indent="0">
              <a:buNone/>
            </a:pPr>
            <a:endParaRPr lang="en-US" sz="2400" dirty="0"/>
          </a:p>
          <a:p>
            <a:endParaRPr lang="en-US" dirty="0"/>
          </a:p>
        </p:txBody>
      </p:sp>
      <p:sp>
        <p:nvSpPr>
          <p:cNvPr id="3" name="Title 2"/>
          <p:cNvSpPr>
            <a:spLocks noGrp="1"/>
          </p:cNvSpPr>
          <p:nvPr>
            <p:ph type="title"/>
          </p:nvPr>
        </p:nvSpPr>
        <p:spPr/>
        <p:txBody>
          <a:bodyPr>
            <a:normAutofit/>
          </a:bodyPr>
          <a:lstStyle/>
          <a:p>
            <a:r>
              <a:rPr lang="en-US" sz="4000" b="1" u="sng" dirty="0" smtClean="0">
                <a:solidFill>
                  <a:schemeClr val="tx1"/>
                </a:solidFill>
              </a:rPr>
              <a:t>MCARE Highlights</a:t>
            </a:r>
            <a:endParaRPr lang="en-US" sz="4000" b="1" u="sng" dirty="0">
              <a:solidFill>
                <a:schemeClr val="tx1"/>
              </a:solidFill>
            </a:endParaRPr>
          </a:p>
        </p:txBody>
      </p:sp>
      <p:sp>
        <p:nvSpPr>
          <p:cNvPr id="5" name="Slide Number Placeholder 4"/>
          <p:cNvSpPr>
            <a:spLocks noGrp="1"/>
          </p:cNvSpPr>
          <p:nvPr>
            <p:ph type="sldNum" sz="quarter" idx="12"/>
          </p:nvPr>
        </p:nvSpPr>
        <p:spPr/>
        <p:txBody>
          <a:bodyPr/>
          <a:lstStyle/>
          <a:p>
            <a:fld id="{459A5F39-4CE7-434C-A5CB-50A363451602}" type="slidenum">
              <a:rPr lang="en-US" smtClean="0"/>
              <a:t>62</a:t>
            </a:fld>
            <a:endParaRPr lang="en-US"/>
          </a:p>
        </p:txBody>
      </p:sp>
    </p:spTree>
    <p:extLst>
      <p:ext uri="{BB962C8B-B14F-4D97-AF65-F5344CB8AC3E}">
        <p14:creationId xmlns:p14="http://schemas.microsoft.com/office/powerpoint/2010/main" val="401896109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Periodic Payments</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3FBC7626-A0B8-C54A-8FBB-4B6AE00BEC0B}" type="slidenum">
              <a:rPr lang="en-US" smtClean="0"/>
              <a:t>63</a:t>
            </a:fld>
            <a:endParaRPr lang="en-US"/>
          </a:p>
        </p:txBody>
      </p:sp>
    </p:spTree>
    <p:extLst>
      <p:ext uri="{BB962C8B-B14F-4D97-AF65-F5344CB8AC3E}">
        <p14:creationId xmlns:p14="http://schemas.microsoft.com/office/powerpoint/2010/main" val="1244588389"/>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PERIODIC PAYMENTS – 40 P.S. § 1303.509</a:t>
            </a:r>
            <a:r>
              <a:rPr lang="en-US" sz="3600" dirty="0" smtClean="0"/>
              <a:t> </a:t>
            </a:r>
            <a:endParaRPr lang="en-US" sz="3600" dirty="0"/>
          </a:p>
        </p:txBody>
      </p:sp>
      <p:sp>
        <p:nvSpPr>
          <p:cNvPr id="3" name="Content Placeholder 2"/>
          <p:cNvSpPr>
            <a:spLocks noGrp="1"/>
          </p:cNvSpPr>
          <p:nvPr>
            <p:ph idx="4294967295"/>
          </p:nvPr>
        </p:nvSpPr>
        <p:spPr>
          <a:xfrm>
            <a:off x="457200" y="1832034"/>
            <a:ext cx="8229600" cy="4525963"/>
          </a:xfrm>
          <a:prstGeom prst="rect">
            <a:avLst/>
          </a:prstGeom>
        </p:spPr>
        <p:txBody>
          <a:bodyPr/>
          <a:lstStyle/>
          <a:p>
            <a:pPr lvl="0"/>
            <a:r>
              <a:rPr lang="en-US" sz="2800" dirty="0" smtClean="0"/>
              <a:t>2002 MCARE Act</a:t>
            </a:r>
          </a:p>
          <a:p>
            <a:pPr lvl="0"/>
            <a:r>
              <a:rPr lang="en-US" sz="2800" dirty="0" smtClean="0"/>
              <a:t>Payment of damages governed by Section 509.</a:t>
            </a:r>
          </a:p>
          <a:p>
            <a:pPr lvl="0"/>
            <a:r>
              <a:rPr lang="en-US" sz="2800" dirty="0" smtClean="0"/>
              <a:t>Damages paid as a lump sum, except for future medical expenses.</a:t>
            </a:r>
          </a:p>
          <a:p>
            <a:pPr lvl="0"/>
            <a:r>
              <a:rPr lang="en-US" sz="2800" dirty="0" smtClean="0"/>
              <a:t>Provides mandatory periodic payment system for future medical expenses.</a:t>
            </a:r>
          </a:p>
        </p:txBody>
      </p:sp>
      <p:sp>
        <p:nvSpPr>
          <p:cNvPr id="5" name="Slide Number Placeholder 4"/>
          <p:cNvSpPr>
            <a:spLocks noGrp="1"/>
          </p:cNvSpPr>
          <p:nvPr>
            <p:ph type="sldNum" sz="quarter" idx="12"/>
          </p:nvPr>
        </p:nvSpPr>
        <p:spPr/>
        <p:txBody>
          <a:bodyPr/>
          <a:lstStyle/>
          <a:p>
            <a:fld id="{459A5F39-4CE7-434C-A5CB-50A363451602}" type="slidenum">
              <a:rPr lang="en-US" smtClean="0"/>
              <a:t>64</a:t>
            </a:fld>
            <a:endParaRPr lang="en-US"/>
          </a:p>
        </p:txBody>
      </p:sp>
    </p:spTree>
    <p:extLst>
      <p:ext uri="{BB962C8B-B14F-4D97-AF65-F5344CB8AC3E}">
        <p14:creationId xmlns:p14="http://schemas.microsoft.com/office/powerpoint/2010/main" val="160579737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t>RELEVANT LANGUAGE OF SECTION 509(b)(1)</a:t>
            </a:r>
            <a:endParaRPr lang="en-US" sz="3200" u="sng" dirty="0"/>
          </a:p>
        </p:txBody>
      </p:sp>
      <p:sp>
        <p:nvSpPr>
          <p:cNvPr id="3" name="Content Placeholder 2"/>
          <p:cNvSpPr>
            <a:spLocks noGrp="1"/>
          </p:cNvSpPr>
          <p:nvPr>
            <p:ph idx="4294967295"/>
          </p:nvPr>
        </p:nvSpPr>
        <p:spPr>
          <a:xfrm>
            <a:off x="457200" y="1781635"/>
            <a:ext cx="8229600" cy="4525963"/>
          </a:xfrm>
          <a:prstGeom prst="rect">
            <a:avLst/>
          </a:prstGeom>
        </p:spPr>
        <p:txBody>
          <a:bodyPr/>
          <a:lstStyle/>
          <a:p>
            <a:pPr marL="0" lvl="0" indent="0">
              <a:buNone/>
            </a:pPr>
            <a:endParaRPr lang="en-US" sz="2800" dirty="0">
              <a:solidFill>
                <a:srgbClr val="1C1C10"/>
              </a:solidFill>
            </a:endParaRPr>
          </a:p>
          <a:p>
            <a:pPr marL="0" lvl="0" indent="0">
              <a:buNone/>
            </a:pPr>
            <a:r>
              <a:rPr lang="en-US" sz="2800" dirty="0" smtClean="0"/>
              <a:t>“Future damages for medical and other related expenses shall be paid as periodic payments after payment of the proportionate share of counsel fees and costs based upon the present value of the future damages awarded pursuant to this subsection.”</a:t>
            </a:r>
          </a:p>
        </p:txBody>
      </p:sp>
      <p:sp>
        <p:nvSpPr>
          <p:cNvPr id="5" name="Slide Number Placeholder 4"/>
          <p:cNvSpPr>
            <a:spLocks noGrp="1"/>
          </p:cNvSpPr>
          <p:nvPr>
            <p:ph type="sldNum" sz="quarter" idx="12"/>
          </p:nvPr>
        </p:nvSpPr>
        <p:spPr/>
        <p:txBody>
          <a:bodyPr/>
          <a:lstStyle/>
          <a:p>
            <a:fld id="{459A5F39-4CE7-434C-A5CB-50A363451602}" type="slidenum">
              <a:rPr lang="en-US" smtClean="0"/>
              <a:t>65</a:t>
            </a:fld>
            <a:endParaRPr lang="en-US"/>
          </a:p>
        </p:txBody>
      </p:sp>
    </p:spTree>
    <p:extLst>
      <p:ext uri="{BB962C8B-B14F-4D97-AF65-F5344CB8AC3E}">
        <p14:creationId xmlns:p14="http://schemas.microsoft.com/office/powerpoint/2010/main" val="58091670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t>THREE</a:t>
            </a:r>
            <a:r>
              <a:rPr lang="en-US" sz="2800" b="1" u="sng" dirty="0" smtClean="0"/>
              <a:t> PROBLEMATIC ISSUES RAISED BY THE AMBIGUOUS LANGUAGE IN SECTION 509(b)(1)</a:t>
            </a:r>
            <a:r>
              <a:rPr lang="en-US" sz="2800" u="sng" dirty="0" smtClean="0"/>
              <a:t> </a:t>
            </a:r>
            <a:endParaRPr lang="en-US" sz="2800" u="sng" dirty="0"/>
          </a:p>
        </p:txBody>
      </p:sp>
      <p:sp>
        <p:nvSpPr>
          <p:cNvPr id="3" name="Content Placeholder 2"/>
          <p:cNvSpPr>
            <a:spLocks noGrp="1"/>
          </p:cNvSpPr>
          <p:nvPr>
            <p:ph idx="4294967295"/>
          </p:nvPr>
        </p:nvSpPr>
        <p:spPr>
          <a:xfrm>
            <a:off x="457200" y="1962705"/>
            <a:ext cx="8229600" cy="4525963"/>
          </a:xfrm>
          <a:prstGeom prst="rect">
            <a:avLst/>
          </a:prstGeom>
        </p:spPr>
        <p:txBody>
          <a:bodyPr/>
          <a:lstStyle/>
          <a:p>
            <a:pPr lvl="0"/>
            <a:r>
              <a:rPr lang="en-US" sz="2800" dirty="0" smtClean="0"/>
              <a:t>When should attorney’s fees be paid?</a:t>
            </a:r>
          </a:p>
          <a:p>
            <a:pPr marL="0" lvl="0" indent="0">
              <a:buNone/>
            </a:pPr>
            <a:endParaRPr lang="en-US" sz="2800" dirty="0" smtClean="0"/>
          </a:p>
          <a:p>
            <a:pPr lvl="0"/>
            <a:r>
              <a:rPr lang="en-US" sz="2800" dirty="0" smtClean="0"/>
              <a:t>Who pays the attorney’s fees?</a:t>
            </a:r>
          </a:p>
          <a:p>
            <a:pPr lvl="0"/>
            <a:endParaRPr lang="en-US" sz="2800" dirty="0" smtClean="0"/>
          </a:p>
          <a:p>
            <a:pPr lvl="0"/>
            <a:r>
              <a:rPr lang="en-US" sz="2800" dirty="0" smtClean="0"/>
              <a:t>How should attorney’s fees be paid?</a:t>
            </a:r>
          </a:p>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66</a:t>
            </a:fld>
            <a:endParaRPr lang="en-US"/>
          </a:p>
        </p:txBody>
      </p:sp>
    </p:spTree>
    <p:extLst>
      <p:ext uri="{BB962C8B-B14F-4D97-AF65-F5344CB8AC3E}">
        <p14:creationId xmlns:p14="http://schemas.microsoft.com/office/powerpoint/2010/main" val="128727073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26" y="62753"/>
            <a:ext cx="8099083" cy="1283167"/>
          </a:xfrm>
        </p:spPr>
        <p:txBody>
          <a:bodyPr/>
          <a:lstStyle/>
          <a:p>
            <a:r>
              <a:rPr lang="en-US" sz="3200" b="1" u="sng" dirty="0" smtClean="0"/>
              <a:t>WHEN SHOULD ATTORNEY’S FEES BE PAID UNDER SECTION 509(b)(1)? </a:t>
            </a:r>
            <a:endParaRPr lang="en-US" sz="3200" b="1" u="sng" dirty="0"/>
          </a:p>
        </p:txBody>
      </p:sp>
      <p:sp>
        <p:nvSpPr>
          <p:cNvPr id="3" name="Content Placeholder 2"/>
          <p:cNvSpPr>
            <a:spLocks noGrp="1"/>
          </p:cNvSpPr>
          <p:nvPr>
            <p:ph idx="4294967295"/>
          </p:nvPr>
        </p:nvSpPr>
        <p:spPr>
          <a:xfrm>
            <a:off x="287528" y="1828799"/>
            <a:ext cx="8623109" cy="4763347"/>
          </a:xfrm>
          <a:prstGeom prst="rect">
            <a:avLst/>
          </a:prstGeom>
        </p:spPr>
        <p:txBody>
          <a:bodyPr>
            <a:noAutofit/>
          </a:bodyPr>
          <a:lstStyle/>
          <a:p>
            <a:pPr lvl="0"/>
            <a:r>
              <a:rPr lang="en-US" sz="1800" dirty="0" smtClean="0"/>
              <a:t>Future medical expenses paid periodically, but attorney’s fees paid immediately.</a:t>
            </a:r>
          </a:p>
          <a:p>
            <a:pPr lvl="0"/>
            <a:r>
              <a:rPr lang="en-US" sz="1800" dirty="0" smtClean="0"/>
              <a:t>Sole reason why future medical expenses are reduced to present value is to determine attorney’s fees.</a:t>
            </a:r>
          </a:p>
          <a:p>
            <a:pPr lvl="0"/>
            <a:r>
              <a:rPr lang="en-US" sz="1800" dirty="0" smtClean="0"/>
              <a:t>Since attorney’s fees paid immediately, fees must be reduced to present value.</a:t>
            </a:r>
          </a:p>
          <a:p>
            <a:pPr lvl="0"/>
            <a:r>
              <a:rPr lang="en-US" sz="1800" dirty="0" smtClean="0"/>
              <a:t>Attorneys paid when fee is earned, which occurs once judgment has been entered.</a:t>
            </a:r>
          </a:p>
          <a:p>
            <a:pPr lvl="0"/>
            <a:r>
              <a:rPr lang="en-US" sz="1800" dirty="0" smtClean="0"/>
              <a:t>Immediate payment avoids potential conflict of interest between attorney and client.</a:t>
            </a:r>
          </a:p>
          <a:p>
            <a:pPr lvl="0"/>
            <a:r>
              <a:rPr lang="en-US" sz="1800" dirty="0" smtClean="0"/>
              <a:t>Counterargument is that attorney’s fees – like future medical expenses – are to be paid periodically.</a:t>
            </a:r>
          </a:p>
          <a:p>
            <a:pPr lvl="0"/>
            <a:r>
              <a:rPr lang="en-US" sz="1800" dirty="0" smtClean="0"/>
              <a:t>This position is neither supported by language in 509 nor by case law.</a:t>
            </a:r>
          </a:p>
        </p:txBody>
      </p:sp>
      <p:sp>
        <p:nvSpPr>
          <p:cNvPr id="5" name="Slide Number Placeholder 4"/>
          <p:cNvSpPr>
            <a:spLocks noGrp="1"/>
          </p:cNvSpPr>
          <p:nvPr>
            <p:ph type="sldNum" sz="quarter" idx="12"/>
          </p:nvPr>
        </p:nvSpPr>
        <p:spPr/>
        <p:txBody>
          <a:bodyPr/>
          <a:lstStyle/>
          <a:p>
            <a:fld id="{459A5F39-4CE7-434C-A5CB-50A363451602}" type="slidenum">
              <a:rPr lang="en-US" smtClean="0"/>
              <a:t>67</a:t>
            </a:fld>
            <a:endParaRPr lang="en-US"/>
          </a:p>
        </p:txBody>
      </p:sp>
    </p:spTree>
    <p:extLst>
      <p:ext uri="{BB962C8B-B14F-4D97-AF65-F5344CB8AC3E}">
        <p14:creationId xmlns:p14="http://schemas.microsoft.com/office/powerpoint/2010/main" val="192706569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56" y="62753"/>
            <a:ext cx="8182364" cy="1283167"/>
          </a:xfrm>
        </p:spPr>
        <p:txBody>
          <a:bodyPr/>
          <a:lstStyle/>
          <a:p>
            <a:r>
              <a:rPr lang="en-US" sz="3600" b="1" u="sng" dirty="0" smtClean="0"/>
              <a:t>WHO PAYS THE ATTORNEY’S FEES UNDER SECTION 509(b)(1)? </a:t>
            </a:r>
            <a:endParaRPr lang="en-US" sz="3600" b="1" u="sng" dirty="0"/>
          </a:p>
        </p:txBody>
      </p:sp>
      <p:sp>
        <p:nvSpPr>
          <p:cNvPr id="3" name="Content Placeholder 2"/>
          <p:cNvSpPr>
            <a:spLocks noGrp="1"/>
          </p:cNvSpPr>
          <p:nvPr>
            <p:ph idx="4294967295"/>
          </p:nvPr>
        </p:nvSpPr>
        <p:spPr>
          <a:xfrm>
            <a:off x="468456" y="2011910"/>
            <a:ext cx="8229600" cy="4525963"/>
          </a:xfrm>
          <a:prstGeom prst="rect">
            <a:avLst/>
          </a:prstGeom>
        </p:spPr>
        <p:txBody>
          <a:bodyPr>
            <a:normAutofit/>
          </a:bodyPr>
          <a:lstStyle/>
          <a:p>
            <a:pPr lvl="0"/>
            <a:r>
              <a:rPr lang="en-US" sz="2400" dirty="0" smtClean="0"/>
              <a:t>*Defendant responsible for paying attorney’s fees*</a:t>
            </a:r>
          </a:p>
          <a:p>
            <a:pPr lvl="0"/>
            <a:r>
              <a:rPr lang="en-US" sz="2400" dirty="0" smtClean="0"/>
              <a:t>509(b)(6) requires future medical expenses to be funded by a court approved annuity contract or other arrangement</a:t>
            </a:r>
          </a:p>
          <a:p>
            <a:pPr lvl="0"/>
            <a:r>
              <a:rPr lang="en-US" sz="2400" dirty="0" smtClean="0"/>
              <a:t>Since attorney’s fees are paid immediately, before defendants make arrangements for an annuity contract, attorney’s fees must be paid by defendant</a:t>
            </a:r>
            <a:endParaRPr lang="en-US" sz="2400" u="sng" dirty="0" smtClean="0"/>
          </a:p>
          <a:p>
            <a:r>
              <a:rPr lang="en-US" sz="2400" dirty="0" smtClean="0"/>
              <a:t>*</a:t>
            </a:r>
            <a:r>
              <a:rPr lang="en-US" sz="2400" u="sng" dirty="0" smtClean="0"/>
              <a:t>But See</a:t>
            </a:r>
            <a:r>
              <a:rPr lang="en-US" sz="2400" dirty="0" smtClean="0"/>
              <a:t>, </a:t>
            </a:r>
            <a:r>
              <a:rPr lang="en-US" sz="2400" u="sng" dirty="0" err="1" smtClean="0"/>
              <a:t>Sayler</a:t>
            </a:r>
            <a:r>
              <a:rPr lang="en-US" sz="2400" u="sng" dirty="0" smtClean="0"/>
              <a:t> v. </a:t>
            </a:r>
            <a:r>
              <a:rPr lang="en-US" sz="2400" u="sng" dirty="0" err="1" smtClean="0"/>
              <a:t>Skutches</a:t>
            </a:r>
            <a:r>
              <a:rPr lang="en-US" sz="2400" dirty="0" smtClean="0"/>
              <a:t>, 40 </a:t>
            </a:r>
            <a:r>
              <a:rPr lang="en-US" sz="2400" dirty="0"/>
              <a:t>A.3d 135 (</a:t>
            </a:r>
            <a:r>
              <a:rPr lang="en-US" sz="2400" dirty="0" err="1"/>
              <a:t>Pa.Super</a:t>
            </a:r>
            <a:r>
              <a:rPr lang="en-US" sz="2400" dirty="0"/>
              <a:t>. 2012</a:t>
            </a:r>
            <a:r>
              <a:rPr lang="en-US" sz="2400" dirty="0" smtClean="0"/>
              <a:t>) (</a:t>
            </a:r>
            <a:r>
              <a:rPr lang="en-US" sz="2400" dirty="0"/>
              <a:t>discussed </a:t>
            </a:r>
            <a:r>
              <a:rPr lang="en-US" sz="2400" i="1" dirty="0"/>
              <a:t>infra</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459A5F39-4CE7-434C-A5CB-50A363451602}" type="slidenum">
              <a:rPr lang="en-US" smtClean="0"/>
              <a:t>68</a:t>
            </a:fld>
            <a:endParaRPr lang="en-US"/>
          </a:p>
        </p:txBody>
      </p:sp>
    </p:spTree>
    <p:extLst>
      <p:ext uri="{BB962C8B-B14F-4D97-AF65-F5344CB8AC3E}">
        <p14:creationId xmlns:p14="http://schemas.microsoft.com/office/powerpoint/2010/main" val="57521344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05" y="62753"/>
            <a:ext cx="8328106" cy="1283167"/>
          </a:xfrm>
        </p:spPr>
        <p:txBody>
          <a:bodyPr/>
          <a:lstStyle/>
          <a:p>
            <a:r>
              <a:rPr lang="en-US" sz="3200" b="1" u="sng" dirty="0" smtClean="0"/>
              <a:t>HOW SHOULD ATTORNEY’S FEES BE PAID UNDER SECTION 509(b)(1)?</a:t>
            </a:r>
            <a:r>
              <a:rPr lang="en-US" sz="3200" u="sng" dirty="0" smtClean="0"/>
              <a:t> </a:t>
            </a:r>
            <a:endParaRPr lang="en-US" sz="3200" u="sng" dirty="0"/>
          </a:p>
        </p:txBody>
      </p:sp>
      <p:sp>
        <p:nvSpPr>
          <p:cNvPr id="3" name="Content Placeholder 2"/>
          <p:cNvSpPr>
            <a:spLocks noGrp="1"/>
          </p:cNvSpPr>
          <p:nvPr>
            <p:ph idx="4294967295"/>
          </p:nvPr>
        </p:nvSpPr>
        <p:spPr>
          <a:xfrm>
            <a:off x="457200" y="2044662"/>
            <a:ext cx="8229600" cy="4525963"/>
          </a:xfrm>
          <a:prstGeom prst="rect">
            <a:avLst/>
          </a:prstGeom>
        </p:spPr>
        <p:txBody>
          <a:bodyPr>
            <a:normAutofit/>
          </a:bodyPr>
          <a:lstStyle/>
          <a:p>
            <a:pPr lvl="0"/>
            <a:r>
              <a:rPr lang="en-US" sz="2400" dirty="0" smtClean="0">
                <a:solidFill>
                  <a:srgbClr val="FFFFFF"/>
                </a:solidFill>
              </a:rPr>
              <a:t>Court reduces total jury award of future medical expenses to present value</a:t>
            </a:r>
          </a:p>
          <a:p>
            <a:pPr lvl="0"/>
            <a:r>
              <a:rPr lang="en-US" sz="2400" dirty="0" smtClean="0">
                <a:solidFill>
                  <a:srgbClr val="FFFFFF"/>
                </a:solidFill>
              </a:rPr>
              <a:t>Attorney’s fees is determined based on present value of future medical expenses</a:t>
            </a:r>
          </a:p>
          <a:p>
            <a:pPr lvl="0"/>
            <a:r>
              <a:rPr lang="en-US" sz="2400" dirty="0" smtClean="0">
                <a:solidFill>
                  <a:srgbClr val="FFFFFF"/>
                </a:solidFill>
              </a:rPr>
              <a:t>Court must determine remaining amount of future medical expenses after attorney’s fees are determined</a:t>
            </a:r>
          </a:p>
          <a:p>
            <a:pPr lvl="0"/>
            <a:r>
              <a:rPr lang="en-US" sz="2400" dirty="0" smtClean="0">
                <a:solidFill>
                  <a:srgbClr val="FFFFFF"/>
                </a:solidFill>
              </a:rPr>
              <a:t>Three conceivable methods in which this can be done, given ambiguity in Section 509(b)(1)</a:t>
            </a:r>
          </a:p>
          <a:p>
            <a:pPr marL="0" indent="0">
              <a:buNone/>
            </a:pPr>
            <a:endParaRPr lang="en-US" sz="2400" dirty="0"/>
          </a:p>
        </p:txBody>
      </p:sp>
      <p:sp>
        <p:nvSpPr>
          <p:cNvPr id="5" name="Slide Number Placeholder 4"/>
          <p:cNvSpPr>
            <a:spLocks noGrp="1"/>
          </p:cNvSpPr>
          <p:nvPr>
            <p:ph type="sldNum" sz="quarter" idx="12"/>
          </p:nvPr>
        </p:nvSpPr>
        <p:spPr/>
        <p:txBody>
          <a:bodyPr/>
          <a:lstStyle/>
          <a:p>
            <a:fld id="{459A5F39-4CE7-434C-A5CB-50A363451602}" type="slidenum">
              <a:rPr lang="en-US" smtClean="0"/>
              <a:t>69</a:t>
            </a:fld>
            <a:endParaRPr lang="en-US"/>
          </a:p>
        </p:txBody>
      </p:sp>
    </p:spTree>
    <p:extLst>
      <p:ext uri="{BB962C8B-B14F-4D97-AF65-F5344CB8AC3E}">
        <p14:creationId xmlns:p14="http://schemas.microsoft.com/office/powerpoint/2010/main" val="146939565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I</a:t>
            </a:r>
            <a:r>
              <a:rPr lang="en-US" dirty="0" smtClean="0"/>
              <a:t>f </a:t>
            </a:r>
            <a:r>
              <a:rPr lang="en-US" dirty="0"/>
              <a:t>plaintiff’s counsel can get the physician defendant to testify that a particular treatise is a standard work/publication in the field, plaintiff’s counsel is then permitted to use the treatise for the limited purpose of impeaching the physician defendant’s testimony</a:t>
            </a:r>
            <a:r>
              <a:rPr lang="en-US" dirty="0" smtClean="0"/>
              <a: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7</a:t>
            </a:fld>
            <a:endParaRPr lang="en-US"/>
          </a:p>
        </p:txBody>
      </p:sp>
    </p:spTree>
    <p:extLst>
      <p:ext uri="{BB962C8B-B14F-4D97-AF65-F5344CB8AC3E}">
        <p14:creationId xmlns:p14="http://schemas.microsoft.com/office/powerpoint/2010/main" val="2960411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FIRST SCENARIO</a:t>
            </a:r>
            <a:r>
              <a:rPr lang="en-US" sz="4000" u="sng" dirty="0" smtClean="0"/>
              <a:t> </a:t>
            </a:r>
            <a:endParaRPr lang="en-US" sz="4000" u="sng" dirty="0"/>
          </a:p>
        </p:txBody>
      </p:sp>
      <p:sp>
        <p:nvSpPr>
          <p:cNvPr id="3" name="Content Placeholder 2"/>
          <p:cNvSpPr>
            <a:spLocks noGrp="1"/>
          </p:cNvSpPr>
          <p:nvPr>
            <p:ph idx="4294967295"/>
          </p:nvPr>
        </p:nvSpPr>
        <p:spPr>
          <a:xfrm>
            <a:off x="179705" y="1828800"/>
            <a:ext cx="8730932" cy="4792358"/>
          </a:xfrm>
          <a:prstGeom prst="rect">
            <a:avLst/>
          </a:prstGeom>
        </p:spPr>
        <p:txBody>
          <a:bodyPr>
            <a:normAutofit fontScale="85000" lnSpcReduction="10000"/>
          </a:bodyPr>
          <a:lstStyle/>
          <a:p>
            <a:pPr marL="0" lvl="0" indent="0">
              <a:buClr>
                <a:schemeClr val="tx2">
                  <a:lumMod val="10000"/>
                </a:schemeClr>
              </a:buClr>
              <a:buNone/>
            </a:pPr>
            <a:r>
              <a:rPr lang="en-US" sz="3100" dirty="0" smtClean="0"/>
              <a:t>Assume the following facts:</a:t>
            </a:r>
          </a:p>
          <a:p>
            <a:pPr lvl="1">
              <a:buClr>
                <a:schemeClr val="bg1"/>
              </a:buClr>
            </a:pPr>
            <a:r>
              <a:rPr lang="en-US" sz="2300" dirty="0" smtClean="0"/>
              <a:t>Jury award for future medical expenses of $1,000,000</a:t>
            </a:r>
          </a:p>
          <a:p>
            <a:pPr lvl="1">
              <a:buClr>
                <a:schemeClr val="bg1"/>
              </a:buClr>
            </a:pPr>
            <a:r>
              <a:rPr lang="en-US" sz="2300" dirty="0" smtClean="0"/>
              <a:t>Assume present value factor of 10% (this is an arbitrary figure)</a:t>
            </a:r>
          </a:p>
          <a:p>
            <a:pPr lvl="1">
              <a:buClr>
                <a:schemeClr val="bg1"/>
              </a:buClr>
            </a:pPr>
            <a:r>
              <a:rPr lang="en-US" sz="2300" dirty="0" smtClean="0"/>
              <a:t>Present value of future medical expenses would be [$1,000,000 </a:t>
            </a:r>
            <a:r>
              <a:rPr lang="en-US" sz="2300" dirty="0" err="1" smtClean="0"/>
              <a:t>x</a:t>
            </a:r>
            <a:r>
              <a:rPr lang="en-US" sz="2300" dirty="0" smtClean="0"/>
              <a:t> ($1,000,000 </a:t>
            </a:r>
            <a:r>
              <a:rPr lang="en-US" sz="2300" dirty="0" err="1" smtClean="0"/>
              <a:t>x</a:t>
            </a:r>
            <a:r>
              <a:rPr lang="en-US" sz="2300" dirty="0" smtClean="0"/>
              <a:t> 10%)] $900,000</a:t>
            </a:r>
          </a:p>
          <a:p>
            <a:pPr lvl="1">
              <a:buClr>
                <a:schemeClr val="bg1"/>
              </a:buClr>
            </a:pPr>
            <a:r>
              <a:rPr lang="en-US" sz="2300" dirty="0" smtClean="0"/>
              <a:t>Contingency fee agreement of 1/3 of judgment</a:t>
            </a:r>
          </a:p>
          <a:p>
            <a:pPr lvl="1">
              <a:buClr>
                <a:schemeClr val="bg1"/>
              </a:buClr>
            </a:pPr>
            <a:r>
              <a:rPr lang="en-US" sz="2300" dirty="0" smtClean="0"/>
              <a:t>Attorney’s fees is ($1,000,000 x 1/3) $300,000</a:t>
            </a:r>
          </a:p>
          <a:p>
            <a:pPr lvl="1">
              <a:buClr>
                <a:schemeClr val="bg1"/>
              </a:buClr>
            </a:pPr>
            <a:r>
              <a:rPr lang="en-US" sz="2300" dirty="0" smtClean="0"/>
              <a:t>Attorney’s fees and future medical expenses are awarded in tandem</a:t>
            </a:r>
          </a:p>
          <a:p>
            <a:pPr lvl="1">
              <a:buClr>
                <a:schemeClr val="bg1"/>
              </a:buClr>
            </a:pPr>
            <a:r>
              <a:rPr lang="en-US" sz="2300" dirty="0" smtClean="0"/>
              <a:t>In this case, attorney’s fees are not subtracted from future medical expenses</a:t>
            </a:r>
          </a:p>
          <a:p>
            <a:pPr lvl="1">
              <a:buClr>
                <a:schemeClr val="bg1"/>
              </a:buClr>
            </a:pPr>
            <a:r>
              <a:rPr lang="en-US" sz="2300" dirty="0" smtClean="0"/>
              <a:t>Plaintiff receives gross amount of future medical ex</a:t>
            </a:r>
            <a:r>
              <a:rPr lang="en-US" sz="2400" dirty="0" smtClean="0"/>
              <a:t>penses of $1,000,000 and counsel receives $300,000</a:t>
            </a:r>
            <a:endParaRPr lang="en-US" sz="2000" dirty="0" smtClean="0"/>
          </a:p>
          <a:p>
            <a:pPr lvl="1">
              <a:buClr>
                <a:schemeClr val="bg1"/>
              </a:buClr>
            </a:pPr>
            <a:r>
              <a:rPr lang="en-US" sz="2400" dirty="0" smtClean="0"/>
              <a:t>Defendant essentially pays plaintiff’s attorney’s fees</a:t>
            </a:r>
            <a:endParaRPr lang="en-US" sz="2000" dirty="0" smtClean="0"/>
          </a:p>
          <a:p>
            <a:pPr lvl="1">
              <a:buClr>
                <a:schemeClr val="bg1"/>
              </a:buClr>
            </a:pPr>
            <a:r>
              <a:rPr lang="en-US" sz="2400" dirty="0" smtClean="0"/>
              <a:t>This is what the court did in </a:t>
            </a:r>
            <a:r>
              <a:rPr lang="en-US" sz="2400" u="sng" dirty="0" smtClean="0"/>
              <a:t>McCloskey </a:t>
            </a:r>
            <a:r>
              <a:rPr lang="en-US" sz="2400" u="sng" dirty="0" err="1" smtClean="0"/>
              <a:t>v</a:t>
            </a:r>
            <a:r>
              <a:rPr lang="en-US" sz="2400" u="sng" dirty="0" smtClean="0"/>
              <a:t>. </a:t>
            </a:r>
            <a:r>
              <a:rPr lang="en-US" sz="2400" u="sng" dirty="0" err="1" smtClean="0"/>
              <a:t>Shatouhy</a:t>
            </a:r>
            <a:r>
              <a:rPr lang="en-US" sz="2400" dirty="0" smtClean="0"/>
              <a:t> (discussed </a:t>
            </a:r>
            <a:r>
              <a:rPr lang="en-US" sz="2400" i="1" dirty="0" smtClean="0"/>
              <a:t>infra</a:t>
            </a:r>
            <a:r>
              <a:rPr lang="en-US" sz="2400" dirty="0" smtClean="0"/>
              <a:t>)</a:t>
            </a:r>
          </a:p>
        </p:txBody>
      </p:sp>
      <p:sp>
        <p:nvSpPr>
          <p:cNvPr id="5" name="Slide Number Placeholder 4"/>
          <p:cNvSpPr>
            <a:spLocks noGrp="1"/>
          </p:cNvSpPr>
          <p:nvPr>
            <p:ph type="sldNum" sz="quarter" idx="12"/>
          </p:nvPr>
        </p:nvSpPr>
        <p:spPr>
          <a:xfrm>
            <a:off x="8494826" y="6438595"/>
            <a:ext cx="533400" cy="365125"/>
          </a:xfrm>
        </p:spPr>
        <p:txBody>
          <a:bodyPr/>
          <a:lstStyle/>
          <a:p>
            <a:fld id="{459A5F39-4CE7-434C-A5CB-50A363451602}" type="slidenum">
              <a:rPr lang="en-US" smtClean="0"/>
              <a:t>70</a:t>
            </a:fld>
            <a:endParaRPr lang="en-US" dirty="0"/>
          </a:p>
        </p:txBody>
      </p:sp>
    </p:spTree>
    <p:extLst>
      <p:ext uri="{BB962C8B-B14F-4D97-AF65-F5344CB8AC3E}">
        <p14:creationId xmlns:p14="http://schemas.microsoft.com/office/powerpoint/2010/main" val="38519332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SECOND SCENARIO</a:t>
            </a:r>
            <a:r>
              <a:rPr lang="en-US" sz="4000" u="sng" dirty="0" smtClean="0"/>
              <a:t> </a:t>
            </a:r>
            <a:endParaRPr lang="en-US" sz="4000" u="sng" dirty="0"/>
          </a:p>
        </p:txBody>
      </p:sp>
      <p:sp>
        <p:nvSpPr>
          <p:cNvPr id="3" name="Content Placeholder 2"/>
          <p:cNvSpPr>
            <a:spLocks noGrp="1"/>
          </p:cNvSpPr>
          <p:nvPr>
            <p:ph idx="4294967295"/>
          </p:nvPr>
        </p:nvSpPr>
        <p:spPr>
          <a:xfrm>
            <a:off x="779463" y="1828800"/>
            <a:ext cx="7583488" cy="4584146"/>
          </a:xfrm>
          <a:prstGeom prst="rect">
            <a:avLst/>
          </a:prstGeom>
        </p:spPr>
        <p:txBody>
          <a:bodyPr>
            <a:normAutofit/>
          </a:bodyPr>
          <a:lstStyle/>
          <a:p>
            <a:pPr lvl="0"/>
            <a:r>
              <a:rPr lang="en-US" sz="2600" dirty="0" smtClean="0"/>
              <a:t>Same facts as scenario one:</a:t>
            </a:r>
          </a:p>
          <a:p>
            <a:pPr lvl="1">
              <a:buClr>
                <a:schemeClr val="bg1"/>
              </a:buClr>
            </a:pPr>
            <a:r>
              <a:rPr lang="en-US" sz="1900" dirty="0" smtClean="0"/>
              <a:t>Jury award for future medical expenses of $1,000,000</a:t>
            </a:r>
          </a:p>
          <a:p>
            <a:pPr lvl="1">
              <a:buClr>
                <a:schemeClr val="bg1"/>
              </a:buClr>
            </a:pPr>
            <a:r>
              <a:rPr lang="en-US" sz="1900" dirty="0" smtClean="0"/>
              <a:t>Assume present value factor of 10% (this is an arbitrary figure)</a:t>
            </a:r>
          </a:p>
          <a:p>
            <a:pPr lvl="1">
              <a:buClr>
                <a:schemeClr val="bg1"/>
              </a:buClr>
            </a:pPr>
            <a:r>
              <a:rPr lang="en-US" sz="1900" dirty="0" smtClean="0"/>
              <a:t>Present value of future medical expenses would be [$1,000,000 x ($1,000,000 x 10%)] $900,000</a:t>
            </a:r>
          </a:p>
          <a:p>
            <a:pPr lvl="1">
              <a:buClr>
                <a:schemeClr val="bg1"/>
              </a:buClr>
            </a:pPr>
            <a:r>
              <a:rPr lang="en-US" sz="1900" dirty="0" smtClean="0"/>
              <a:t>Contingency fee agreement of 1/3 of judgment</a:t>
            </a:r>
          </a:p>
          <a:p>
            <a:pPr lvl="1">
              <a:buClr>
                <a:schemeClr val="bg1"/>
              </a:buClr>
            </a:pPr>
            <a:r>
              <a:rPr lang="en-US" sz="1900" dirty="0" smtClean="0"/>
              <a:t>Attorney’s fees is ($1,000,000 x 1/3) $300,000</a:t>
            </a:r>
          </a:p>
          <a:p>
            <a:pPr lvl="0">
              <a:buClr>
                <a:schemeClr val="bg1"/>
              </a:buClr>
            </a:pPr>
            <a:r>
              <a:rPr lang="en-US" sz="1900" dirty="0" smtClean="0"/>
              <a:t>Attorney’s fees are subtracted from gross amount of future medical expenses</a:t>
            </a:r>
          </a:p>
          <a:p>
            <a:pPr lvl="1">
              <a:buClr>
                <a:schemeClr val="bg1"/>
              </a:buClr>
            </a:pPr>
            <a:r>
              <a:rPr lang="en-US" sz="1900" dirty="0" smtClean="0"/>
              <a:t>In this case, plaintiff receives ($1,000,000 - $300,000) $700,000</a:t>
            </a:r>
          </a:p>
          <a:p>
            <a:pPr lvl="1">
              <a:buClr>
                <a:schemeClr val="bg1"/>
              </a:buClr>
            </a:pPr>
            <a:r>
              <a:rPr lang="en-US" sz="1900" dirty="0" smtClean="0"/>
              <a:t>Some argue this method most accurately reflects the intent of the General Assembly.</a:t>
            </a:r>
          </a:p>
        </p:txBody>
      </p:sp>
      <p:sp>
        <p:nvSpPr>
          <p:cNvPr id="5" name="Slide Number Placeholder 4"/>
          <p:cNvSpPr>
            <a:spLocks noGrp="1"/>
          </p:cNvSpPr>
          <p:nvPr>
            <p:ph type="sldNum" sz="quarter" idx="12"/>
          </p:nvPr>
        </p:nvSpPr>
        <p:spPr/>
        <p:txBody>
          <a:bodyPr/>
          <a:lstStyle/>
          <a:p>
            <a:fld id="{459A5F39-4CE7-434C-A5CB-50A363451602}" type="slidenum">
              <a:rPr lang="en-US" smtClean="0"/>
              <a:t>71</a:t>
            </a:fld>
            <a:endParaRPr lang="en-US"/>
          </a:p>
        </p:txBody>
      </p:sp>
    </p:spTree>
    <p:extLst>
      <p:ext uri="{BB962C8B-B14F-4D97-AF65-F5344CB8AC3E}">
        <p14:creationId xmlns:p14="http://schemas.microsoft.com/office/powerpoint/2010/main" val="9137826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u="sng" dirty="0" smtClean="0"/>
              <a:t>THIRD SCENARIO</a:t>
            </a:r>
            <a:endParaRPr lang="en-US" sz="4400" u="sng" dirty="0"/>
          </a:p>
        </p:txBody>
      </p:sp>
      <p:sp>
        <p:nvSpPr>
          <p:cNvPr id="3" name="Content Placeholder 2"/>
          <p:cNvSpPr>
            <a:spLocks noGrp="1"/>
          </p:cNvSpPr>
          <p:nvPr>
            <p:ph idx="4294967295"/>
          </p:nvPr>
        </p:nvSpPr>
        <p:spPr>
          <a:xfrm>
            <a:off x="779463" y="1828800"/>
            <a:ext cx="7583488" cy="4646609"/>
          </a:xfrm>
          <a:prstGeom prst="rect">
            <a:avLst/>
          </a:prstGeom>
        </p:spPr>
        <p:txBody>
          <a:bodyPr>
            <a:normAutofit/>
          </a:bodyPr>
          <a:lstStyle/>
          <a:p>
            <a:pPr lvl="0"/>
            <a:r>
              <a:rPr lang="en-US" sz="2600" dirty="0" smtClean="0"/>
              <a:t>Same facts as scenario one and two:</a:t>
            </a:r>
          </a:p>
          <a:p>
            <a:pPr lvl="1"/>
            <a:r>
              <a:rPr lang="en-US" sz="1900" dirty="0" smtClean="0"/>
              <a:t>Jury award for future medical expenses of $1,000,000</a:t>
            </a:r>
          </a:p>
          <a:p>
            <a:pPr lvl="1"/>
            <a:r>
              <a:rPr lang="en-US" sz="1900" dirty="0" smtClean="0"/>
              <a:t>Assume present value factor of 10% (this is an arbitrary figure)</a:t>
            </a:r>
          </a:p>
          <a:p>
            <a:pPr lvl="1"/>
            <a:r>
              <a:rPr lang="en-US" sz="1900" dirty="0" smtClean="0"/>
              <a:t>Present value of future medical expenses would be [$1,000,000 x ($1,000,000 x 10%)] $900,000</a:t>
            </a:r>
          </a:p>
          <a:p>
            <a:pPr lvl="1"/>
            <a:r>
              <a:rPr lang="en-US" sz="1900" dirty="0" smtClean="0"/>
              <a:t>Contingency fee agreement of 1/3 of judgment</a:t>
            </a:r>
          </a:p>
          <a:p>
            <a:pPr lvl="1"/>
            <a:r>
              <a:rPr lang="en-US" sz="1900" dirty="0" smtClean="0"/>
              <a:t>Attorney’s fees is ($1,000,000 x 1/3) $300,000</a:t>
            </a:r>
          </a:p>
          <a:p>
            <a:pPr lvl="1"/>
            <a:r>
              <a:rPr lang="en-US" sz="1900" dirty="0" smtClean="0"/>
              <a:t>Attorney’s fees are subtracted from present value of future medical expenses</a:t>
            </a:r>
          </a:p>
          <a:p>
            <a:pPr lvl="1"/>
            <a:r>
              <a:rPr lang="en-US" sz="1900" dirty="0" smtClean="0"/>
              <a:t>In this case, plaintiff receives $900,000 - $300,000= $600,000</a:t>
            </a:r>
          </a:p>
          <a:p>
            <a:pPr lvl="1"/>
            <a:r>
              <a:rPr lang="en-US" sz="1900" dirty="0" smtClean="0"/>
              <a:t>This is what the court did in </a:t>
            </a:r>
            <a:r>
              <a:rPr lang="en-US" sz="1900" u="sng" dirty="0" smtClean="0"/>
              <a:t>Snook </a:t>
            </a:r>
            <a:r>
              <a:rPr lang="en-US" sz="1900" u="sng" dirty="0" err="1" smtClean="0"/>
              <a:t>v</a:t>
            </a:r>
            <a:r>
              <a:rPr lang="en-US" sz="1900" u="sng" dirty="0" smtClean="0"/>
              <a:t>. </a:t>
            </a:r>
            <a:r>
              <a:rPr lang="en-US" sz="1900" u="sng" dirty="0" err="1" smtClean="0"/>
              <a:t>Staas</a:t>
            </a:r>
            <a:r>
              <a:rPr lang="en-US" sz="1900" dirty="0" smtClean="0"/>
              <a:t> (discussed </a:t>
            </a:r>
            <a:r>
              <a:rPr lang="en-US" sz="1900" i="1" dirty="0" smtClean="0"/>
              <a:t>infra</a:t>
            </a:r>
            <a:r>
              <a:rPr lang="en-US" sz="1900" dirty="0" smtClean="0"/>
              <a:t>)</a:t>
            </a:r>
          </a:p>
        </p:txBody>
      </p:sp>
      <p:sp>
        <p:nvSpPr>
          <p:cNvPr id="5" name="Slide Number Placeholder 4"/>
          <p:cNvSpPr>
            <a:spLocks noGrp="1"/>
          </p:cNvSpPr>
          <p:nvPr>
            <p:ph type="sldNum" sz="quarter" idx="12"/>
          </p:nvPr>
        </p:nvSpPr>
        <p:spPr/>
        <p:txBody>
          <a:bodyPr/>
          <a:lstStyle/>
          <a:p>
            <a:fld id="{459A5F39-4CE7-434C-A5CB-50A363451602}" type="slidenum">
              <a:rPr lang="en-US" smtClean="0"/>
              <a:t>72</a:t>
            </a:fld>
            <a:endParaRPr lang="en-US"/>
          </a:p>
        </p:txBody>
      </p:sp>
    </p:spTree>
    <p:extLst>
      <p:ext uri="{BB962C8B-B14F-4D97-AF65-F5344CB8AC3E}">
        <p14:creationId xmlns:p14="http://schemas.microsoft.com/office/powerpoint/2010/main" val="179147159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TRIER OF FACT’S ROLE</a:t>
            </a:r>
            <a:r>
              <a:rPr lang="en-US" sz="4000" u="sng" dirty="0" smtClean="0"/>
              <a:t> </a:t>
            </a:r>
            <a:endParaRPr lang="en-US" sz="4000" u="sng" dirty="0"/>
          </a:p>
        </p:txBody>
      </p:sp>
      <p:sp>
        <p:nvSpPr>
          <p:cNvPr id="3" name="Content Placeholder 2"/>
          <p:cNvSpPr>
            <a:spLocks noGrp="1"/>
          </p:cNvSpPr>
          <p:nvPr>
            <p:ph idx="4294967295"/>
          </p:nvPr>
        </p:nvSpPr>
        <p:spPr>
          <a:xfrm>
            <a:off x="457200" y="1830387"/>
            <a:ext cx="8229600" cy="4525963"/>
          </a:xfrm>
          <a:prstGeom prst="rect">
            <a:avLst/>
          </a:prstGeom>
        </p:spPr>
        <p:txBody>
          <a:bodyPr>
            <a:normAutofit fontScale="85000" lnSpcReduction="20000"/>
          </a:bodyPr>
          <a:lstStyle/>
          <a:p>
            <a:pPr lvl="0"/>
            <a:r>
              <a:rPr lang="en-US" sz="2400" dirty="0" smtClean="0"/>
              <a:t>Determine amount of future medical expenses.</a:t>
            </a:r>
          </a:p>
          <a:p>
            <a:pPr lvl="0"/>
            <a:r>
              <a:rPr lang="en-US" sz="2400" dirty="0" smtClean="0"/>
              <a:t>Award amount for each year of expected life of claimant in which claimant will incur damages.</a:t>
            </a:r>
          </a:p>
          <a:p>
            <a:pPr lvl="0"/>
            <a:r>
              <a:rPr lang="en-US" sz="2400" dirty="0" smtClean="0"/>
              <a:t>May vary amount of periodic payments from year to year to account for different annual expenditure requirements, including immediate needs of claimant.</a:t>
            </a:r>
          </a:p>
          <a:p>
            <a:pPr lvl="0"/>
            <a:r>
              <a:rPr lang="en-US" sz="2400" dirty="0" smtClean="0"/>
              <a:t>Take into account future medical expenses for purchase and replacement of medically necessary equipment.</a:t>
            </a:r>
          </a:p>
          <a:p>
            <a:pPr lvl="0"/>
            <a:r>
              <a:rPr lang="en-US" sz="2400" dirty="0" smtClean="0"/>
              <a:t>May take into account reasonably anticipated inflation and medical care improvements as presented by competent evidence.</a:t>
            </a:r>
          </a:p>
          <a:p>
            <a:pPr lvl="0"/>
            <a:r>
              <a:rPr lang="en-US" sz="2400" dirty="0" smtClean="0"/>
              <a:t>Manner in which verdict is molded and paid is not properly before jury.</a:t>
            </a:r>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73</a:t>
            </a:fld>
            <a:endParaRPr lang="en-US"/>
          </a:p>
        </p:txBody>
      </p:sp>
    </p:spTree>
    <p:extLst>
      <p:ext uri="{BB962C8B-B14F-4D97-AF65-F5344CB8AC3E}">
        <p14:creationId xmlns:p14="http://schemas.microsoft.com/office/powerpoint/2010/main" val="361824890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t>PAYMENT OF FUTURE MEDICAL EXPENSES</a:t>
            </a:r>
            <a:r>
              <a:rPr lang="en-US" sz="3200" u="sng" dirty="0" smtClean="0"/>
              <a:t> </a:t>
            </a:r>
            <a:endParaRPr lang="en-US" sz="3200" u="sng" dirty="0"/>
          </a:p>
        </p:txBody>
      </p:sp>
      <p:sp>
        <p:nvSpPr>
          <p:cNvPr id="3" name="Content Placeholder 2"/>
          <p:cNvSpPr>
            <a:spLocks noGrp="1"/>
          </p:cNvSpPr>
          <p:nvPr>
            <p:ph idx="4294967295"/>
          </p:nvPr>
        </p:nvSpPr>
        <p:spPr>
          <a:xfrm>
            <a:off x="371390" y="1828799"/>
            <a:ext cx="8386243" cy="4892675"/>
          </a:xfrm>
          <a:prstGeom prst="rect">
            <a:avLst/>
          </a:prstGeom>
        </p:spPr>
        <p:txBody>
          <a:bodyPr>
            <a:normAutofit fontScale="85000" lnSpcReduction="20000"/>
          </a:bodyPr>
          <a:lstStyle/>
          <a:p>
            <a:pPr lvl="0"/>
            <a:r>
              <a:rPr lang="en-US" dirty="0" smtClean="0"/>
              <a:t>Paid in years trier of fact finds they accrue.</a:t>
            </a:r>
          </a:p>
          <a:p>
            <a:pPr lvl="0"/>
            <a:r>
              <a:rPr lang="en-US" dirty="0" smtClean="0"/>
              <a:t>Annual amounts due must be paid in equal quarterly installments.</a:t>
            </a:r>
          </a:p>
          <a:p>
            <a:pPr lvl="0"/>
            <a:r>
              <a:rPr lang="en-US" dirty="0" smtClean="0"/>
              <a:t>Interest does not accrue on periodic payment, unless payment is not timely paid.</a:t>
            </a:r>
          </a:p>
          <a:p>
            <a:pPr lvl="0"/>
            <a:r>
              <a:rPr lang="en-US" dirty="0" smtClean="0"/>
              <a:t>Liability for periodic payments not yet due terminate upon claimant’s death.</a:t>
            </a:r>
          </a:p>
          <a:p>
            <a:pPr lvl="0"/>
            <a:r>
              <a:rPr lang="en-US" dirty="0" smtClean="0"/>
              <a:t>*Defendant must provide funding for awarded periodic payments by means of annuity contract, trust or other qualified funding plan which is approved by the court.</a:t>
            </a:r>
          </a:p>
          <a:p>
            <a:pPr lvl="0"/>
            <a:r>
              <a:rPr lang="en-US" dirty="0" smtClean="0"/>
              <a:t>If insurer defaults on periodic payments due to insolvency, claimant is paid out of MCARE Fund.</a:t>
            </a:r>
          </a:p>
          <a:p>
            <a:pPr lvl="0"/>
            <a:r>
              <a:rPr lang="en-US" dirty="0" smtClean="0"/>
              <a:t>Claimant can refuse periodic payments only if claimant stipulates total amount of future medical expenses does not exceed $100,000.</a:t>
            </a:r>
          </a:p>
        </p:txBody>
      </p:sp>
      <p:sp>
        <p:nvSpPr>
          <p:cNvPr id="4" name="Slide Number Placeholder 3"/>
          <p:cNvSpPr>
            <a:spLocks noGrp="1"/>
          </p:cNvSpPr>
          <p:nvPr>
            <p:ph type="sldNum" sz="quarter" idx="12"/>
          </p:nvPr>
        </p:nvSpPr>
        <p:spPr/>
        <p:txBody>
          <a:bodyPr/>
          <a:lstStyle/>
          <a:p>
            <a:fld id="{459A5F39-4CE7-434C-A5CB-50A363451602}" type="slidenum">
              <a:rPr lang="en-US" smtClean="0"/>
              <a:t>74</a:t>
            </a:fld>
            <a:endParaRPr lang="en-US"/>
          </a:p>
        </p:txBody>
      </p:sp>
    </p:spTree>
    <p:extLst>
      <p:ext uri="{BB962C8B-B14F-4D97-AF65-F5344CB8AC3E}">
        <p14:creationId xmlns:p14="http://schemas.microsoft.com/office/powerpoint/2010/main" val="170532981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3600" dirty="0"/>
              <a:t/>
            </a:r>
            <a:br>
              <a:rPr lang="en-US" sz="3600" dirty="0"/>
            </a:br>
            <a:r>
              <a:rPr lang="en-US" sz="1800" b="0" dirty="0" smtClean="0"/>
              <a:t>40 A.3d 135 (</a:t>
            </a:r>
            <a:r>
              <a:rPr lang="en-US" sz="1800" b="0" dirty="0" err="1" smtClean="0"/>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 Lazarus, </a:t>
            </a:r>
            <a:r>
              <a:rPr lang="en-US" sz="1600" b="0" dirty="0" err="1" smtClean="0"/>
              <a:t>Ott</a:t>
            </a:r>
            <a:endParaRPr lang="en-US" sz="1600" b="0" dirty="0"/>
          </a:p>
        </p:txBody>
      </p:sp>
      <p:sp>
        <p:nvSpPr>
          <p:cNvPr id="7" name="Content Placeholder 6"/>
          <p:cNvSpPr>
            <a:spLocks noGrp="1"/>
          </p:cNvSpPr>
          <p:nvPr>
            <p:ph idx="4294967295"/>
          </p:nvPr>
        </p:nvSpPr>
        <p:spPr>
          <a:xfrm>
            <a:off x="457200" y="1752600"/>
            <a:ext cx="8229600" cy="4648200"/>
          </a:xfrm>
          <a:prstGeom prst="rect">
            <a:avLst/>
          </a:prstGeom>
        </p:spPr>
        <p:txBody>
          <a:bodyPr>
            <a:normAutofit fontScale="70000" lnSpcReduction="20000"/>
          </a:bodyPr>
          <a:lstStyle/>
          <a:p>
            <a:pPr marL="0" indent="0">
              <a:buNone/>
            </a:pPr>
            <a:endParaRPr lang="en-US" i="1" dirty="0" smtClean="0"/>
          </a:p>
          <a:p>
            <a:r>
              <a:rPr lang="en-US" sz="2600" dirty="0" smtClean="0"/>
              <a:t>Medical Malpractice claim brought against gynecologist for allegedly failing to diagnose breast cancer.</a:t>
            </a:r>
          </a:p>
          <a:p>
            <a:r>
              <a:rPr lang="en-US" sz="2600" dirty="0" smtClean="0"/>
              <a:t>Jury awarded a verdict for plaintiff in the gross amount of </a:t>
            </a:r>
            <a:r>
              <a:rPr lang="en-US" sz="2600" dirty="0" smtClean="0">
                <a:solidFill>
                  <a:srgbClr val="FF6600"/>
                </a:solidFill>
              </a:rPr>
              <a:t>$3,973,000 </a:t>
            </a:r>
            <a:r>
              <a:rPr lang="en-US" sz="2600" dirty="0" smtClean="0"/>
              <a:t>on January 18, 2008</a:t>
            </a:r>
            <a:r>
              <a:rPr lang="en-US" sz="2600" dirty="0"/>
              <a:t>. The molded </a:t>
            </a:r>
            <a:r>
              <a:rPr lang="en-US" sz="2600" dirty="0" smtClean="0"/>
              <a:t>verdict was for </a:t>
            </a:r>
            <a:r>
              <a:rPr lang="en-US" sz="2600" dirty="0" smtClean="0">
                <a:solidFill>
                  <a:srgbClr val="FF6600"/>
                </a:solidFill>
              </a:rPr>
              <a:t>$2,582,450</a:t>
            </a:r>
            <a:r>
              <a:rPr lang="en-US" sz="2600" dirty="0" smtClean="0"/>
              <a:t>, reduced by plaintiff’s </a:t>
            </a:r>
            <a:r>
              <a:rPr lang="en-US" sz="2600" dirty="0">
                <a:solidFill>
                  <a:srgbClr val="FF6600"/>
                </a:solidFill>
              </a:rPr>
              <a:t>35%</a:t>
            </a:r>
            <a:r>
              <a:rPr lang="en-US" sz="2600" dirty="0"/>
              <a:t> contributory </a:t>
            </a:r>
            <a:r>
              <a:rPr lang="en-US" sz="2600" dirty="0" smtClean="0"/>
              <a:t>negligence.</a:t>
            </a:r>
          </a:p>
          <a:p>
            <a:r>
              <a:rPr lang="en-US" sz="2600" dirty="0" smtClean="0"/>
              <a:t>The potential award for future damages was </a:t>
            </a:r>
            <a:r>
              <a:rPr lang="en-US" sz="2600" dirty="0" smtClean="0">
                <a:solidFill>
                  <a:srgbClr val="FF6600"/>
                </a:solidFill>
              </a:rPr>
              <a:t>$521,235 </a:t>
            </a:r>
            <a:r>
              <a:rPr lang="en-US" sz="2600" dirty="0" smtClean="0"/>
              <a:t>but since the plaintiff died, the actual award accrued for medical at the time of death was </a:t>
            </a:r>
            <a:r>
              <a:rPr lang="en-US" sz="2600" dirty="0" smtClean="0">
                <a:solidFill>
                  <a:srgbClr val="FF6600"/>
                </a:solidFill>
              </a:rPr>
              <a:t>$165,750</a:t>
            </a:r>
            <a:r>
              <a:rPr lang="en-US" sz="2600" dirty="0" smtClean="0"/>
              <a:t>.</a:t>
            </a:r>
            <a:r>
              <a:rPr lang="en-US" sz="2600" dirty="0"/>
              <a:t> </a:t>
            </a:r>
          </a:p>
          <a:p>
            <a:r>
              <a:rPr lang="en-US" sz="2600" dirty="0" smtClean="0"/>
              <a:t>The </a:t>
            </a:r>
            <a:r>
              <a:rPr lang="en-US" sz="2600" dirty="0"/>
              <a:t>jury awarded </a:t>
            </a:r>
            <a:r>
              <a:rPr lang="en-US" sz="2600" dirty="0">
                <a:solidFill>
                  <a:srgbClr val="FF6600"/>
                </a:solidFill>
              </a:rPr>
              <a:t>$170,000 </a:t>
            </a:r>
            <a:r>
              <a:rPr lang="en-US" sz="2600" dirty="0"/>
              <a:t>per year in future medical expenses payable over five years, for a total of </a:t>
            </a:r>
            <a:r>
              <a:rPr lang="en-US" sz="2600" dirty="0">
                <a:solidFill>
                  <a:srgbClr val="FF6600"/>
                </a:solidFill>
              </a:rPr>
              <a:t>$</a:t>
            </a:r>
            <a:r>
              <a:rPr lang="en-US" sz="2600" dirty="0" smtClean="0">
                <a:solidFill>
                  <a:srgbClr val="FF6600"/>
                </a:solidFill>
              </a:rPr>
              <a:t>850,000</a:t>
            </a:r>
            <a:r>
              <a:rPr lang="en-US" sz="2600" dirty="0" smtClean="0"/>
              <a:t>; after reduction for the </a:t>
            </a:r>
            <a:r>
              <a:rPr lang="en-US" sz="2600" dirty="0">
                <a:solidFill>
                  <a:srgbClr val="FF6600"/>
                </a:solidFill>
              </a:rPr>
              <a:t>35%</a:t>
            </a:r>
            <a:r>
              <a:rPr lang="en-US" sz="2600" dirty="0"/>
              <a:t> comparative </a:t>
            </a:r>
            <a:r>
              <a:rPr lang="en-US" sz="2600" dirty="0" smtClean="0"/>
              <a:t>negligence the award for </a:t>
            </a:r>
            <a:r>
              <a:rPr lang="en-US" sz="2600" dirty="0"/>
              <a:t>future medical expenses over the five year period </a:t>
            </a:r>
            <a:r>
              <a:rPr lang="en-US" sz="2600" dirty="0" smtClean="0"/>
              <a:t>it is </a:t>
            </a:r>
            <a:r>
              <a:rPr lang="en-US" sz="2600" dirty="0">
                <a:solidFill>
                  <a:srgbClr val="FF6600"/>
                </a:solidFill>
              </a:rPr>
              <a:t>$110,500 </a:t>
            </a:r>
            <a:r>
              <a:rPr lang="en-US" sz="2600" dirty="0"/>
              <a:t>yearly, or </a:t>
            </a:r>
            <a:r>
              <a:rPr lang="en-US" sz="2600" dirty="0">
                <a:solidFill>
                  <a:srgbClr val="FF6600"/>
                </a:solidFill>
              </a:rPr>
              <a:t>$27,625 </a:t>
            </a:r>
            <a:r>
              <a:rPr lang="en-US" sz="2600" dirty="0"/>
              <a:t>quarterly. </a:t>
            </a:r>
            <a:endParaRPr lang="en-US" sz="2600" dirty="0" smtClean="0"/>
          </a:p>
          <a:p>
            <a:r>
              <a:rPr lang="en-US" sz="2600" dirty="0"/>
              <a:t>Plaintiff accrued </a:t>
            </a:r>
            <a:r>
              <a:rPr lang="en-US" sz="2600" dirty="0" smtClean="0"/>
              <a:t>medical </a:t>
            </a:r>
            <a:r>
              <a:rPr lang="en-US" sz="2600" dirty="0"/>
              <a:t>expenses, totaling </a:t>
            </a:r>
            <a:r>
              <a:rPr lang="en-US" sz="2600" dirty="0">
                <a:solidFill>
                  <a:srgbClr val="FF6600"/>
                </a:solidFill>
              </a:rPr>
              <a:t>$</a:t>
            </a:r>
            <a:r>
              <a:rPr lang="en-US" sz="2600" dirty="0" smtClean="0">
                <a:solidFill>
                  <a:srgbClr val="FF6600"/>
                </a:solidFill>
              </a:rPr>
              <a:t>165,750</a:t>
            </a:r>
            <a:r>
              <a:rPr lang="en-US" sz="2600" dirty="0" smtClean="0"/>
              <a:t>, when Plaintiff died </a:t>
            </a:r>
            <a:r>
              <a:rPr lang="en-US" sz="2600" dirty="0"/>
              <a:t>prior to the expiration of the five-year </a:t>
            </a:r>
            <a:r>
              <a:rPr lang="en-US" sz="2600" dirty="0" smtClean="0"/>
              <a:t>period awarded by the jury.</a:t>
            </a:r>
            <a:endParaRPr lang="en-US" sz="2600" dirty="0"/>
          </a:p>
        </p:txBody>
      </p:sp>
      <p:sp>
        <p:nvSpPr>
          <p:cNvPr id="2" name="Slide Number Placeholder 1"/>
          <p:cNvSpPr>
            <a:spLocks noGrp="1"/>
          </p:cNvSpPr>
          <p:nvPr>
            <p:ph type="sldNum" sz="quarter" idx="12"/>
          </p:nvPr>
        </p:nvSpPr>
        <p:spPr/>
        <p:txBody>
          <a:bodyPr/>
          <a:lstStyle/>
          <a:p>
            <a:fld id="{459A5F39-4CE7-434C-A5CB-50A363451602}" type="slidenum">
              <a:rPr lang="en-US" smtClean="0"/>
              <a:t>75</a:t>
            </a:fld>
            <a:endParaRPr lang="en-US"/>
          </a:p>
        </p:txBody>
      </p:sp>
    </p:spTree>
    <p:extLst>
      <p:ext uri="{BB962C8B-B14F-4D97-AF65-F5344CB8AC3E}">
        <p14:creationId xmlns:p14="http://schemas.microsoft.com/office/powerpoint/2010/main" val="82032372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3600" b="1" dirty="0"/>
              <a:t/>
            </a:r>
            <a:br>
              <a:rPr lang="en-US" sz="3600" b="1" dirty="0"/>
            </a:br>
            <a:r>
              <a:rPr lang="en-US" sz="1800" b="0" dirty="0"/>
              <a:t>40 A.3d </a:t>
            </a:r>
            <a:r>
              <a:rPr lang="en-US" sz="1800" b="0" dirty="0" smtClean="0"/>
              <a:t>135 (</a:t>
            </a:r>
            <a:r>
              <a:rPr lang="en-US" sz="1800" b="0" dirty="0" err="1"/>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 Lazarus, </a:t>
            </a:r>
            <a:r>
              <a:rPr lang="en-US" sz="1600" b="0" dirty="0" err="1" smtClean="0"/>
              <a:t>Ott</a:t>
            </a:r>
            <a:endParaRPr lang="en-US" sz="1600" b="0" dirty="0"/>
          </a:p>
        </p:txBody>
      </p:sp>
      <p:sp>
        <p:nvSpPr>
          <p:cNvPr id="7" name="Content Placeholder 6"/>
          <p:cNvSpPr>
            <a:spLocks noGrp="1"/>
          </p:cNvSpPr>
          <p:nvPr>
            <p:ph idx="4294967295"/>
          </p:nvPr>
        </p:nvSpPr>
        <p:spPr>
          <a:xfrm>
            <a:off x="457200" y="1752600"/>
            <a:ext cx="8229600" cy="4373563"/>
          </a:xfrm>
          <a:prstGeom prst="rect">
            <a:avLst/>
          </a:prstGeom>
        </p:spPr>
        <p:txBody>
          <a:bodyPr>
            <a:normAutofit fontScale="92500" lnSpcReduction="10000"/>
          </a:bodyPr>
          <a:lstStyle/>
          <a:p>
            <a:endParaRPr lang="en-US" i="1" dirty="0" smtClean="0"/>
          </a:p>
          <a:p>
            <a:r>
              <a:rPr lang="en-US" sz="2200" dirty="0" smtClean="0"/>
              <a:t>The appeal process was long, as Defendants appealed all the way to the U.S. Supreme Court.  </a:t>
            </a:r>
          </a:p>
          <a:p>
            <a:r>
              <a:rPr lang="en-US" sz="2200" dirty="0" smtClean="0"/>
              <a:t>Plaintiff </a:t>
            </a:r>
            <a:r>
              <a:rPr lang="en-US" sz="2200" dirty="0"/>
              <a:t>had no access to the jury award for ‘future’ medical expenses during appeal – which would have amounted to $165,750 at the time of death – and went without medical treatment to slow her breast </a:t>
            </a:r>
            <a:r>
              <a:rPr lang="en-US" sz="2200" dirty="0" smtClean="0"/>
              <a:t>cancer.</a:t>
            </a:r>
          </a:p>
          <a:p>
            <a:r>
              <a:rPr lang="en-US" sz="2200" dirty="0" smtClean="0"/>
              <a:t>Plaintiff </a:t>
            </a:r>
            <a:r>
              <a:rPr lang="en-US" sz="2200" dirty="0"/>
              <a:t>died on May 23, 2009.</a:t>
            </a:r>
            <a:r>
              <a:rPr lang="en-US" sz="2200" dirty="0" smtClean="0"/>
              <a:t>  </a:t>
            </a:r>
          </a:p>
          <a:p>
            <a:r>
              <a:rPr lang="en-US" sz="2200" dirty="0" smtClean="0"/>
              <a:t>After a denial of writ for certiorari by U.S. Supreme Court, plaintiff (executrix of estate) filed an amended petition for entry of judgment on November 23, 2010. </a:t>
            </a:r>
          </a:p>
          <a:p>
            <a:pPr marL="0" indent="0">
              <a:buNone/>
            </a:pPr>
            <a:endParaRPr lang="en-US" dirty="0"/>
          </a:p>
        </p:txBody>
      </p:sp>
      <p:sp>
        <p:nvSpPr>
          <p:cNvPr id="2" name="Slide Number Placeholder 1"/>
          <p:cNvSpPr>
            <a:spLocks noGrp="1"/>
          </p:cNvSpPr>
          <p:nvPr>
            <p:ph type="sldNum" sz="quarter" idx="12"/>
          </p:nvPr>
        </p:nvSpPr>
        <p:spPr/>
        <p:txBody>
          <a:bodyPr/>
          <a:lstStyle/>
          <a:p>
            <a:fld id="{459A5F39-4CE7-434C-A5CB-50A363451602}" type="slidenum">
              <a:rPr lang="en-US" smtClean="0"/>
              <a:t>76</a:t>
            </a:fld>
            <a:endParaRPr lang="en-US"/>
          </a:p>
        </p:txBody>
      </p:sp>
    </p:spTree>
    <p:extLst>
      <p:ext uri="{BB962C8B-B14F-4D97-AF65-F5344CB8AC3E}">
        <p14:creationId xmlns:p14="http://schemas.microsoft.com/office/powerpoint/2010/main" val="254521790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3600" b="1" dirty="0"/>
              <a:t/>
            </a:r>
            <a:br>
              <a:rPr lang="en-US" sz="3600" b="1" dirty="0"/>
            </a:br>
            <a:r>
              <a:rPr lang="en-US" sz="1800" b="0" dirty="0"/>
              <a:t>40 A.3d 135 (</a:t>
            </a:r>
            <a:r>
              <a:rPr lang="en-US" sz="1800" b="0" dirty="0" err="1"/>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a:t>
            </a:r>
            <a:r>
              <a:rPr lang="en-US" sz="1600" b="0" dirty="0"/>
              <a:t>, Lazarus, </a:t>
            </a:r>
            <a:r>
              <a:rPr lang="en-US" sz="1600" b="0" dirty="0" err="1"/>
              <a:t>Ott</a:t>
            </a:r>
            <a:endParaRPr lang="en-US" sz="1600" b="0" dirty="0"/>
          </a:p>
        </p:txBody>
      </p:sp>
      <p:sp>
        <p:nvSpPr>
          <p:cNvPr id="7" name="Content Placeholder 6"/>
          <p:cNvSpPr>
            <a:spLocks noGrp="1"/>
          </p:cNvSpPr>
          <p:nvPr>
            <p:ph idx="4294967295"/>
          </p:nvPr>
        </p:nvSpPr>
        <p:spPr>
          <a:xfrm>
            <a:off x="457200" y="1752600"/>
            <a:ext cx="8229600" cy="4373563"/>
          </a:xfrm>
          <a:prstGeom prst="rect">
            <a:avLst/>
          </a:prstGeom>
        </p:spPr>
        <p:txBody>
          <a:bodyPr>
            <a:normAutofit/>
          </a:bodyPr>
          <a:lstStyle/>
          <a:p>
            <a:endParaRPr lang="en-US" i="1" dirty="0" smtClean="0"/>
          </a:p>
          <a:p>
            <a:r>
              <a:rPr lang="en-US" sz="2400" dirty="0" smtClean="0"/>
              <a:t>The issue was whether the MCARE Act provision -</a:t>
            </a:r>
            <a:r>
              <a:rPr lang="en-US" sz="2400" dirty="0"/>
              <a:t> </a:t>
            </a:r>
            <a:r>
              <a:rPr lang="en-US" sz="2400" dirty="0" smtClean="0"/>
              <a:t>stating that future damages are paid as periodic payment after the proportionate share of counsel fees and costs based upon the present value of the future medical damages - requires that attorney fees be calculated based upon the jury’s five year award when the plaintiff died prior to that, terminating the award prematurely? </a:t>
            </a:r>
          </a:p>
          <a:p>
            <a:pPr marL="114300" indent="0">
              <a:buNone/>
            </a:pPr>
            <a:endParaRPr lang="en-US" dirty="0"/>
          </a:p>
        </p:txBody>
      </p:sp>
      <p:sp>
        <p:nvSpPr>
          <p:cNvPr id="2" name="Slide Number Placeholder 1"/>
          <p:cNvSpPr>
            <a:spLocks noGrp="1"/>
          </p:cNvSpPr>
          <p:nvPr>
            <p:ph type="sldNum" sz="quarter" idx="12"/>
          </p:nvPr>
        </p:nvSpPr>
        <p:spPr/>
        <p:txBody>
          <a:bodyPr/>
          <a:lstStyle/>
          <a:p>
            <a:fld id="{459A5F39-4CE7-434C-A5CB-50A363451602}" type="slidenum">
              <a:rPr lang="en-US" smtClean="0"/>
              <a:t>77</a:t>
            </a:fld>
            <a:endParaRPr lang="en-US"/>
          </a:p>
        </p:txBody>
      </p:sp>
    </p:spTree>
    <p:extLst>
      <p:ext uri="{BB962C8B-B14F-4D97-AF65-F5344CB8AC3E}">
        <p14:creationId xmlns:p14="http://schemas.microsoft.com/office/powerpoint/2010/main" val="117586307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3600" b="1" dirty="0"/>
              <a:t/>
            </a:r>
            <a:br>
              <a:rPr lang="en-US" sz="3600" b="1" dirty="0"/>
            </a:br>
            <a:r>
              <a:rPr lang="en-US" sz="1800" b="0" dirty="0"/>
              <a:t>40 A.3d </a:t>
            </a:r>
            <a:r>
              <a:rPr lang="en-US" sz="1800" b="0" dirty="0" smtClean="0"/>
              <a:t>135 (</a:t>
            </a:r>
            <a:r>
              <a:rPr lang="en-US" sz="1800" b="0" dirty="0" err="1"/>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a:t>
            </a:r>
            <a:r>
              <a:rPr lang="en-US" sz="1600" b="0" dirty="0"/>
              <a:t>, Lazarus, </a:t>
            </a:r>
            <a:r>
              <a:rPr lang="en-US" sz="1600" b="0" dirty="0" err="1"/>
              <a:t>Ott</a:t>
            </a:r>
            <a:endParaRPr lang="en-US" sz="1600" b="0" dirty="0"/>
          </a:p>
        </p:txBody>
      </p:sp>
      <p:sp>
        <p:nvSpPr>
          <p:cNvPr id="7" name="Content Placeholder 6"/>
          <p:cNvSpPr>
            <a:spLocks noGrp="1"/>
          </p:cNvSpPr>
          <p:nvPr>
            <p:ph idx="4294967295"/>
          </p:nvPr>
        </p:nvSpPr>
        <p:spPr>
          <a:xfrm>
            <a:off x="457200" y="1752600"/>
            <a:ext cx="8229600" cy="4373563"/>
          </a:xfrm>
          <a:prstGeom prst="rect">
            <a:avLst/>
          </a:prstGeom>
        </p:spPr>
        <p:txBody>
          <a:bodyPr>
            <a:normAutofit fontScale="92500" lnSpcReduction="20000"/>
          </a:bodyPr>
          <a:lstStyle/>
          <a:p>
            <a:endParaRPr lang="en-US" i="1" dirty="0" smtClean="0"/>
          </a:p>
          <a:p>
            <a:r>
              <a:rPr lang="en-US" dirty="0" smtClean="0"/>
              <a:t>The Superior Court </a:t>
            </a:r>
            <a:r>
              <a:rPr lang="en-US" i="1" dirty="0" smtClean="0"/>
              <a:t>held</a:t>
            </a:r>
            <a:r>
              <a:rPr lang="en-US" dirty="0" smtClean="0"/>
              <a:t> </a:t>
            </a:r>
            <a:r>
              <a:rPr lang="en-US" dirty="0"/>
              <a:t>that § 509 </a:t>
            </a:r>
            <a:r>
              <a:rPr lang="en-US" dirty="0" smtClean="0"/>
              <a:t>of M-Care Act - that required that future damages for medical and other related expenses be paid as periodic payments after payment of proportionate share of counsel fees and costs - </a:t>
            </a:r>
            <a:r>
              <a:rPr lang="en-US" b="1" dirty="0" smtClean="0"/>
              <a:t>did </a:t>
            </a:r>
            <a:r>
              <a:rPr lang="en-US" b="1" dirty="0"/>
              <a:t>not authorize additional attorney fees </a:t>
            </a:r>
            <a:r>
              <a:rPr lang="en-US" dirty="0"/>
              <a:t>and </a:t>
            </a:r>
            <a:r>
              <a:rPr lang="en-US" dirty="0" smtClean="0"/>
              <a:t> </a:t>
            </a:r>
          </a:p>
          <a:p>
            <a:r>
              <a:rPr lang="en-US" dirty="0" smtClean="0"/>
              <a:t>attorney was required to calculate his </a:t>
            </a:r>
            <a:r>
              <a:rPr lang="en-US" dirty="0" smtClean="0">
                <a:solidFill>
                  <a:srgbClr val="FF6600"/>
                </a:solidFill>
              </a:rPr>
              <a:t>40%</a:t>
            </a:r>
            <a:r>
              <a:rPr lang="en-US" dirty="0" smtClean="0"/>
              <a:t> contingency fee based on </a:t>
            </a:r>
            <a:r>
              <a:rPr lang="en-US" dirty="0"/>
              <a:t>the present value of the patient’s future damages at the time of </a:t>
            </a:r>
            <a:r>
              <a:rPr lang="en-US" dirty="0" smtClean="0"/>
              <a:t>death </a:t>
            </a:r>
            <a:r>
              <a:rPr lang="en-US" dirty="0" smtClean="0">
                <a:solidFill>
                  <a:srgbClr val="FF6600"/>
                </a:solidFill>
              </a:rPr>
              <a:t>($165,750) </a:t>
            </a:r>
            <a:r>
              <a:rPr lang="en-US" dirty="0"/>
              <a:t>rather than on the potential </a:t>
            </a:r>
            <a:r>
              <a:rPr lang="en-US" dirty="0" smtClean="0"/>
              <a:t>award </a:t>
            </a:r>
            <a:r>
              <a:rPr lang="en-US" dirty="0" smtClean="0">
                <a:solidFill>
                  <a:srgbClr val="FF6600"/>
                </a:solidFill>
              </a:rPr>
              <a:t>($521,235) </a:t>
            </a:r>
            <a:r>
              <a:rPr lang="en-US" dirty="0" smtClean="0"/>
              <a:t>– had plaintiff lived the full five years. </a:t>
            </a:r>
          </a:p>
          <a:p>
            <a:r>
              <a:rPr lang="en-US" dirty="0" smtClean="0"/>
              <a:t>Plaintiff filed a petition for allowance of appeal which was denied on October 5, 2012.</a:t>
            </a:r>
            <a:endParaRPr lang="en-US" dirty="0"/>
          </a:p>
        </p:txBody>
      </p:sp>
      <p:sp>
        <p:nvSpPr>
          <p:cNvPr id="2" name="Slide Number Placeholder 1"/>
          <p:cNvSpPr>
            <a:spLocks noGrp="1"/>
          </p:cNvSpPr>
          <p:nvPr>
            <p:ph type="sldNum" sz="quarter" idx="12"/>
          </p:nvPr>
        </p:nvSpPr>
        <p:spPr/>
        <p:txBody>
          <a:bodyPr/>
          <a:lstStyle/>
          <a:p>
            <a:fld id="{459A5F39-4CE7-434C-A5CB-50A363451602}" type="slidenum">
              <a:rPr lang="en-US" smtClean="0"/>
              <a:t>78</a:t>
            </a:fld>
            <a:endParaRPr lang="en-US"/>
          </a:p>
        </p:txBody>
      </p:sp>
    </p:spTree>
    <p:extLst>
      <p:ext uri="{BB962C8B-B14F-4D97-AF65-F5344CB8AC3E}">
        <p14:creationId xmlns:p14="http://schemas.microsoft.com/office/powerpoint/2010/main" val="22881347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3600" b="1" dirty="0"/>
              <a:t/>
            </a:r>
            <a:br>
              <a:rPr lang="en-US" sz="3600" b="1" dirty="0"/>
            </a:br>
            <a:r>
              <a:rPr lang="en-US" sz="1800" b="0" dirty="0"/>
              <a:t>40 A.3d 135 </a:t>
            </a:r>
            <a:r>
              <a:rPr lang="en-US" sz="1800" b="0" dirty="0" smtClean="0"/>
              <a:t>(</a:t>
            </a:r>
            <a:r>
              <a:rPr lang="en-US" sz="1800" b="0" dirty="0" err="1" smtClean="0"/>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a:t>
            </a:r>
            <a:r>
              <a:rPr lang="en-US" sz="1600" b="0" dirty="0"/>
              <a:t>, Lazarus, </a:t>
            </a:r>
            <a:r>
              <a:rPr lang="en-US" sz="1600" b="0" dirty="0" err="1"/>
              <a:t>Ott</a:t>
            </a:r>
            <a:endParaRPr lang="en-US" sz="1600" b="0" dirty="0"/>
          </a:p>
        </p:txBody>
      </p:sp>
      <p:sp>
        <p:nvSpPr>
          <p:cNvPr id="7" name="Content Placeholder 6"/>
          <p:cNvSpPr>
            <a:spLocks noGrp="1"/>
          </p:cNvSpPr>
          <p:nvPr>
            <p:ph idx="4294967295"/>
          </p:nvPr>
        </p:nvSpPr>
        <p:spPr>
          <a:xfrm>
            <a:off x="457200" y="1752600"/>
            <a:ext cx="8229600" cy="4373563"/>
          </a:xfrm>
          <a:prstGeom prst="rect">
            <a:avLst/>
          </a:prstGeom>
        </p:spPr>
        <p:txBody>
          <a:bodyPr>
            <a:normAutofit/>
          </a:bodyPr>
          <a:lstStyle/>
          <a:p>
            <a:pPr marL="0" indent="0">
              <a:buNone/>
            </a:pPr>
            <a:endParaRPr lang="en-US" dirty="0"/>
          </a:p>
          <a:p>
            <a:r>
              <a:rPr lang="en-US" sz="2400" dirty="0" smtClean="0"/>
              <a:t>The Superior court </a:t>
            </a:r>
            <a:r>
              <a:rPr lang="en-US" sz="2400" dirty="0"/>
              <a:t>heavily relied on analysis that § 509 does not authorize additional attorney fees to support its conclusion that the attorney fees must diminish the award rather than add to the award under the “American Rule” precluding recovery of attorney fees from the adverse party “unless there is express statutory authorization, a clear agreement of the parties, or some other established exception.”  (citation omitted) </a:t>
            </a:r>
          </a:p>
        </p:txBody>
      </p:sp>
      <p:sp>
        <p:nvSpPr>
          <p:cNvPr id="2" name="Slide Number Placeholder 1"/>
          <p:cNvSpPr>
            <a:spLocks noGrp="1"/>
          </p:cNvSpPr>
          <p:nvPr>
            <p:ph type="sldNum" sz="quarter" idx="12"/>
          </p:nvPr>
        </p:nvSpPr>
        <p:spPr/>
        <p:txBody>
          <a:bodyPr/>
          <a:lstStyle/>
          <a:p>
            <a:fld id="{459A5F39-4CE7-434C-A5CB-50A363451602}" type="slidenum">
              <a:rPr lang="en-US" smtClean="0"/>
              <a:t>79</a:t>
            </a:fld>
            <a:endParaRPr lang="en-US"/>
          </a:p>
        </p:txBody>
      </p:sp>
    </p:spTree>
    <p:extLst>
      <p:ext uri="{BB962C8B-B14F-4D97-AF65-F5344CB8AC3E}">
        <p14:creationId xmlns:p14="http://schemas.microsoft.com/office/powerpoint/2010/main" val="123861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I could not find any court discussing whether a learned treatise could be used on cross examination where the witness testifies that the treatise is a </a:t>
            </a:r>
            <a:r>
              <a:rPr lang="en-US" i="1" dirty="0"/>
              <a:t>respected</a:t>
            </a:r>
            <a:r>
              <a:rPr lang="en-US" dirty="0"/>
              <a:t> work/publication in the field.  Ideally, the physician defendant will testify that the treatise is authoritative.  But even if the physician defendant testifies that the treatise is a standard work/publication in the field, that should be sufficient.  </a:t>
            </a:r>
          </a:p>
        </p:txBody>
      </p:sp>
      <p:sp>
        <p:nvSpPr>
          <p:cNvPr id="4" name="Slide Number Placeholder 3"/>
          <p:cNvSpPr>
            <a:spLocks noGrp="1"/>
          </p:cNvSpPr>
          <p:nvPr>
            <p:ph type="sldNum" sz="quarter" idx="12"/>
          </p:nvPr>
        </p:nvSpPr>
        <p:spPr/>
        <p:txBody>
          <a:bodyPr/>
          <a:lstStyle/>
          <a:p>
            <a:fld id="{459A5F39-4CE7-434C-A5CB-50A363451602}" type="slidenum">
              <a:rPr lang="en-US" smtClean="0"/>
              <a:t>8</a:t>
            </a:fld>
            <a:endParaRPr lang="en-US"/>
          </a:p>
        </p:txBody>
      </p:sp>
    </p:spTree>
    <p:extLst>
      <p:ext uri="{BB962C8B-B14F-4D97-AF65-F5344CB8AC3E}">
        <p14:creationId xmlns:p14="http://schemas.microsoft.com/office/powerpoint/2010/main" val="12152028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3600" b="1" dirty="0" smtClean="0"/>
              <a:t/>
            </a:r>
            <a:br>
              <a:rPr lang="en-US" sz="3600" b="1" dirty="0" smtClean="0"/>
            </a:br>
            <a:r>
              <a:rPr lang="en-US" sz="1800" b="0" dirty="0"/>
              <a:t>40 A.3d </a:t>
            </a:r>
            <a:r>
              <a:rPr lang="en-US" sz="1800" b="0" dirty="0" smtClean="0"/>
              <a:t>135 (</a:t>
            </a:r>
            <a:r>
              <a:rPr lang="en-US" sz="1800" b="0" dirty="0" err="1"/>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a:t>
            </a:r>
            <a:r>
              <a:rPr lang="en-US" sz="1600" b="0" dirty="0"/>
              <a:t>, Lazarus, </a:t>
            </a:r>
            <a:r>
              <a:rPr lang="en-US" sz="1600" b="0" dirty="0" err="1"/>
              <a:t>Ott</a:t>
            </a:r>
            <a:endParaRPr lang="en-US" sz="1600" b="0" dirty="0"/>
          </a:p>
        </p:txBody>
      </p:sp>
      <p:sp>
        <p:nvSpPr>
          <p:cNvPr id="7" name="Content Placeholder 6"/>
          <p:cNvSpPr>
            <a:spLocks noGrp="1"/>
          </p:cNvSpPr>
          <p:nvPr>
            <p:ph idx="4294967295"/>
          </p:nvPr>
        </p:nvSpPr>
        <p:spPr>
          <a:xfrm>
            <a:off x="457200" y="1752600"/>
            <a:ext cx="8229600" cy="4373563"/>
          </a:xfrm>
          <a:prstGeom prst="rect">
            <a:avLst/>
          </a:prstGeom>
        </p:spPr>
        <p:txBody>
          <a:bodyPr>
            <a:normAutofit/>
          </a:bodyPr>
          <a:lstStyle/>
          <a:p>
            <a:endParaRPr lang="en-US" i="1" dirty="0" smtClean="0"/>
          </a:p>
          <a:p>
            <a:r>
              <a:rPr lang="en-US" sz="2400" dirty="0" smtClean="0"/>
              <a:t>§ 509 is not an express authorization requiring the adverse party to pay the prevailing party’s attorney fees because it refers </a:t>
            </a:r>
            <a:r>
              <a:rPr lang="en-US" sz="2400" dirty="0"/>
              <a:t>to attorney fees by stating that “future damages for medical or other related expenses shall be paid as periodic payments after payment of the proportionate share of counsel fees and costs </a:t>
            </a:r>
            <a:r>
              <a:rPr lang="en-US" sz="2400" b="1" dirty="0"/>
              <a:t>based upon the present value</a:t>
            </a:r>
            <a:r>
              <a:rPr lang="en-US" sz="2400" dirty="0"/>
              <a:t> of the future damages awarded pursuant to this subsection.” (emphasis by the court) 40 P.S. 1303.509(b)(1). </a:t>
            </a:r>
          </a:p>
        </p:txBody>
      </p:sp>
      <p:sp>
        <p:nvSpPr>
          <p:cNvPr id="2" name="Slide Number Placeholder 1"/>
          <p:cNvSpPr>
            <a:spLocks noGrp="1"/>
          </p:cNvSpPr>
          <p:nvPr>
            <p:ph type="sldNum" sz="quarter" idx="12"/>
          </p:nvPr>
        </p:nvSpPr>
        <p:spPr/>
        <p:txBody>
          <a:bodyPr/>
          <a:lstStyle/>
          <a:p>
            <a:fld id="{459A5F39-4CE7-434C-A5CB-50A363451602}" type="slidenum">
              <a:rPr lang="en-US" smtClean="0"/>
              <a:t>80</a:t>
            </a:fld>
            <a:endParaRPr lang="en-US"/>
          </a:p>
        </p:txBody>
      </p:sp>
    </p:spTree>
    <p:extLst>
      <p:ext uri="{BB962C8B-B14F-4D97-AF65-F5344CB8AC3E}">
        <p14:creationId xmlns:p14="http://schemas.microsoft.com/office/powerpoint/2010/main" val="52432913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3600" b="1" dirty="0" smtClean="0"/>
              <a:t/>
            </a:r>
            <a:br>
              <a:rPr lang="en-US" sz="3600" b="1" dirty="0" smtClean="0"/>
            </a:br>
            <a:r>
              <a:rPr lang="en-US" sz="1800" b="0" dirty="0"/>
              <a:t>40 A.3d 135 (</a:t>
            </a:r>
            <a:r>
              <a:rPr lang="en-US" sz="1800" b="0" dirty="0" err="1"/>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a:t>
            </a:r>
            <a:r>
              <a:rPr lang="en-US" sz="1600" b="0" dirty="0"/>
              <a:t>, Lazarus, </a:t>
            </a:r>
            <a:r>
              <a:rPr lang="en-US" sz="1600" b="0" dirty="0" err="1"/>
              <a:t>Ott</a:t>
            </a:r>
            <a:endParaRPr lang="en-US" sz="1600" b="0" dirty="0"/>
          </a:p>
        </p:txBody>
      </p:sp>
      <p:sp>
        <p:nvSpPr>
          <p:cNvPr id="7" name="Content Placeholder 6"/>
          <p:cNvSpPr>
            <a:spLocks noGrp="1"/>
          </p:cNvSpPr>
          <p:nvPr>
            <p:ph idx="4294967295"/>
          </p:nvPr>
        </p:nvSpPr>
        <p:spPr>
          <a:xfrm>
            <a:off x="457200" y="1951037"/>
            <a:ext cx="8229600" cy="4373563"/>
          </a:xfrm>
          <a:prstGeom prst="rect">
            <a:avLst/>
          </a:prstGeom>
        </p:spPr>
        <p:txBody>
          <a:bodyPr>
            <a:normAutofit/>
          </a:bodyPr>
          <a:lstStyle/>
          <a:p>
            <a:r>
              <a:rPr lang="en-US" sz="2400" dirty="0"/>
              <a:t>A</a:t>
            </a:r>
            <a:r>
              <a:rPr lang="en-US" sz="2400" dirty="0" smtClean="0"/>
              <a:t> </a:t>
            </a:r>
            <a:r>
              <a:rPr lang="en-US" sz="2400" dirty="0"/>
              <a:t>significant fact in </a:t>
            </a:r>
            <a:r>
              <a:rPr lang="en-US" sz="2400" u="sng" dirty="0" err="1" smtClean="0"/>
              <a:t>Sayler</a:t>
            </a:r>
            <a:r>
              <a:rPr lang="en-US" sz="2400" dirty="0" smtClean="0"/>
              <a:t> </a:t>
            </a:r>
            <a:r>
              <a:rPr lang="en-US" sz="2400" dirty="0"/>
              <a:t>is that the plaintiff died prior to </a:t>
            </a:r>
            <a:r>
              <a:rPr lang="en-US" sz="2400" dirty="0" smtClean="0"/>
              <a:t>the </a:t>
            </a:r>
            <a:r>
              <a:rPr lang="en-US" sz="2400" dirty="0"/>
              <a:t>calculation of attorney fees. </a:t>
            </a:r>
            <a:endParaRPr lang="en-US" sz="2400" dirty="0" smtClean="0"/>
          </a:p>
          <a:p>
            <a:r>
              <a:rPr lang="en-US" sz="2400" dirty="0" smtClean="0"/>
              <a:t>As </a:t>
            </a:r>
            <a:r>
              <a:rPr lang="en-US" sz="2400" dirty="0"/>
              <a:t>a result, liability for future damages already terminated pursuant to 40 P.S. 1303.509(b)(3).  </a:t>
            </a:r>
            <a:endParaRPr lang="en-US" sz="2400" dirty="0" smtClean="0"/>
          </a:p>
          <a:p>
            <a:r>
              <a:rPr lang="en-US" sz="2400" dirty="0" smtClean="0"/>
              <a:t>Under </a:t>
            </a:r>
            <a:r>
              <a:rPr lang="en-US" sz="2400" dirty="0"/>
              <a:t>these circumstances the court viewed attorney fees based on future damages as an addition to the jury award, requiring express statutory authorization.  </a:t>
            </a:r>
            <a:endParaRPr lang="en-US" sz="2400" dirty="0" smtClean="0"/>
          </a:p>
          <a:p>
            <a:endParaRPr lang="en-US" i="1" dirty="0" smtClean="0"/>
          </a:p>
        </p:txBody>
      </p:sp>
      <p:sp>
        <p:nvSpPr>
          <p:cNvPr id="2" name="Slide Number Placeholder 1"/>
          <p:cNvSpPr>
            <a:spLocks noGrp="1"/>
          </p:cNvSpPr>
          <p:nvPr>
            <p:ph type="sldNum" sz="quarter" idx="12"/>
          </p:nvPr>
        </p:nvSpPr>
        <p:spPr/>
        <p:txBody>
          <a:bodyPr/>
          <a:lstStyle/>
          <a:p>
            <a:fld id="{459A5F39-4CE7-434C-A5CB-50A363451602}" type="slidenum">
              <a:rPr lang="en-US" smtClean="0"/>
              <a:t>81</a:t>
            </a:fld>
            <a:endParaRPr lang="en-US"/>
          </a:p>
        </p:txBody>
      </p:sp>
    </p:spTree>
    <p:extLst>
      <p:ext uri="{BB962C8B-B14F-4D97-AF65-F5344CB8AC3E}">
        <p14:creationId xmlns:p14="http://schemas.microsoft.com/office/powerpoint/2010/main" val="21675920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2400" b="1" dirty="0" smtClean="0"/>
              <a:t/>
            </a:r>
            <a:br>
              <a:rPr lang="en-US" sz="2400" b="1" dirty="0" smtClean="0"/>
            </a:br>
            <a:r>
              <a:rPr lang="en-US" sz="1800" b="0" dirty="0"/>
              <a:t>40 A.3d 135 (</a:t>
            </a:r>
            <a:r>
              <a:rPr lang="en-US" sz="1800" b="0" dirty="0" err="1"/>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a:t>
            </a:r>
            <a:r>
              <a:rPr lang="en-US" sz="1600" b="0" dirty="0"/>
              <a:t>, Lazarus, </a:t>
            </a:r>
            <a:r>
              <a:rPr lang="en-US" sz="1600" b="0" dirty="0" err="1"/>
              <a:t>Ott</a:t>
            </a:r>
            <a:endParaRPr lang="en-US" sz="1600" b="0" dirty="0"/>
          </a:p>
        </p:txBody>
      </p:sp>
      <p:sp>
        <p:nvSpPr>
          <p:cNvPr id="7" name="Content Placeholder 6"/>
          <p:cNvSpPr>
            <a:spLocks noGrp="1"/>
          </p:cNvSpPr>
          <p:nvPr>
            <p:ph idx="4294967295"/>
          </p:nvPr>
        </p:nvSpPr>
        <p:spPr>
          <a:xfrm>
            <a:off x="457200" y="1905000"/>
            <a:ext cx="8229600" cy="4373563"/>
          </a:xfrm>
          <a:prstGeom prst="rect">
            <a:avLst/>
          </a:prstGeom>
        </p:spPr>
        <p:txBody>
          <a:bodyPr>
            <a:normAutofit/>
          </a:bodyPr>
          <a:lstStyle/>
          <a:p>
            <a:r>
              <a:rPr lang="en-US" sz="2400" dirty="0" smtClean="0"/>
              <a:t>In </a:t>
            </a:r>
            <a:r>
              <a:rPr lang="en-US" sz="2400" dirty="0"/>
              <a:t>many </a:t>
            </a:r>
            <a:r>
              <a:rPr lang="en-US" sz="2400" dirty="0" smtClean="0"/>
              <a:t>cases, however, unlike </a:t>
            </a:r>
            <a:r>
              <a:rPr lang="en-US" sz="2400" u="sng" dirty="0" err="1" smtClean="0"/>
              <a:t>Sayler</a:t>
            </a:r>
            <a:r>
              <a:rPr lang="en-US" sz="2400" dirty="0" smtClean="0"/>
              <a:t>, </a:t>
            </a:r>
            <a:r>
              <a:rPr lang="en-US" sz="2400" dirty="0"/>
              <a:t>the question of when the future damages will terminate remains unknown at the time of the attorney fee </a:t>
            </a:r>
            <a:r>
              <a:rPr lang="en-US" sz="2400" dirty="0" smtClean="0"/>
              <a:t>calculation</a:t>
            </a:r>
            <a:r>
              <a:rPr lang="en-US" sz="2400" dirty="0"/>
              <a:t> </a:t>
            </a:r>
            <a:r>
              <a:rPr lang="en-US" sz="2400" dirty="0" smtClean="0"/>
              <a:t>because the plaintiff has not yet died.</a:t>
            </a:r>
          </a:p>
          <a:p>
            <a:r>
              <a:rPr lang="en-US" sz="2400" dirty="0" smtClean="0"/>
              <a:t>Question: when a jury award is reduced to judgment </a:t>
            </a:r>
            <a:r>
              <a:rPr lang="en-US" sz="2400" b="1" dirty="0" smtClean="0"/>
              <a:t>prior to the death </a:t>
            </a:r>
            <a:r>
              <a:rPr lang="en-US" sz="2400" dirty="0" smtClean="0"/>
              <a:t>of the plaintiff, will courts be more receptive to the view that the attorney fees should be a </a:t>
            </a:r>
            <a:r>
              <a:rPr lang="en-US" sz="2400" dirty="0"/>
              <a:t>percentage of the jury award </a:t>
            </a:r>
            <a:r>
              <a:rPr lang="en-US" sz="2400" dirty="0" smtClean="0"/>
              <a:t>reduced to present value rather than as the </a:t>
            </a:r>
            <a:r>
              <a:rPr lang="en-US" sz="2400" u="sng" dirty="0" err="1" smtClean="0"/>
              <a:t>Sayler</a:t>
            </a:r>
            <a:r>
              <a:rPr lang="en-US" sz="2400" dirty="0" smtClean="0"/>
              <a:t> court did, as </a:t>
            </a:r>
            <a:r>
              <a:rPr lang="en-US" sz="2400" dirty="0"/>
              <a:t>an additional cost imposed upon an adverse </a:t>
            </a:r>
            <a:r>
              <a:rPr lang="en-US" sz="2400" dirty="0" smtClean="0"/>
              <a:t>party</a:t>
            </a:r>
            <a:r>
              <a:rPr lang="en-US" sz="2400" dirty="0"/>
              <a:t>?</a:t>
            </a:r>
            <a:r>
              <a:rPr lang="en-US" sz="2400" dirty="0" smtClean="0"/>
              <a:t> </a:t>
            </a:r>
            <a:endParaRPr lang="en-US" sz="2400" dirty="0"/>
          </a:p>
          <a:p>
            <a:endParaRPr lang="en-US" i="1" dirty="0" smtClean="0"/>
          </a:p>
        </p:txBody>
      </p:sp>
      <p:sp>
        <p:nvSpPr>
          <p:cNvPr id="2" name="Slide Number Placeholder 1"/>
          <p:cNvSpPr>
            <a:spLocks noGrp="1"/>
          </p:cNvSpPr>
          <p:nvPr>
            <p:ph type="sldNum" sz="quarter" idx="12"/>
          </p:nvPr>
        </p:nvSpPr>
        <p:spPr/>
        <p:txBody>
          <a:bodyPr/>
          <a:lstStyle/>
          <a:p>
            <a:fld id="{459A5F39-4CE7-434C-A5CB-50A363451602}" type="slidenum">
              <a:rPr lang="en-US" smtClean="0"/>
              <a:t>82</a:t>
            </a:fld>
            <a:endParaRPr lang="en-US"/>
          </a:p>
        </p:txBody>
      </p:sp>
    </p:spTree>
    <p:extLst>
      <p:ext uri="{BB962C8B-B14F-4D97-AF65-F5344CB8AC3E}">
        <p14:creationId xmlns:p14="http://schemas.microsoft.com/office/powerpoint/2010/main" val="201758358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Sayler</a:t>
            </a:r>
            <a:r>
              <a:rPr lang="en-US" sz="3600" b="1" dirty="0"/>
              <a:t> v. </a:t>
            </a:r>
            <a:r>
              <a:rPr lang="en-US" sz="3600" b="1" dirty="0" err="1"/>
              <a:t>Skutches</a:t>
            </a:r>
            <a:r>
              <a:rPr lang="en-US" sz="2400" b="1" dirty="0"/>
              <a:t/>
            </a:r>
            <a:br>
              <a:rPr lang="en-US" sz="2400" b="1" dirty="0"/>
            </a:br>
            <a:r>
              <a:rPr lang="en-US" sz="1800" b="0" dirty="0"/>
              <a:t>40 A.3d 135 (</a:t>
            </a:r>
            <a:r>
              <a:rPr lang="en-US" sz="1800" b="0" dirty="0" err="1"/>
              <a:t>Pa.Super</a:t>
            </a:r>
            <a:r>
              <a:rPr lang="en-US" sz="1800" b="0" dirty="0"/>
              <a:t>. 2012) </a:t>
            </a:r>
            <a:br>
              <a:rPr lang="en-US" sz="1800" b="0" dirty="0"/>
            </a:br>
            <a:r>
              <a:rPr lang="en-US" sz="1600" dirty="0"/>
              <a:t>J</a:t>
            </a:r>
            <a:r>
              <a:rPr lang="en-US" sz="1600" b="0" dirty="0" smtClean="0"/>
              <a:t>udge </a:t>
            </a:r>
            <a:r>
              <a:rPr lang="en-US" sz="1600" dirty="0"/>
              <a:t>P</a:t>
            </a:r>
            <a:r>
              <a:rPr lang="en-US" sz="1600" b="0" dirty="0" smtClean="0"/>
              <a:t>latt</a:t>
            </a:r>
            <a:r>
              <a:rPr lang="en-US" sz="1600" b="0" dirty="0"/>
              <a:t>, Lazarus, </a:t>
            </a:r>
            <a:r>
              <a:rPr lang="en-US" sz="1600" b="0" dirty="0" err="1"/>
              <a:t>Ott</a:t>
            </a:r>
            <a:endParaRPr lang="en-US" sz="1600" b="0" dirty="0"/>
          </a:p>
        </p:txBody>
      </p:sp>
      <p:sp>
        <p:nvSpPr>
          <p:cNvPr id="3" name="Content Placeholder 2"/>
          <p:cNvSpPr>
            <a:spLocks noGrp="1"/>
          </p:cNvSpPr>
          <p:nvPr>
            <p:ph idx="4294967295"/>
          </p:nvPr>
        </p:nvSpPr>
        <p:spPr>
          <a:xfrm>
            <a:off x="457200" y="1905000"/>
            <a:ext cx="8229600" cy="4373563"/>
          </a:xfrm>
          <a:prstGeom prst="rect">
            <a:avLst/>
          </a:prstGeom>
        </p:spPr>
        <p:txBody>
          <a:bodyPr>
            <a:normAutofit/>
          </a:bodyPr>
          <a:lstStyle/>
          <a:p>
            <a:r>
              <a:rPr lang="en-US" sz="2400" dirty="0" smtClean="0"/>
              <a:t>Perhaps underlying the </a:t>
            </a:r>
            <a:r>
              <a:rPr lang="en-US" sz="2400" u="sng" dirty="0" err="1" smtClean="0"/>
              <a:t>Sayler</a:t>
            </a:r>
            <a:r>
              <a:rPr lang="en-US" sz="2400" dirty="0" smtClean="0"/>
              <a:t> decision was a perceived unjust “windfall” in attorney fees when  it is known at the time of judgment that the jury award for future medical benefits has already terminated at a value far less than what the jury awarded.   </a:t>
            </a:r>
          </a:p>
          <a:p>
            <a:r>
              <a:rPr lang="en-US" sz="2400" dirty="0" smtClean="0"/>
              <a:t>It is harder to view attorney fees that are based upon a jury award for future medical benefits that are expected to be paid in full at the time of judgment as an “additional award” requiring statutory authorization.</a:t>
            </a:r>
            <a:endParaRPr lang="en-US" sz="2400" dirty="0"/>
          </a:p>
        </p:txBody>
      </p:sp>
      <p:sp>
        <p:nvSpPr>
          <p:cNvPr id="4" name="Slide Number Placeholder 3"/>
          <p:cNvSpPr>
            <a:spLocks noGrp="1"/>
          </p:cNvSpPr>
          <p:nvPr>
            <p:ph type="sldNum" sz="quarter" idx="12"/>
          </p:nvPr>
        </p:nvSpPr>
        <p:spPr/>
        <p:txBody>
          <a:bodyPr/>
          <a:lstStyle/>
          <a:p>
            <a:fld id="{459A5F39-4CE7-434C-A5CB-50A363451602}" type="slidenum">
              <a:rPr lang="en-US" smtClean="0"/>
              <a:t>83</a:t>
            </a:fld>
            <a:endParaRPr lang="en-US"/>
          </a:p>
        </p:txBody>
      </p:sp>
    </p:spTree>
    <p:extLst>
      <p:ext uri="{BB962C8B-B14F-4D97-AF65-F5344CB8AC3E}">
        <p14:creationId xmlns:p14="http://schemas.microsoft.com/office/powerpoint/2010/main" val="15379813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err="1"/>
              <a:t>Sayler</a:t>
            </a:r>
            <a:r>
              <a:rPr lang="en-US" sz="3600" b="1" dirty="0"/>
              <a:t> v. </a:t>
            </a:r>
            <a:r>
              <a:rPr lang="en-US" sz="3600" b="1" dirty="0" err="1" smtClean="0"/>
              <a:t>Skutches</a:t>
            </a:r>
            <a:r>
              <a:rPr lang="en-US" sz="3600" b="1" dirty="0" smtClean="0"/>
              <a:t/>
            </a:r>
            <a:br>
              <a:rPr lang="en-US" sz="3600" b="1" dirty="0" smtClean="0"/>
            </a:br>
            <a:r>
              <a:rPr lang="en-US" sz="1800" b="0" dirty="0"/>
              <a:t>40 A.3d 135 (</a:t>
            </a:r>
            <a:r>
              <a:rPr lang="en-US" sz="1800" b="0" dirty="0" err="1"/>
              <a:t>Pa.Super</a:t>
            </a:r>
            <a:r>
              <a:rPr lang="en-US" sz="1800" b="0" dirty="0"/>
              <a:t>. 2012) </a:t>
            </a:r>
            <a:r>
              <a:rPr lang="en-US" sz="1800" b="0" dirty="0" smtClean="0"/>
              <a:t/>
            </a:r>
            <a:br>
              <a:rPr lang="en-US" sz="1800" b="0" dirty="0" smtClean="0"/>
            </a:br>
            <a:r>
              <a:rPr lang="en-US" sz="1600" dirty="0"/>
              <a:t>J</a:t>
            </a:r>
            <a:r>
              <a:rPr lang="en-US" sz="1600" b="0" dirty="0" smtClean="0"/>
              <a:t>udge </a:t>
            </a:r>
            <a:r>
              <a:rPr lang="en-US" sz="1600" dirty="0"/>
              <a:t>P</a:t>
            </a:r>
            <a:r>
              <a:rPr lang="en-US" sz="1600" b="0" dirty="0" smtClean="0"/>
              <a:t>latt</a:t>
            </a:r>
            <a:r>
              <a:rPr lang="en-US" sz="1600" b="0" dirty="0"/>
              <a:t>, Lazarus, </a:t>
            </a:r>
            <a:r>
              <a:rPr lang="en-US" sz="1600" b="0" dirty="0" err="1"/>
              <a:t>Ott</a:t>
            </a:r>
            <a:endParaRPr lang="en-US" sz="1600" b="0" dirty="0"/>
          </a:p>
        </p:txBody>
      </p:sp>
      <p:sp>
        <p:nvSpPr>
          <p:cNvPr id="7" name="Content Placeholder 6"/>
          <p:cNvSpPr>
            <a:spLocks noGrp="1"/>
          </p:cNvSpPr>
          <p:nvPr>
            <p:ph idx="4294967295"/>
          </p:nvPr>
        </p:nvSpPr>
        <p:spPr>
          <a:xfrm>
            <a:off x="457200" y="1981200"/>
            <a:ext cx="8229600" cy="4373563"/>
          </a:xfrm>
          <a:prstGeom prst="rect">
            <a:avLst/>
          </a:prstGeom>
        </p:spPr>
        <p:txBody>
          <a:bodyPr>
            <a:normAutofit/>
          </a:bodyPr>
          <a:lstStyle/>
          <a:p>
            <a:r>
              <a:rPr lang="en-US" sz="2400" dirty="0"/>
              <a:t>The court did not discuss the potential for conflict of interest between attorneys and plaintiffs or authority from other jurisdictions which analyze similar medical malpractice statutes.  </a:t>
            </a:r>
          </a:p>
          <a:p>
            <a:r>
              <a:rPr lang="en-US" sz="2400" dirty="0" smtClean="0"/>
              <a:t>The </a:t>
            </a:r>
            <a:r>
              <a:rPr lang="en-US" sz="2400" dirty="0"/>
              <a:t>court </a:t>
            </a:r>
            <a:r>
              <a:rPr lang="en-US" sz="2400" dirty="0" smtClean="0"/>
              <a:t>noted </a:t>
            </a:r>
            <a:r>
              <a:rPr lang="en-US" sz="2400" dirty="0"/>
              <a:t>that its conclusion </a:t>
            </a:r>
            <a:r>
              <a:rPr lang="en-US" sz="2400" dirty="0" smtClean="0"/>
              <a:t>was </a:t>
            </a:r>
            <a:r>
              <a:rPr lang="en-US" sz="2400" dirty="0"/>
              <a:t>consistent with the declaration of policy accompanying the MCARE Act “to limit jury awards in medical malpractice suits in order to ensure affordable health care premiums</a:t>
            </a:r>
            <a:r>
              <a:rPr lang="en-US" sz="2400" dirty="0" smtClean="0"/>
              <a:t>.”</a:t>
            </a:r>
          </a:p>
          <a:p>
            <a:r>
              <a:rPr lang="en-US" sz="2400" dirty="0" smtClean="0"/>
              <a:t>The </a:t>
            </a:r>
            <a:r>
              <a:rPr lang="en-US" sz="2400" u="sng" dirty="0" err="1" smtClean="0"/>
              <a:t>Sayler</a:t>
            </a:r>
            <a:r>
              <a:rPr lang="en-US" sz="2400" dirty="0" smtClean="0"/>
              <a:t> decision suggests areas for future litigation.</a:t>
            </a:r>
            <a:endParaRPr lang="en-US" sz="2400" dirty="0"/>
          </a:p>
          <a:p>
            <a:endParaRPr lang="en-US" dirty="0"/>
          </a:p>
          <a:p>
            <a:endParaRPr lang="en-US" i="1" dirty="0" smtClean="0"/>
          </a:p>
        </p:txBody>
      </p:sp>
      <p:sp>
        <p:nvSpPr>
          <p:cNvPr id="2" name="Slide Number Placeholder 1"/>
          <p:cNvSpPr>
            <a:spLocks noGrp="1"/>
          </p:cNvSpPr>
          <p:nvPr>
            <p:ph type="sldNum" sz="quarter" idx="12"/>
          </p:nvPr>
        </p:nvSpPr>
        <p:spPr/>
        <p:txBody>
          <a:bodyPr/>
          <a:lstStyle/>
          <a:p>
            <a:fld id="{459A5F39-4CE7-434C-A5CB-50A363451602}" type="slidenum">
              <a:rPr lang="en-US" smtClean="0"/>
              <a:t>84</a:t>
            </a:fld>
            <a:endParaRPr lang="en-US"/>
          </a:p>
        </p:txBody>
      </p:sp>
    </p:spTree>
    <p:extLst>
      <p:ext uri="{BB962C8B-B14F-4D97-AF65-F5344CB8AC3E}">
        <p14:creationId xmlns:p14="http://schemas.microsoft.com/office/powerpoint/2010/main" val="429493244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3600" b="1" dirty="0" err="1"/>
              <a:t>Sayler</a:t>
            </a:r>
            <a:r>
              <a:rPr lang="en-US" sz="3600" b="1" dirty="0"/>
              <a:t> v. </a:t>
            </a:r>
            <a:r>
              <a:rPr lang="en-US" sz="3600" b="1" dirty="0" err="1" smtClean="0"/>
              <a:t>Skutches</a:t>
            </a:r>
            <a:r>
              <a:rPr lang="en-US" sz="3600" b="1" dirty="0" smtClean="0"/>
              <a:t/>
            </a:r>
            <a:br>
              <a:rPr lang="en-US" sz="3600" b="1" dirty="0" smtClean="0"/>
            </a:br>
            <a:r>
              <a:rPr lang="en-US" sz="1800" b="0" dirty="0" smtClean="0"/>
              <a:t>No</a:t>
            </a:r>
            <a:r>
              <a:rPr lang="en-US" sz="1800" b="0" dirty="0"/>
              <a:t>. 2006-C-2210V., 2011 WL 7110402 (Lehigh Co. March 4, 2011</a:t>
            </a:r>
            <a:r>
              <a:rPr lang="en-US" sz="1800" b="0" dirty="0" smtClean="0"/>
              <a:t>) </a:t>
            </a:r>
            <a:br>
              <a:rPr lang="en-US" sz="1800" b="0" dirty="0" smtClean="0"/>
            </a:br>
            <a:r>
              <a:rPr lang="en-US" sz="1800" b="0" dirty="0" smtClean="0"/>
              <a:t>Trial Court Opinion</a:t>
            </a:r>
            <a:endParaRPr lang="en-US" sz="1800" b="0" dirty="0"/>
          </a:p>
        </p:txBody>
      </p:sp>
      <p:sp>
        <p:nvSpPr>
          <p:cNvPr id="3" name="Content Placeholder 2"/>
          <p:cNvSpPr>
            <a:spLocks noGrp="1"/>
          </p:cNvSpPr>
          <p:nvPr>
            <p:ph idx="4294967295"/>
          </p:nvPr>
        </p:nvSpPr>
        <p:spPr>
          <a:xfrm>
            <a:off x="457200" y="1905000"/>
            <a:ext cx="8229600" cy="4373563"/>
          </a:xfrm>
          <a:prstGeom prst="rect">
            <a:avLst/>
          </a:prstGeom>
        </p:spPr>
        <p:txBody>
          <a:bodyPr>
            <a:normAutofit/>
          </a:bodyPr>
          <a:lstStyle/>
          <a:p>
            <a:r>
              <a:rPr lang="en-US" sz="2400" dirty="0" smtClean="0"/>
              <a:t>The trial court agreed with defendants’ interpretation of 40 </a:t>
            </a:r>
            <a:r>
              <a:rPr lang="en-US" sz="2400" dirty="0"/>
              <a:t>P.S. § 1303.509(b)(</a:t>
            </a:r>
            <a:r>
              <a:rPr lang="en-US" sz="2400" dirty="0" smtClean="0"/>
              <a:t>1) to </a:t>
            </a:r>
            <a:r>
              <a:rPr lang="en-US" sz="2400" dirty="0"/>
              <a:t>mean that counsel fees are based only on the accrued future </a:t>
            </a:r>
            <a:r>
              <a:rPr lang="en-US" sz="2400" dirty="0" smtClean="0"/>
              <a:t>medical </a:t>
            </a:r>
            <a:r>
              <a:rPr lang="en-US" sz="2400" dirty="0"/>
              <a:t>damages at the time of Plaintiffs death, and not on damages Plaintiff has not lived to collect</a:t>
            </a:r>
            <a:r>
              <a:rPr lang="en-US" sz="2400" dirty="0" smtClean="0"/>
              <a:t>.</a:t>
            </a:r>
          </a:p>
          <a:p>
            <a:r>
              <a:rPr lang="en-US" sz="2400" dirty="0" smtClean="0"/>
              <a:t>The trial court discussed the </a:t>
            </a:r>
            <a:r>
              <a:rPr lang="en-US" sz="2400" dirty="0"/>
              <a:t>Statutory Construction Act (Act), 1 </a:t>
            </a:r>
            <a:r>
              <a:rPr lang="en-US" sz="2400" dirty="0" err="1"/>
              <a:t>Pa.C.S</a:t>
            </a:r>
            <a:r>
              <a:rPr lang="en-US" sz="2400" dirty="0"/>
              <a:t>. § 1901 et seq. </a:t>
            </a:r>
            <a:r>
              <a:rPr lang="en-US" sz="2400" dirty="0" smtClean="0"/>
              <a:t>in concluding that the statute did </a:t>
            </a:r>
            <a:r>
              <a:rPr lang="en-US" sz="2400" b="1" dirty="0" smtClean="0"/>
              <a:t>not </a:t>
            </a:r>
            <a:r>
              <a:rPr lang="en-US" sz="2400" dirty="0" smtClean="0"/>
              <a:t>create an explicit authorization for attorney fees which  it concluded was required to “add” the fees to the judgment.  </a:t>
            </a:r>
            <a:endParaRPr lang="en-US" sz="2400" dirty="0"/>
          </a:p>
        </p:txBody>
      </p:sp>
      <p:sp>
        <p:nvSpPr>
          <p:cNvPr id="4" name="Slide Number Placeholder 3"/>
          <p:cNvSpPr>
            <a:spLocks noGrp="1"/>
          </p:cNvSpPr>
          <p:nvPr>
            <p:ph type="sldNum" sz="quarter" idx="12"/>
          </p:nvPr>
        </p:nvSpPr>
        <p:spPr/>
        <p:txBody>
          <a:bodyPr/>
          <a:lstStyle/>
          <a:p>
            <a:fld id="{459A5F39-4CE7-434C-A5CB-50A363451602}" type="slidenum">
              <a:rPr lang="en-US" smtClean="0"/>
              <a:t>85</a:t>
            </a:fld>
            <a:endParaRPr lang="en-US"/>
          </a:p>
        </p:txBody>
      </p:sp>
    </p:spTree>
    <p:extLst>
      <p:ext uri="{BB962C8B-B14F-4D97-AF65-F5344CB8AC3E}">
        <p14:creationId xmlns:p14="http://schemas.microsoft.com/office/powerpoint/2010/main" val="31652492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t>
            </a:r>
            <a:r>
              <a:rPr lang="en-US" sz="3600" b="1" dirty="0" err="1"/>
              <a:t>Sayler</a:t>
            </a:r>
            <a:r>
              <a:rPr lang="en-US" sz="3600" b="1" dirty="0"/>
              <a:t> v. </a:t>
            </a:r>
            <a:r>
              <a:rPr lang="en-US" sz="3600" b="1" dirty="0" err="1" smtClean="0"/>
              <a:t>Skutches</a:t>
            </a:r>
            <a:r>
              <a:rPr lang="en-US" sz="3600" b="1" dirty="0" smtClean="0"/>
              <a:t/>
            </a:r>
            <a:br>
              <a:rPr lang="en-US" sz="3600" b="1" dirty="0" smtClean="0"/>
            </a:br>
            <a:r>
              <a:rPr lang="en-US" sz="1800" b="0" dirty="0" smtClean="0"/>
              <a:t>No</a:t>
            </a:r>
            <a:r>
              <a:rPr lang="en-US" sz="1800" b="0" dirty="0"/>
              <a:t>. 2006-C-2210V., 2011 WL 7110402 (Lehigh Co. March 4, 2011</a:t>
            </a:r>
            <a:r>
              <a:rPr lang="en-US" sz="1800" b="0" dirty="0" smtClean="0"/>
              <a:t>) </a:t>
            </a:r>
            <a:br>
              <a:rPr lang="en-US" sz="1800" b="0" dirty="0" smtClean="0"/>
            </a:br>
            <a:r>
              <a:rPr lang="en-US" sz="1800" b="0" dirty="0" smtClean="0"/>
              <a:t>Trial Court Opinion</a:t>
            </a:r>
            <a:endParaRPr lang="en-US" sz="1800" b="0" dirty="0"/>
          </a:p>
        </p:txBody>
      </p:sp>
      <p:sp>
        <p:nvSpPr>
          <p:cNvPr id="3" name="Content Placeholder 2"/>
          <p:cNvSpPr>
            <a:spLocks noGrp="1"/>
          </p:cNvSpPr>
          <p:nvPr>
            <p:ph idx="4294967295"/>
          </p:nvPr>
        </p:nvSpPr>
        <p:spPr>
          <a:xfrm>
            <a:off x="457200" y="1752600"/>
            <a:ext cx="8229600" cy="4373563"/>
          </a:xfrm>
          <a:prstGeom prst="rect">
            <a:avLst/>
          </a:prstGeom>
        </p:spPr>
        <p:txBody>
          <a:bodyPr>
            <a:normAutofit/>
          </a:bodyPr>
          <a:lstStyle/>
          <a:p>
            <a:r>
              <a:rPr lang="en-US" sz="2400" dirty="0" smtClean="0"/>
              <a:t>Trial court considered whether MCARE </a:t>
            </a:r>
            <a:r>
              <a:rPr lang="en-US" sz="2400" dirty="0"/>
              <a:t>Act, requires the payment of counsel fees on the entire award of future medical damages, reduced to present value, regardless of whether those future medical damages come to </a:t>
            </a:r>
            <a:r>
              <a:rPr lang="en-US" sz="2400" dirty="0" smtClean="0"/>
              <a:t>fruition under </a:t>
            </a:r>
            <a:r>
              <a:rPr lang="en-US" sz="2400" dirty="0"/>
              <a:t>40 P.S. § 1303.509(b)(1). </a:t>
            </a:r>
            <a:endParaRPr lang="en-US" sz="2400" dirty="0" smtClean="0"/>
          </a:p>
          <a:p>
            <a:r>
              <a:rPr lang="en-US" sz="2400" dirty="0" smtClean="0"/>
              <a:t>Jury awarded 5 years of future medical damages but the plaintiff only lived long enough for six </a:t>
            </a:r>
            <a:r>
              <a:rPr lang="en-US" sz="2400" dirty="0"/>
              <a:t>quarterly payments of </a:t>
            </a:r>
            <a:r>
              <a:rPr lang="en-US" sz="2400" dirty="0" smtClean="0"/>
              <a:t>future </a:t>
            </a:r>
            <a:r>
              <a:rPr lang="en-US" sz="2400" dirty="0"/>
              <a:t>medical expenses, totaling </a:t>
            </a:r>
            <a:r>
              <a:rPr lang="en-US" sz="2400" dirty="0">
                <a:solidFill>
                  <a:srgbClr val="FF6600"/>
                </a:solidFill>
              </a:rPr>
              <a:t>$165,750</a:t>
            </a:r>
            <a:r>
              <a:rPr lang="en-US" sz="2400" dirty="0"/>
              <a:t>, plus </a:t>
            </a:r>
            <a:r>
              <a:rPr lang="en-US" sz="2400" dirty="0" smtClean="0"/>
              <a:t>interest.</a:t>
            </a:r>
            <a:endParaRPr lang="en-US" sz="2400" dirty="0"/>
          </a:p>
        </p:txBody>
      </p:sp>
      <p:sp>
        <p:nvSpPr>
          <p:cNvPr id="4" name="Slide Number Placeholder 3"/>
          <p:cNvSpPr>
            <a:spLocks noGrp="1"/>
          </p:cNvSpPr>
          <p:nvPr>
            <p:ph type="sldNum" sz="quarter" idx="12"/>
          </p:nvPr>
        </p:nvSpPr>
        <p:spPr/>
        <p:txBody>
          <a:bodyPr/>
          <a:lstStyle/>
          <a:p>
            <a:fld id="{459A5F39-4CE7-434C-A5CB-50A363451602}" type="slidenum">
              <a:rPr lang="en-US" smtClean="0"/>
              <a:t>86</a:t>
            </a:fld>
            <a:endParaRPr lang="en-US"/>
          </a:p>
        </p:txBody>
      </p:sp>
    </p:spTree>
    <p:extLst>
      <p:ext uri="{BB962C8B-B14F-4D97-AF65-F5344CB8AC3E}">
        <p14:creationId xmlns:p14="http://schemas.microsoft.com/office/powerpoint/2010/main" val="42315362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
            </a:r>
            <a:br>
              <a:rPr lang="en-US" dirty="0"/>
            </a:br>
            <a:r>
              <a:rPr lang="en-US" sz="3600" b="1" u="sng" dirty="0" smtClean="0"/>
              <a:t>PA-JICIV 14.150</a:t>
            </a:r>
            <a:r>
              <a:rPr lang="en-US" sz="3600" b="1" u="sng" dirty="0"/>
              <a:t> </a:t>
            </a:r>
            <a:br>
              <a:rPr lang="en-US" sz="3600" b="1" u="sng" dirty="0"/>
            </a:br>
            <a:r>
              <a:rPr lang="en-US" sz="3600" b="1" u="sng" dirty="0"/>
              <a:t>COMMENTARY AND ANALYSIS</a:t>
            </a:r>
            <a:r>
              <a:rPr lang="en-US" sz="3600" b="1" dirty="0"/>
              <a:t/>
            </a:r>
            <a:br>
              <a:rPr lang="en-US" sz="3600" b="1" dirty="0"/>
            </a:br>
            <a:endParaRPr lang="en-US" sz="3600" b="1" dirty="0"/>
          </a:p>
        </p:txBody>
      </p:sp>
      <p:sp>
        <p:nvSpPr>
          <p:cNvPr id="7" name="Content Placeholder 6"/>
          <p:cNvSpPr>
            <a:spLocks noGrp="1"/>
          </p:cNvSpPr>
          <p:nvPr>
            <p:ph idx="4294967295"/>
          </p:nvPr>
        </p:nvSpPr>
        <p:spPr>
          <a:xfrm>
            <a:off x="457200" y="1672167"/>
            <a:ext cx="8229600" cy="4698999"/>
          </a:xfrm>
          <a:prstGeom prst="rect">
            <a:avLst/>
          </a:prstGeom>
        </p:spPr>
        <p:txBody>
          <a:bodyPr>
            <a:noAutofit/>
          </a:bodyPr>
          <a:lstStyle/>
          <a:p>
            <a:r>
              <a:rPr lang="en-US" sz="2400" dirty="0" smtClean="0"/>
              <a:t>Attorneys</a:t>
            </a:r>
            <a:r>
              <a:rPr lang="en-US" sz="2400" dirty="0"/>
              <a:t>' fees are not to be paid </a:t>
            </a:r>
            <a:r>
              <a:rPr lang="en-US" sz="2400" dirty="0" smtClean="0"/>
              <a:t>periodically</a:t>
            </a:r>
            <a:r>
              <a:rPr lang="en-US" sz="2400" dirty="0"/>
              <a:t> </a:t>
            </a:r>
            <a:r>
              <a:rPr lang="en-US" sz="2400" dirty="0" smtClean="0"/>
              <a:t>because §509(b</a:t>
            </a:r>
            <a:r>
              <a:rPr lang="en-US" sz="2400" dirty="0"/>
              <a:t>)(1) requires that the future medical and related expenses be paid as periodic payments after payment of the proportionate share of counsel fees and costs based on the present value of the future damages awarded pursuant to this subsection (emphasis added)</a:t>
            </a:r>
            <a:r>
              <a:rPr lang="en-US" sz="2400" dirty="0" smtClean="0"/>
              <a:t>.</a:t>
            </a:r>
          </a:p>
          <a:p>
            <a:r>
              <a:rPr lang="en-US" sz="2400" dirty="0"/>
              <a:t>T</a:t>
            </a:r>
            <a:r>
              <a:rPr lang="en-US" sz="2400" dirty="0" smtClean="0"/>
              <a:t>he </a:t>
            </a:r>
            <a:r>
              <a:rPr lang="en-US" sz="2400" dirty="0"/>
              <a:t>question </a:t>
            </a:r>
            <a:r>
              <a:rPr lang="en-US" sz="2400" dirty="0" smtClean="0"/>
              <a:t>arises as </a:t>
            </a:r>
            <a:r>
              <a:rPr lang="en-US" sz="2400" dirty="0"/>
              <a:t>to whether the future damages for medical and other related expenses should be reduced to present value. Section 509(a)(2) requires a separate finding for, among other things, “Future damages for: (</a:t>
            </a:r>
            <a:r>
              <a:rPr lang="en-US" sz="2400" dirty="0" err="1"/>
              <a:t>i</a:t>
            </a:r>
            <a:r>
              <a:rPr lang="en-US" sz="2400" dirty="0"/>
              <a:t>) medical and other related expenses by year.”</a:t>
            </a:r>
            <a:endParaRPr lang="en-US" sz="2400" i="1" dirty="0" smtClean="0"/>
          </a:p>
        </p:txBody>
      </p:sp>
      <p:sp>
        <p:nvSpPr>
          <p:cNvPr id="2" name="Slide Number Placeholder 1"/>
          <p:cNvSpPr>
            <a:spLocks noGrp="1"/>
          </p:cNvSpPr>
          <p:nvPr>
            <p:ph type="sldNum" sz="quarter" idx="12"/>
          </p:nvPr>
        </p:nvSpPr>
        <p:spPr/>
        <p:txBody>
          <a:bodyPr/>
          <a:lstStyle/>
          <a:p>
            <a:fld id="{459A5F39-4CE7-434C-A5CB-50A363451602}" type="slidenum">
              <a:rPr lang="en-US" smtClean="0"/>
              <a:t>87</a:t>
            </a:fld>
            <a:endParaRPr lang="en-US"/>
          </a:p>
        </p:txBody>
      </p:sp>
    </p:spTree>
    <p:extLst>
      <p:ext uri="{BB962C8B-B14F-4D97-AF65-F5344CB8AC3E}">
        <p14:creationId xmlns:p14="http://schemas.microsoft.com/office/powerpoint/2010/main" val="209350719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
            </a:r>
            <a:br>
              <a:rPr lang="en-US" dirty="0"/>
            </a:br>
            <a:r>
              <a:rPr lang="en-US" sz="3600" b="1" u="sng" dirty="0" smtClean="0">
                <a:solidFill>
                  <a:srgbClr val="000000"/>
                </a:solidFill>
              </a:rPr>
              <a:t>PA-JICIV 14.150</a:t>
            </a:r>
            <a:r>
              <a:rPr lang="en-US" sz="3600" b="1" u="sng" dirty="0">
                <a:solidFill>
                  <a:srgbClr val="000000"/>
                </a:solidFill>
              </a:rPr>
              <a:t> </a:t>
            </a:r>
            <a:br>
              <a:rPr lang="en-US" sz="3600" b="1" u="sng" dirty="0">
                <a:solidFill>
                  <a:srgbClr val="000000"/>
                </a:solidFill>
              </a:rPr>
            </a:br>
            <a:r>
              <a:rPr lang="en-US" sz="3600" b="1" u="sng" dirty="0">
                <a:solidFill>
                  <a:srgbClr val="000000"/>
                </a:solidFill>
              </a:rPr>
              <a:t>COMMENTARY AND ANALYSIS</a:t>
            </a:r>
            <a:br>
              <a:rPr lang="en-US" sz="3600" b="1" u="sng" dirty="0">
                <a:solidFill>
                  <a:srgbClr val="000000"/>
                </a:solidFill>
              </a:rPr>
            </a:br>
            <a:endParaRPr lang="en-US" sz="3600" b="1" u="sng" dirty="0">
              <a:solidFill>
                <a:srgbClr val="000000"/>
              </a:solidFill>
            </a:endParaRPr>
          </a:p>
        </p:txBody>
      </p:sp>
      <p:sp>
        <p:nvSpPr>
          <p:cNvPr id="7" name="Content Placeholder 6"/>
          <p:cNvSpPr>
            <a:spLocks noGrp="1"/>
          </p:cNvSpPr>
          <p:nvPr>
            <p:ph idx="4294967295"/>
          </p:nvPr>
        </p:nvSpPr>
        <p:spPr>
          <a:xfrm>
            <a:off x="457200" y="1629834"/>
            <a:ext cx="8229600" cy="4648730"/>
          </a:xfrm>
          <a:prstGeom prst="rect">
            <a:avLst/>
          </a:prstGeom>
        </p:spPr>
        <p:txBody>
          <a:bodyPr>
            <a:noAutofit/>
          </a:bodyPr>
          <a:lstStyle/>
          <a:p>
            <a:r>
              <a:rPr lang="en-US" sz="2400" dirty="0"/>
              <a:t>The reference to attorney fees in §509 addresses actual payment to the claimant rather than any determination by the fact finder. This is demonstrated by the remainder of the subsections under 509(b</a:t>
            </a:r>
            <a:r>
              <a:rPr lang="en-US" sz="2400" dirty="0" smtClean="0"/>
              <a:t>); </a:t>
            </a:r>
            <a:r>
              <a:rPr lang="en-US" sz="2400" dirty="0"/>
              <a:t>§509(b)(3), (4), (5), (6), and (7) do not relate to the function of the finder of </a:t>
            </a:r>
            <a:r>
              <a:rPr lang="en-US" sz="2400" dirty="0" smtClean="0"/>
              <a:t>fact.</a:t>
            </a:r>
          </a:p>
          <a:p>
            <a:r>
              <a:rPr lang="en-US" sz="2400" dirty="0" smtClean="0"/>
              <a:t>For </a:t>
            </a:r>
            <a:r>
              <a:rPr lang="en-US" sz="2400" dirty="0"/>
              <a:t>example, (b)(3) explains the schedule of payments of future damages, (b)(6) sets forth the mechanism in connection with the funding for the “portion of the judgment” where periodic payments have been awarded. The funding is provided by an annuity contract, trust, or other qualified funding plan approved by the court.</a:t>
            </a:r>
            <a:br>
              <a:rPr lang="en-US" sz="2400" dirty="0"/>
            </a:br>
            <a:endParaRPr lang="en-US" sz="2400" i="1" dirty="0" smtClean="0"/>
          </a:p>
        </p:txBody>
      </p:sp>
      <p:sp>
        <p:nvSpPr>
          <p:cNvPr id="2" name="Slide Number Placeholder 1"/>
          <p:cNvSpPr>
            <a:spLocks noGrp="1"/>
          </p:cNvSpPr>
          <p:nvPr>
            <p:ph type="sldNum" sz="quarter" idx="12"/>
          </p:nvPr>
        </p:nvSpPr>
        <p:spPr/>
        <p:txBody>
          <a:bodyPr/>
          <a:lstStyle/>
          <a:p>
            <a:fld id="{459A5F39-4CE7-434C-A5CB-50A363451602}" type="slidenum">
              <a:rPr lang="en-US" smtClean="0"/>
              <a:t>88</a:t>
            </a:fld>
            <a:endParaRPr lang="en-US"/>
          </a:p>
        </p:txBody>
      </p:sp>
    </p:spTree>
    <p:extLst>
      <p:ext uri="{BB962C8B-B14F-4D97-AF65-F5344CB8AC3E}">
        <p14:creationId xmlns:p14="http://schemas.microsoft.com/office/powerpoint/2010/main" val="291606777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17" y="0"/>
            <a:ext cx="8953500" cy="1322917"/>
          </a:xfrm>
        </p:spPr>
        <p:txBody>
          <a:bodyPr>
            <a:noAutofit/>
          </a:bodyPr>
          <a:lstStyle/>
          <a:p>
            <a:r>
              <a:rPr lang="en-US" sz="2000" b="1" u="sng" dirty="0" smtClean="0">
                <a:solidFill>
                  <a:srgbClr val="000000"/>
                </a:solidFill>
              </a:rPr>
              <a:t>The </a:t>
            </a:r>
            <a:r>
              <a:rPr lang="en-US" sz="2000" b="1" u="sng" dirty="0">
                <a:solidFill>
                  <a:srgbClr val="000000"/>
                </a:solidFill>
              </a:rPr>
              <a:t>California Experience, as Noted in the Commentary, Addresses Issues That Were Not </a:t>
            </a:r>
            <a:r>
              <a:rPr lang="en-US" sz="2000" b="1" u="sng" dirty="0" smtClean="0">
                <a:solidFill>
                  <a:srgbClr val="000000"/>
                </a:solidFill>
              </a:rPr>
              <a:t>fully considered</a:t>
            </a:r>
            <a:br>
              <a:rPr lang="en-US" sz="2000" b="1" u="sng" dirty="0" smtClean="0">
                <a:solidFill>
                  <a:srgbClr val="000000"/>
                </a:solidFill>
              </a:rPr>
            </a:br>
            <a:r>
              <a:rPr lang="en-US" sz="2000" b="1" u="sng" dirty="0" smtClean="0">
                <a:solidFill>
                  <a:srgbClr val="000000"/>
                </a:solidFill>
              </a:rPr>
              <a:t>in </a:t>
            </a:r>
            <a:r>
              <a:rPr lang="en-US" sz="2000" b="1" u="sng" dirty="0" err="1">
                <a:solidFill>
                  <a:srgbClr val="000000"/>
                </a:solidFill>
              </a:rPr>
              <a:t>Sayler</a:t>
            </a:r>
            <a:r>
              <a:rPr lang="en-US" sz="2000" b="1" u="sng" dirty="0">
                <a:solidFill>
                  <a:srgbClr val="000000"/>
                </a:solidFill>
              </a:rPr>
              <a:t> v. </a:t>
            </a:r>
            <a:r>
              <a:rPr lang="en-US" sz="2000" b="1" u="sng" dirty="0" err="1" smtClean="0">
                <a:solidFill>
                  <a:srgbClr val="000000"/>
                </a:solidFill>
              </a:rPr>
              <a:t>Skutches</a:t>
            </a:r>
            <a:r>
              <a:rPr lang="en-US" sz="2000" b="1" u="sng" dirty="0" smtClean="0">
                <a:solidFill>
                  <a:srgbClr val="000000"/>
                </a:solidFill>
              </a:rPr>
              <a:t>.</a:t>
            </a:r>
            <a:endParaRPr lang="en-US" sz="2000" b="1" u="sng" dirty="0">
              <a:solidFill>
                <a:srgbClr val="000000"/>
              </a:solidFill>
            </a:endParaRPr>
          </a:p>
        </p:txBody>
      </p:sp>
      <p:sp>
        <p:nvSpPr>
          <p:cNvPr id="3" name="Content Placeholder 2"/>
          <p:cNvSpPr>
            <a:spLocks noGrp="1"/>
          </p:cNvSpPr>
          <p:nvPr>
            <p:ph idx="4294967295"/>
          </p:nvPr>
        </p:nvSpPr>
        <p:spPr>
          <a:xfrm>
            <a:off x="457200" y="1752600"/>
            <a:ext cx="8229600" cy="4753439"/>
          </a:xfrm>
          <a:prstGeom prst="rect">
            <a:avLst/>
          </a:prstGeom>
        </p:spPr>
        <p:txBody>
          <a:bodyPr>
            <a:normAutofit fontScale="85000" lnSpcReduction="20000"/>
          </a:bodyPr>
          <a:lstStyle/>
          <a:p>
            <a:r>
              <a:rPr lang="en-US" dirty="0" smtClean="0"/>
              <a:t>CONFLICT OF INTEREST – </a:t>
            </a:r>
          </a:p>
          <a:p>
            <a:pPr marL="0" indent="0">
              <a:buNone/>
            </a:pPr>
            <a:r>
              <a:rPr lang="en-US" dirty="0"/>
              <a:t>	</a:t>
            </a:r>
            <a:r>
              <a:rPr lang="en-US" dirty="0" smtClean="0"/>
              <a:t>The </a:t>
            </a:r>
            <a:r>
              <a:rPr lang="en-US" u="sng" dirty="0" err="1" smtClean="0"/>
              <a:t>Sayler</a:t>
            </a:r>
            <a:r>
              <a:rPr lang="en-US" dirty="0" smtClean="0"/>
              <a:t>  </a:t>
            </a:r>
            <a:r>
              <a:rPr lang="en-US" dirty="0"/>
              <a:t>failed to consider </a:t>
            </a:r>
            <a:r>
              <a:rPr lang="en-US" dirty="0" smtClean="0"/>
              <a:t>the </a:t>
            </a:r>
            <a:r>
              <a:rPr lang="en-US" dirty="0"/>
              <a:t>policy need to avoid the potential for a conflict of interest or continuing legal entanglement evidenced by the California experience, which may have informed the drafters in creating section 509 of the MCARE </a:t>
            </a:r>
            <a:r>
              <a:rPr lang="en-US" dirty="0" smtClean="0"/>
              <a:t>Act as follows:</a:t>
            </a:r>
            <a:endParaRPr lang="en-US" dirty="0"/>
          </a:p>
          <a:p>
            <a:pPr>
              <a:buFont typeface="Arial"/>
              <a:buChar char="•"/>
            </a:pPr>
            <a:r>
              <a:rPr lang="en-US" sz="2600" dirty="0" smtClean="0"/>
              <a:t>          INVITES BATTLE OF EXPERTS</a:t>
            </a:r>
          </a:p>
          <a:p>
            <a:r>
              <a:rPr lang="en-US" dirty="0" smtClean="0"/>
              <a:t>	APPROPRIATE RATE OF DISCOUNT </a:t>
            </a:r>
          </a:p>
          <a:p>
            <a:r>
              <a:rPr lang="en-US" dirty="0" smtClean="0"/>
              <a:t>	A STANDARD OR SUBSTANDARD MORTALITY TABLE </a:t>
            </a:r>
          </a:p>
          <a:p>
            <a:r>
              <a:rPr lang="en-US" dirty="0" smtClean="0"/>
              <a:t>	BEEF UP PERIODIC PAYMENTS SUCH AS SAVED TAXES OR 		LUMP SUM &amp; MANAGEMENT COSTS </a:t>
            </a:r>
          </a:p>
          <a:p>
            <a:r>
              <a:rPr lang="en-US" dirty="0" smtClean="0"/>
              <a:t>	THE PITFALLS OF THE “VALUE APPROACH” OR THE 			“COST” APPROACH </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89</a:t>
            </a:fld>
            <a:endParaRPr lang="en-US"/>
          </a:p>
        </p:txBody>
      </p:sp>
    </p:spTree>
    <p:extLst>
      <p:ext uri="{BB962C8B-B14F-4D97-AF65-F5344CB8AC3E}">
        <p14:creationId xmlns:p14="http://schemas.microsoft.com/office/powerpoint/2010/main" val="345303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Learned Treatise</a:t>
            </a:r>
            <a:endParaRPr lang="en-US" b="1" dirty="0"/>
          </a:p>
        </p:txBody>
      </p:sp>
      <p:sp>
        <p:nvSpPr>
          <p:cNvPr id="3" name="Content Placeholder 2"/>
          <p:cNvSpPr>
            <a:spLocks noGrp="1"/>
          </p:cNvSpPr>
          <p:nvPr>
            <p:ph idx="1"/>
          </p:nvPr>
        </p:nvSpPr>
        <p:spPr/>
        <p:txBody>
          <a:bodyPr/>
          <a:lstStyle/>
          <a:p>
            <a:r>
              <a:rPr lang="en-US" dirty="0"/>
              <a:t>Another pertinent case is </a:t>
            </a:r>
            <a:r>
              <a:rPr lang="en-US" u="sng" dirty="0"/>
              <a:t>Cummings v. Borough of Nazareth</a:t>
            </a:r>
            <a:r>
              <a:rPr lang="en-US" dirty="0"/>
              <a:t>, 242 A.2d 460 (Pa. 1968), in which the court permitted plaintiff’s counsel to use a treatise to cross examine defendant’s employees.  In </a:t>
            </a:r>
            <a:r>
              <a:rPr lang="en-US" u="sng" dirty="0"/>
              <a:t>Cummings</a:t>
            </a:r>
            <a:r>
              <a:rPr lang="en-US" dirty="0"/>
              <a:t>, a swimmer was injured when she dove into the borough’s pool and struck the bottom, allegedly because the pool too shallow.  The treatise used by plaintiff’s counsel was a manual regarding the required depths of swimming pools.  </a:t>
            </a:r>
          </a:p>
        </p:txBody>
      </p:sp>
      <p:sp>
        <p:nvSpPr>
          <p:cNvPr id="4" name="Slide Number Placeholder 3"/>
          <p:cNvSpPr>
            <a:spLocks noGrp="1"/>
          </p:cNvSpPr>
          <p:nvPr>
            <p:ph type="sldNum" sz="quarter" idx="12"/>
          </p:nvPr>
        </p:nvSpPr>
        <p:spPr/>
        <p:txBody>
          <a:bodyPr/>
          <a:lstStyle/>
          <a:p>
            <a:fld id="{459A5F39-4CE7-434C-A5CB-50A363451602}" type="slidenum">
              <a:rPr lang="en-US" smtClean="0"/>
              <a:t>9</a:t>
            </a:fld>
            <a:endParaRPr lang="en-US"/>
          </a:p>
        </p:txBody>
      </p:sp>
    </p:spTree>
    <p:extLst>
      <p:ext uri="{BB962C8B-B14F-4D97-AF65-F5344CB8AC3E}">
        <p14:creationId xmlns:p14="http://schemas.microsoft.com/office/powerpoint/2010/main" val="10874197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4667"/>
          </a:xfrm>
        </p:spPr>
        <p:txBody>
          <a:bodyPr>
            <a:normAutofit/>
          </a:bodyPr>
          <a:lstStyle/>
          <a:p>
            <a:r>
              <a:rPr lang="en-US" sz="2200" b="1" u="sng" dirty="0" smtClean="0">
                <a:solidFill>
                  <a:srgbClr val="000000"/>
                </a:solidFill>
              </a:rPr>
              <a:t>California </a:t>
            </a:r>
            <a:r>
              <a:rPr lang="en-US" sz="2200" b="1" u="sng" dirty="0">
                <a:solidFill>
                  <a:srgbClr val="000000"/>
                </a:solidFill>
              </a:rPr>
              <a:t>Experience, as Noted in the Commentary, Addresses Issues That Were Not </a:t>
            </a:r>
            <a:r>
              <a:rPr lang="en-US" sz="2200" b="1" u="sng" dirty="0" smtClean="0">
                <a:solidFill>
                  <a:srgbClr val="000000"/>
                </a:solidFill>
              </a:rPr>
              <a:t>fully considered</a:t>
            </a:r>
            <a:br>
              <a:rPr lang="en-US" sz="2200" b="1" u="sng" dirty="0" smtClean="0">
                <a:solidFill>
                  <a:srgbClr val="000000"/>
                </a:solidFill>
              </a:rPr>
            </a:br>
            <a:r>
              <a:rPr lang="en-US" sz="2200" b="1" u="sng" dirty="0" smtClean="0">
                <a:solidFill>
                  <a:srgbClr val="000000"/>
                </a:solidFill>
              </a:rPr>
              <a:t>in </a:t>
            </a:r>
            <a:r>
              <a:rPr lang="en-US" sz="2200" b="1" u="sng" dirty="0" err="1">
                <a:solidFill>
                  <a:srgbClr val="000000"/>
                </a:solidFill>
              </a:rPr>
              <a:t>Sayler</a:t>
            </a:r>
            <a:r>
              <a:rPr lang="en-US" sz="2200" b="1" u="sng" dirty="0">
                <a:solidFill>
                  <a:srgbClr val="000000"/>
                </a:solidFill>
              </a:rPr>
              <a:t> v. </a:t>
            </a:r>
            <a:r>
              <a:rPr lang="en-US" sz="2200" b="1" u="sng" dirty="0" err="1">
                <a:solidFill>
                  <a:srgbClr val="000000"/>
                </a:solidFill>
              </a:rPr>
              <a:t>Skutches</a:t>
            </a:r>
            <a:r>
              <a:rPr lang="en-US" sz="2200" b="1" u="sng" dirty="0" smtClean="0">
                <a:solidFill>
                  <a:srgbClr val="000000"/>
                </a:solidFill>
              </a:rPr>
              <a:t>.</a:t>
            </a:r>
            <a:endParaRPr lang="en-US" sz="2200" b="1" u="sng" dirty="0">
              <a:solidFill>
                <a:srgbClr val="000000"/>
              </a:solidFill>
            </a:endParaRPr>
          </a:p>
        </p:txBody>
      </p:sp>
      <p:sp>
        <p:nvSpPr>
          <p:cNvPr id="3" name="Content Placeholder 2"/>
          <p:cNvSpPr>
            <a:spLocks noGrp="1"/>
          </p:cNvSpPr>
          <p:nvPr>
            <p:ph idx="4294967295"/>
          </p:nvPr>
        </p:nvSpPr>
        <p:spPr>
          <a:xfrm>
            <a:off x="457200" y="1752600"/>
            <a:ext cx="8229600" cy="4373563"/>
          </a:xfrm>
          <a:prstGeom prst="rect">
            <a:avLst/>
          </a:prstGeom>
        </p:spPr>
        <p:txBody>
          <a:bodyPr>
            <a:normAutofit/>
          </a:bodyPr>
          <a:lstStyle/>
          <a:p>
            <a:r>
              <a:rPr lang="en-US" sz="2400" dirty="0" smtClean="0"/>
              <a:t>The </a:t>
            </a:r>
            <a:r>
              <a:rPr lang="en-US" sz="2400" u="sng" dirty="0" err="1" smtClean="0"/>
              <a:t>Sayler</a:t>
            </a:r>
            <a:r>
              <a:rPr lang="en-US" sz="2400" dirty="0" smtClean="0"/>
              <a:t> </a:t>
            </a:r>
            <a:r>
              <a:rPr lang="en-US" sz="2400" dirty="0"/>
              <a:t>court did exactly what the California court cautioned against in </a:t>
            </a:r>
            <a:r>
              <a:rPr lang="en-US" sz="2400" u="sng" dirty="0" err="1"/>
              <a:t>Deocampo</a:t>
            </a:r>
            <a:r>
              <a:rPr lang="en-US" sz="2400" u="sng" dirty="0"/>
              <a:t> v. </a:t>
            </a:r>
            <a:r>
              <a:rPr lang="en-US" sz="2400" u="sng" dirty="0" err="1"/>
              <a:t>Ahn</a:t>
            </a:r>
            <a:r>
              <a:rPr lang="en-US" sz="2400" dirty="0"/>
              <a:t>, 125 Cal.Rptr.2d 79 (Cal. Ct. App. 2002). </a:t>
            </a:r>
            <a:r>
              <a:rPr lang="en-US" sz="2400" dirty="0" smtClean="0"/>
              <a:t>Plaintiff’s premature death left the full award not fully funded.</a:t>
            </a:r>
          </a:p>
          <a:p>
            <a:r>
              <a:rPr lang="en-US" sz="2400" dirty="0"/>
              <a:t>Even though Pennsylvania went a step further to assure that the annuity company will pay the attorneys' fees in a lump sum as is customarily the case in the community where annuity settlements are made, the result in </a:t>
            </a:r>
            <a:r>
              <a:rPr lang="en-US" sz="2400" u="sng" dirty="0" err="1" smtClean="0"/>
              <a:t>Sayler</a:t>
            </a:r>
            <a:r>
              <a:rPr lang="en-US" sz="2400" dirty="0" smtClean="0"/>
              <a:t> did not consider those steps in determining the attorney fees.</a:t>
            </a:r>
            <a:endParaRPr lang="en-US" sz="2400" dirty="0"/>
          </a:p>
        </p:txBody>
      </p:sp>
      <p:sp>
        <p:nvSpPr>
          <p:cNvPr id="4" name="Slide Number Placeholder 3"/>
          <p:cNvSpPr>
            <a:spLocks noGrp="1"/>
          </p:cNvSpPr>
          <p:nvPr>
            <p:ph type="sldNum" sz="quarter" idx="12"/>
          </p:nvPr>
        </p:nvSpPr>
        <p:spPr/>
        <p:txBody>
          <a:bodyPr/>
          <a:lstStyle/>
          <a:p>
            <a:fld id="{459A5F39-4CE7-434C-A5CB-50A363451602}" type="slidenum">
              <a:rPr lang="en-US" smtClean="0"/>
              <a:t>90</a:t>
            </a:fld>
            <a:endParaRPr lang="en-US"/>
          </a:p>
        </p:txBody>
      </p:sp>
    </p:spTree>
    <p:extLst>
      <p:ext uri="{BB962C8B-B14F-4D97-AF65-F5344CB8AC3E}">
        <p14:creationId xmlns:p14="http://schemas.microsoft.com/office/powerpoint/2010/main" val="360905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p:nvPr>
        </p:nvSpPr>
        <p:spPr/>
        <p:txBody>
          <a:bodyPr/>
          <a:lstStyle/>
          <a:p>
            <a:pPr algn="ctr" defTabSz="914400" eaLnBrk="1">
              <a:spcBef>
                <a:spcPts val="400"/>
              </a:spcBef>
              <a:defRPr/>
            </a:pPr>
            <a:r>
              <a:rPr lang="en-US" sz="2800" b="1" dirty="0" smtClean="0">
                <a:latin typeface="Garamond"/>
                <a:cs typeface="Garamond"/>
              </a:rPr>
              <a:t>NICHOLSON-UPSEY V. POTTSTOWN HOSPITAL COMPANY</a:t>
            </a:r>
            <a:r>
              <a:rPr lang="en-US" sz="2800" b="1" dirty="0">
                <a:latin typeface="Garamond"/>
                <a:cs typeface="Garamond"/>
              </a:rPr>
              <a:t/>
            </a:r>
            <a:br>
              <a:rPr lang="en-US" sz="2800" b="1" dirty="0">
                <a:latin typeface="Garamond"/>
                <a:cs typeface="Garamond"/>
              </a:rPr>
            </a:br>
            <a:r>
              <a:rPr lang="en-US" sz="1800" dirty="0" smtClean="0">
                <a:solidFill>
                  <a:srgbClr val="000000"/>
                </a:solidFill>
                <a:latin typeface="Garamond"/>
                <a:cs typeface="Garamond"/>
              </a:rPr>
              <a:t>SUPERIOR COURT NO. 2923 EDA 2012</a:t>
            </a:r>
          </a:p>
        </p:txBody>
      </p:sp>
      <p:sp>
        <p:nvSpPr>
          <p:cNvPr id="138242" name="Rectangle 2"/>
          <p:cNvSpPr>
            <a:spLocks noGrp="1" noChangeArrowheads="1"/>
          </p:cNvSpPr>
          <p:nvPr>
            <p:ph type="body" idx="1"/>
          </p:nvPr>
        </p:nvSpPr>
        <p:spPr>
          <a:xfrm>
            <a:off x="457200" y="1817956"/>
            <a:ext cx="8229600" cy="4602163"/>
          </a:xfrm>
        </p:spPr>
        <p:txBody>
          <a:bodyPr>
            <a:normAutofit/>
          </a:bodyPr>
          <a:lstStyle/>
          <a:p>
            <a:pPr marL="571500" indent="-457200">
              <a:defRPr/>
            </a:pPr>
            <a:r>
              <a:rPr lang="en-US" sz="2800" dirty="0" smtClean="0">
                <a:latin typeface="Garamond" charset="0"/>
                <a:ea typeface="ＭＳ Ｐゴシック" charset="0"/>
                <a:cs typeface="Garamond" charset="0"/>
              </a:rPr>
              <a:t>In </a:t>
            </a:r>
            <a:r>
              <a:rPr lang="en-US" sz="2800" dirty="0">
                <a:latin typeface="Garamond" charset="0"/>
                <a:ea typeface="ＭＳ Ｐゴシック" charset="0"/>
                <a:cs typeface="Garamond" charset="0"/>
              </a:rPr>
              <a:t>the court below, Judge Bernstein found that he had calculated attorney’s fees properly. </a:t>
            </a:r>
          </a:p>
          <a:p>
            <a:pPr marL="571500" indent="-457200">
              <a:defRPr/>
            </a:pPr>
            <a:r>
              <a:rPr lang="en-US" sz="2800" dirty="0" err="1" smtClean="0">
                <a:latin typeface="Garamond" charset="0"/>
                <a:ea typeface="ＭＳ Ｐゴシック" charset="0"/>
                <a:cs typeface="Garamond" charset="0"/>
              </a:rPr>
              <a:t>Sayler</a:t>
            </a:r>
            <a:r>
              <a:rPr lang="en-US" sz="2800" dirty="0" smtClean="0">
                <a:latin typeface="Garamond" charset="0"/>
                <a:ea typeface="ＭＳ Ｐゴシック" charset="0"/>
                <a:cs typeface="Garamond" charset="0"/>
              </a:rPr>
              <a:t> </a:t>
            </a:r>
            <a:r>
              <a:rPr lang="en-US" sz="2800" dirty="0">
                <a:latin typeface="Garamond" charset="0"/>
                <a:ea typeface="ＭＳ Ｐゴシック" charset="0"/>
                <a:cs typeface="Garamond" charset="0"/>
              </a:rPr>
              <a:t>vs. </a:t>
            </a:r>
            <a:r>
              <a:rPr lang="en-US" sz="2800" dirty="0" err="1">
                <a:latin typeface="Garamond" charset="0"/>
                <a:ea typeface="ＭＳ Ｐゴシック" charset="0"/>
                <a:cs typeface="Garamond" charset="0"/>
              </a:rPr>
              <a:t>Skutches</a:t>
            </a:r>
            <a:r>
              <a:rPr lang="en-US" sz="2800" dirty="0">
                <a:latin typeface="Garamond" charset="0"/>
                <a:ea typeface="ＭＳ Ｐゴシック" charset="0"/>
                <a:cs typeface="Garamond" charset="0"/>
              </a:rPr>
              <a:t> was distinguished</a:t>
            </a:r>
            <a:r>
              <a:rPr lang="en-US" sz="2800" dirty="0" smtClean="0">
                <a:latin typeface="Garamond" charset="0"/>
                <a:ea typeface="ＭＳ Ｐゴシック" charset="0"/>
                <a:cs typeface="Garamond" charset="0"/>
              </a:rPr>
              <a:t>.</a:t>
            </a:r>
            <a:endParaRPr lang="en-US" sz="2800" dirty="0">
              <a:latin typeface="Garamond" charset="0"/>
              <a:ea typeface="ＭＳ Ｐゴシック" charset="0"/>
              <a:cs typeface="Garamond" charset="0"/>
            </a:endParaRPr>
          </a:p>
          <a:p>
            <a:pPr marL="571500" indent="-457200">
              <a:defRPr/>
            </a:pPr>
            <a:r>
              <a:rPr lang="en-US" sz="2800" dirty="0">
                <a:latin typeface="Garamond" charset="0"/>
                <a:ea typeface="ＭＳ Ｐゴシック" charset="0"/>
                <a:cs typeface="Garamond" charset="0"/>
              </a:rPr>
              <a:t>Total verdict </a:t>
            </a:r>
            <a:r>
              <a:rPr lang="en-US" sz="2800" dirty="0" smtClean="0">
                <a:latin typeface="Garamond" charset="0"/>
                <a:ea typeface="ＭＳ Ｐゴシック" charset="0"/>
                <a:cs typeface="Garamond" charset="0"/>
              </a:rPr>
              <a:t>$78,404,669.00</a:t>
            </a:r>
            <a:endParaRPr lang="en-US" sz="2800" dirty="0">
              <a:latin typeface="Garamond" charset="0"/>
              <a:ea typeface="ＭＳ Ｐゴシック" charset="0"/>
              <a:cs typeface="Garamond" charset="0"/>
            </a:endParaRPr>
          </a:p>
          <a:p>
            <a:pPr marL="571500" indent="-457200">
              <a:defRPr/>
            </a:pPr>
            <a:r>
              <a:rPr lang="en-US" sz="2800" dirty="0">
                <a:latin typeface="Garamond" charset="0"/>
                <a:ea typeface="ＭＳ Ｐゴシック" charset="0"/>
                <a:cs typeface="Garamond" charset="0"/>
              </a:rPr>
              <a:t>How to apply §5009(b) of the MCARE Act to determine counsel fees.</a:t>
            </a:r>
          </a:p>
          <a:p>
            <a:pPr marL="114300" indent="0" eaLnBrk="1">
              <a:spcBef>
                <a:spcPts val="600"/>
              </a:spcBef>
              <a:buClr>
                <a:srgbClr val="93A299"/>
              </a:buClr>
              <a:buFontTx/>
              <a:buChar char="•"/>
              <a:defRPr/>
            </a:pPr>
            <a:endParaRPr lang="en-US" sz="2800" dirty="0">
              <a:latin typeface="Garamond" charset="0"/>
              <a:ea typeface="ＭＳ Ｐゴシック" charset="0"/>
              <a:cs typeface="Garamond" charset="0"/>
            </a:endParaRPr>
          </a:p>
        </p:txBody>
      </p:sp>
      <p:sp>
        <p:nvSpPr>
          <p:cNvPr id="138243" name="AutoShape 3"/>
          <p:cNvSpPr>
            <a:spLocks/>
          </p:cNvSpPr>
          <p:nvPr/>
        </p:nvSpPr>
        <p:spPr bwMode="auto">
          <a:xfrm>
            <a:off x="8077200" y="6553200"/>
            <a:ext cx="1066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CE8EF1CD-96D6-504B-B12D-66A91AFB4851}" type="slidenum">
              <a:rPr lang="en-US" sz="1200" b="1">
                <a:solidFill>
                  <a:schemeClr val="bg1"/>
                </a:solidFill>
                <a:cs typeface="Garamond" charset="0"/>
              </a:rPr>
              <a:pPr algn="ctr">
                <a:defRPr/>
              </a:pPr>
              <a:t>91</a:t>
            </a:fld>
            <a:endParaRPr lang="en-US" dirty="0">
              <a:solidFill>
                <a:schemeClr val="bg1"/>
              </a:solidFill>
              <a:cs typeface="Garamond" charset="0"/>
            </a:endParaRPr>
          </a:p>
        </p:txBody>
      </p:sp>
    </p:spTree>
    <p:extLst>
      <p:ext uri="{BB962C8B-B14F-4D97-AF65-F5344CB8AC3E}">
        <p14:creationId xmlns:p14="http://schemas.microsoft.com/office/powerpoint/2010/main" val="12748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p:nvPr>
        </p:nvSpPr>
        <p:spPr/>
        <p:txBody>
          <a:bodyPr/>
          <a:lstStyle/>
          <a:p>
            <a:pPr algn="ctr" defTabSz="914400" eaLnBrk="1">
              <a:spcBef>
                <a:spcPts val="400"/>
              </a:spcBef>
              <a:defRPr/>
            </a:pPr>
            <a:r>
              <a:rPr lang="en-US" sz="2800" b="1" dirty="0" smtClean="0">
                <a:latin typeface="Garamond"/>
                <a:cs typeface="Garamond"/>
              </a:rPr>
              <a:t>NICHOLSON-UPSEY V. POTTSTOWN HOSPITAL COMPANY</a:t>
            </a:r>
            <a:r>
              <a:rPr lang="en-US" sz="2800" b="1" dirty="0">
                <a:latin typeface="Garamond"/>
                <a:cs typeface="Garamond"/>
              </a:rPr>
              <a:t/>
            </a:r>
            <a:br>
              <a:rPr lang="en-US" sz="2800" b="1" dirty="0">
                <a:latin typeface="Garamond"/>
                <a:cs typeface="Garamond"/>
              </a:rPr>
            </a:br>
            <a:r>
              <a:rPr lang="en-US" sz="1800" dirty="0" smtClean="0">
                <a:latin typeface="Garamond"/>
                <a:cs typeface="Garamond"/>
              </a:rPr>
              <a:t>SUPERIOR COURT NO. 2923 EDA 2012</a:t>
            </a:r>
          </a:p>
        </p:txBody>
      </p:sp>
      <p:sp>
        <p:nvSpPr>
          <p:cNvPr id="138242" name="Rectangle 2"/>
          <p:cNvSpPr>
            <a:spLocks noGrp="1" noChangeArrowheads="1"/>
          </p:cNvSpPr>
          <p:nvPr>
            <p:ph type="body" idx="1"/>
          </p:nvPr>
        </p:nvSpPr>
        <p:spPr>
          <a:xfrm>
            <a:off x="457200" y="1940732"/>
            <a:ext cx="8229600" cy="4373563"/>
          </a:xfrm>
        </p:spPr>
        <p:txBody>
          <a:bodyPr/>
          <a:lstStyle/>
          <a:p>
            <a:pPr>
              <a:defRPr/>
            </a:pPr>
            <a:r>
              <a:rPr lang="en-US" sz="3200" dirty="0">
                <a:latin typeface="Garamond" charset="0"/>
                <a:ea typeface="ＭＳ Ｐゴシック" charset="0"/>
                <a:cs typeface="Garamond" charset="0"/>
              </a:rPr>
              <a:t>Future medical expenses reduced to present value is $</a:t>
            </a:r>
            <a:r>
              <a:rPr lang="en-US" sz="3200" dirty="0" smtClean="0">
                <a:latin typeface="Garamond" charset="0"/>
                <a:ea typeface="ＭＳ Ｐゴシック" charset="0"/>
                <a:cs typeface="Garamond" charset="0"/>
              </a:rPr>
              <a:t>29,793.338.00</a:t>
            </a:r>
            <a:endParaRPr lang="en-US" sz="3200" dirty="0">
              <a:latin typeface="Garamond" charset="0"/>
              <a:ea typeface="ＭＳ Ｐゴシック" charset="0"/>
              <a:cs typeface="Garamond" charset="0"/>
            </a:endParaRPr>
          </a:p>
          <a:p>
            <a:pPr>
              <a:defRPr/>
            </a:pPr>
            <a:r>
              <a:rPr lang="en-US" sz="3200" dirty="0">
                <a:latin typeface="Garamond" charset="0"/>
                <a:ea typeface="ＭＳ Ｐゴシック" charset="0"/>
                <a:cs typeface="Garamond" charset="0"/>
              </a:rPr>
              <a:t>Counsel is entitled to one-third (1/3) of this pursuant to contingent fee agreement.</a:t>
            </a:r>
          </a:p>
          <a:p>
            <a:pPr eaLnBrk="1">
              <a:spcBef>
                <a:spcPts val="600"/>
              </a:spcBef>
              <a:buClr>
                <a:srgbClr val="93A299"/>
              </a:buClr>
              <a:buFontTx/>
              <a:buChar char="•"/>
              <a:defRPr/>
            </a:pPr>
            <a:endParaRPr lang="en-US" sz="2000" dirty="0">
              <a:latin typeface="Garamond" charset="0"/>
              <a:ea typeface="ＭＳ Ｐゴシック" charset="0"/>
              <a:cs typeface="Garamond" charset="0"/>
            </a:endParaRPr>
          </a:p>
        </p:txBody>
      </p:sp>
      <p:sp>
        <p:nvSpPr>
          <p:cNvPr id="138243" name="AutoShape 3"/>
          <p:cNvSpPr>
            <a:spLocks/>
          </p:cNvSpPr>
          <p:nvPr/>
        </p:nvSpPr>
        <p:spPr bwMode="auto">
          <a:xfrm>
            <a:off x="8077200" y="6553200"/>
            <a:ext cx="1066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FBF56D28-0420-0A4E-ABD0-D411D83B811B}" type="slidenum">
              <a:rPr lang="en-US" sz="1200" b="1">
                <a:solidFill>
                  <a:srgbClr val="FFFFFF"/>
                </a:solidFill>
                <a:cs typeface="Garamond" charset="0"/>
              </a:rPr>
              <a:pPr algn="ctr">
                <a:defRPr/>
              </a:pPr>
              <a:t>92</a:t>
            </a:fld>
            <a:endParaRPr lang="en-US" dirty="0">
              <a:solidFill>
                <a:srgbClr val="FFFFFF"/>
              </a:solidFill>
              <a:cs typeface="Garamond" charset="0"/>
            </a:endParaRPr>
          </a:p>
        </p:txBody>
      </p:sp>
    </p:spTree>
    <p:extLst>
      <p:ext uri="{BB962C8B-B14F-4D97-AF65-F5344CB8AC3E}">
        <p14:creationId xmlns:p14="http://schemas.microsoft.com/office/powerpoint/2010/main" val="3919312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p:nvPr>
        </p:nvSpPr>
        <p:spPr/>
        <p:txBody>
          <a:bodyPr/>
          <a:lstStyle/>
          <a:p>
            <a:pPr algn="ctr" defTabSz="914400" eaLnBrk="1">
              <a:spcBef>
                <a:spcPts val="400"/>
              </a:spcBef>
              <a:defRPr/>
            </a:pPr>
            <a:r>
              <a:rPr lang="en-US" sz="2800" b="1" dirty="0" smtClean="0">
                <a:latin typeface="Garamond"/>
                <a:cs typeface="Garamond"/>
              </a:rPr>
              <a:t>NICHOLSON-UPSEY V. POTTSTOWN HOSPITAL COMPANY</a:t>
            </a:r>
            <a:r>
              <a:rPr lang="en-US" sz="2800" b="1" dirty="0">
                <a:latin typeface="Garamond"/>
                <a:cs typeface="Garamond"/>
              </a:rPr>
              <a:t/>
            </a:r>
            <a:br>
              <a:rPr lang="en-US" sz="2800" b="1" dirty="0">
                <a:latin typeface="Garamond"/>
                <a:cs typeface="Garamond"/>
              </a:rPr>
            </a:br>
            <a:r>
              <a:rPr lang="en-US" sz="1800" dirty="0" smtClean="0">
                <a:latin typeface="Garamond"/>
                <a:cs typeface="Garamond"/>
              </a:rPr>
              <a:t>SUPERIOR COURT NO. 2923 EDA 2012</a:t>
            </a:r>
          </a:p>
        </p:txBody>
      </p:sp>
      <p:sp>
        <p:nvSpPr>
          <p:cNvPr id="138242" name="Rectangle 2"/>
          <p:cNvSpPr>
            <a:spLocks noGrp="1" noChangeArrowheads="1"/>
          </p:cNvSpPr>
          <p:nvPr>
            <p:ph type="body" idx="1"/>
          </p:nvPr>
        </p:nvSpPr>
        <p:spPr>
          <a:xfrm>
            <a:off x="457200" y="1952490"/>
            <a:ext cx="8229600" cy="4373563"/>
          </a:xfrm>
        </p:spPr>
        <p:txBody>
          <a:bodyPr/>
          <a:lstStyle/>
          <a:p>
            <a:pPr>
              <a:defRPr/>
            </a:pPr>
            <a:r>
              <a:rPr lang="en-US" sz="2800" dirty="0">
                <a:latin typeface="Garamond" charset="0"/>
                <a:ea typeface="ＭＳ Ｐゴシック" charset="0"/>
                <a:cs typeface="Garamond" charset="0"/>
              </a:rPr>
              <a:t>Defendant’s position is that they are only obligated to purchase an annuity, exclusive of attorney’s fees, in the amount of $12,478,013.34.  Defendant claims it is on this figure which plaintiff’s counsel’s fee should be calculated</a:t>
            </a:r>
            <a:r>
              <a:rPr lang="en-US" sz="2800" dirty="0" smtClean="0">
                <a:latin typeface="Garamond" charset="0"/>
                <a:ea typeface="ＭＳ Ｐゴシック" charset="0"/>
                <a:cs typeface="Garamond" charset="0"/>
              </a:rPr>
              <a:t>.</a:t>
            </a:r>
            <a:endParaRPr lang="en-US" sz="2800" dirty="0">
              <a:latin typeface="Garamond" charset="0"/>
              <a:ea typeface="ＭＳ Ｐゴシック" charset="0"/>
              <a:cs typeface="Garamond" charset="0"/>
            </a:endParaRPr>
          </a:p>
          <a:p>
            <a:pPr>
              <a:defRPr/>
            </a:pPr>
            <a:r>
              <a:rPr lang="en-US" sz="2800" dirty="0">
                <a:latin typeface="Garamond" charset="0"/>
                <a:ea typeface="ＭＳ Ｐゴシック" charset="0"/>
                <a:cs typeface="Garamond" charset="0"/>
              </a:rPr>
              <a:t>The cost of a life insurance policy is exceptionally different from the present value of awarded medical payments as continually defined by the Supreme Court</a:t>
            </a:r>
            <a:r>
              <a:rPr lang="en-US" sz="2800" dirty="0" smtClean="0">
                <a:latin typeface="Garamond" charset="0"/>
                <a:ea typeface="ＭＳ Ｐゴシック" charset="0"/>
                <a:cs typeface="Garamond" charset="0"/>
              </a:rPr>
              <a:t>.</a:t>
            </a:r>
            <a:endParaRPr lang="en-US" sz="2800" dirty="0">
              <a:latin typeface="Garamond" charset="0"/>
              <a:ea typeface="ＭＳ Ｐゴシック" charset="0"/>
              <a:cs typeface="Garamond" charset="0"/>
            </a:endParaRPr>
          </a:p>
        </p:txBody>
      </p:sp>
      <p:sp>
        <p:nvSpPr>
          <p:cNvPr id="138243" name="AutoShape 3"/>
          <p:cNvSpPr>
            <a:spLocks/>
          </p:cNvSpPr>
          <p:nvPr/>
        </p:nvSpPr>
        <p:spPr bwMode="auto">
          <a:xfrm>
            <a:off x="8077200" y="6553200"/>
            <a:ext cx="1066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AD1C7BE7-2C5A-9348-BDD1-3A80625345FD}" type="slidenum">
              <a:rPr lang="en-US" sz="1200" b="1">
                <a:solidFill>
                  <a:srgbClr val="FFFFFF"/>
                </a:solidFill>
                <a:cs typeface="Garamond" charset="0"/>
              </a:rPr>
              <a:pPr algn="ctr">
                <a:defRPr/>
              </a:pPr>
              <a:t>93</a:t>
            </a:fld>
            <a:endParaRPr lang="en-US" dirty="0">
              <a:solidFill>
                <a:srgbClr val="FFFFFF"/>
              </a:solidFill>
              <a:cs typeface="Garamond" charset="0"/>
            </a:endParaRPr>
          </a:p>
        </p:txBody>
      </p:sp>
    </p:spTree>
    <p:extLst>
      <p:ext uri="{BB962C8B-B14F-4D97-AF65-F5344CB8AC3E}">
        <p14:creationId xmlns:p14="http://schemas.microsoft.com/office/powerpoint/2010/main" val="3090298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p:nvPr>
        </p:nvSpPr>
        <p:spPr/>
        <p:txBody>
          <a:bodyPr/>
          <a:lstStyle/>
          <a:p>
            <a:pPr algn="ctr" defTabSz="914400" eaLnBrk="1">
              <a:spcBef>
                <a:spcPts val="400"/>
              </a:spcBef>
              <a:defRPr/>
            </a:pPr>
            <a:r>
              <a:rPr lang="en-US" sz="2800" b="1" dirty="0" smtClean="0">
                <a:latin typeface="Garamond"/>
                <a:cs typeface="Garamond"/>
              </a:rPr>
              <a:t>NICHOLSON-UPSEY V. POTTSTOWN HOSPITAL COMPANY</a:t>
            </a:r>
            <a:r>
              <a:rPr lang="en-US" sz="2800" b="1" dirty="0">
                <a:latin typeface="Garamond"/>
                <a:cs typeface="Garamond"/>
              </a:rPr>
              <a:t/>
            </a:r>
            <a:br>
              <a:rPr lang="en-US" sz="2800" b="1" dirty="0">
                <a:latin typeface="Garamond"/>
                <a:cs typeface="Garamond"/>
              </a:rPr>
            </a:br>
            <a:r>
              <a:rPr lang="en-US" sz="1800" dirty="0" smtClean="0">
                <a:latin typeface="Garamond"/>
                <a:cs typeface="Garamond"/>
              </a:rPr>
              <a:t>SUPERIOR COURT NO. 2923 EDA 2012</a:t>
            </a:r>
          </a:p>
        </p:txBody>
      </p:sp>
      <p:sp>
        <p:nvSpPr>
          <p:cNvPr id="138242" name="Rectangle 2"/>
          <p:cNvSpPr>
            <a:spLocks noGrp="1" noChangeArrowheads="1"/>
          </p:cNvSpPr>
          <p:nvPr>
            <p:ph type="body" idx="1"/>
          </p:nvPr>
        </p:nvSpPr>
        <p:spPr>
          <a:xfrm>
            <a:off x="199901" y="1752600"/>
            <a:ext cx="8619260" cy="4914328"/>
          </a:xfrm>
        </p:spPr>
        <p:txBody>
          <a:bodyPr>
            <a:normAutofit fontScale="92500" lnSpcReduction="20000"/>
          </a:bodyPr>
          <a:lstStyle/>
          <a:p>
            <a:pPr>
              <a:defRPr/>
            </a:pPr>
            <a:r>
              <a:rPr lang="en-US" sz="1800" dirty="0">
                <a:latin typeface="Garamond" charset="0"/>
                <a:ea typeface="ＭＳ Ｐゴシック" charset="0"/>
                <a:cs typeface="Garamond" charset="0"/>
              </a:rPr>
              <a:t>Nothing in the MCARE Act mandates the purchase of an annuity.</a:t>
            </a:r>
          </a:p>
          <a:p>
            <a:pPr>
              <a:defRPr/>
            </a:pPr>
            <a:r>
              <a:rPr lang="en-US" sz="1800" dirty="0">
                <a:latin typeface="Garamond" charset="0"/>
                <a:ea typeface="ＭＳ Ｐゴシック" charset="0"/>
                <a:cs typeface="Garamond" charset="0"/>
              </a:rPr>
              <a:t>A defendant may create a self-directed funding plan with safeguard sufficient to be approved by the Court.</a:t>
            </a:r>
          </a:p>
          <a:p>
            <a:pPr>
              <a:defRPr/>
            </a:pPr>
            <a:r>
              <a:rPr lang="en-US" sz="1800" u="sng" dirty="0" err="1" smtClean="0">
                <a:latin typeface="Garamond" charset="0"/>
                <a:ea typeface="ＭＳ Ｐゴシック" charset="0"/>
                <a:cs typeface="Garamond" charset="0"/>
              </a:rPr>
              <a:t>Sayler</a:t>
            </a:r>
            <a:r>
              <a:rPr lang="en-US" sz="1800" dirty="0" smtClean="0">
                <a:latin typeface="Garamond" charset="0"/>
                <a:ea typeface="ＭＳ Ｐゴシック" charset="0"/>
                <a:cs typeface="Garamond" charset="0"/>
              </a:rPr>
              <a:t> </a:t>
            </a:r>
            <a:r>
              <a:rPr lang="en-US" sz="1800" dirty="0">
                <a:latin typeface="Garamond" charset="0"/>
                <a:ea typeface="ＭＳ Ｐゴシック" charset="0"/>
                <a:cs typeface="Garamond" charset="0"/>
              </a:rPr>
              <a:t>v. </a:t>
            </a:r>
            <a:r>
              <a:rPr lang="en-US" sz="1800" dirty="0" err="1">
                <a:latin typeface="Garamond" charset="0"/>
                <a:ea typeface="ＭＳ Ｐゴシック" charset="0"/>
                <a:cs typeface="Garamond" charset="0"/>
              </a:rPr>
              <a:t>Skutches</a:t>
            </a:r>
            <a:r>
              <a:rPr lang="en-US" sz="1800" dirty="0">
                <a:latin typeface="Garamond" charset="0"/>
                <a:ea typeface="ＭＳ Ｐゴシック" charset="0"/>
                <a:cs typeface="Garamond" charset="0"/>
              </a:rPr>
              <a:t> does not apply because plaintiff had died and there were no future medical expenses to be paid.</a:t>
            </a:r>
          </a:p>
          <a:p>
            <a:pPr>
              <a:defRPr/>
            </a:pPr>
            <a:r>
              <a:rPr lang="en-US" sz="1800" dirty="0">
                <a:latin typeface="Garamond" charset="0"/>
                <a:ea typeface="ＭＳ Ｐゴシック" charset="0"/>
                <a:cs typeface="Garamond" charset="0"/>
              </a:rPr>
              <a:t>In </a:t>
            </a:r>
            <a:r>
              <a:rPr lang="en-US" sz="1800" u="sng" dirty="0" err="1" smtClean="0">
                <a:latin typeface="Garamond" charset="0"/>
                <a:ea typeface="ＭＳ Ｐゴシック" charset="0"/>
                <a:cs typeface="Garamond" charset="0"/>
              </a:rPr>
              <a:t>Sayler</a:t>
            </a:r>
            <a:r>
              <a:rPr lang="en-US" sz="1800" dirty="0">
                <a:latin typeface="Garamond" charset="0"/>
                <a:ea typeface="ＭＳ Ｐゴシック" charset="0"/>
                <a:cs typeface="Garamond" charset="0"/>
              </a:rPr>
              <a:t>, the Superior Court held that where the plaintiff died before judgment was entered, counsel fees could be determined on the basis of medical expenses already accrued.</a:t>
            </a:r>
          </a:p>
          <a:p>
            <a:pPr>
              <a:defRPr/>
            </a:pPr>
            <a:r>
              <a:rPr lang="en-US" sz="1800" dirty="0">
                <a:latin typeface="Garamond" charset="0"/>
                <a:ea typeface="ＭＳ Ｐゴシック" charset="0"/>
                <a:cs typeface="Garamond" charset="0"/>
              </a:rPr>
              <a:t>In </a:t>
            </a:r>
            <a:r>
              <a:rPr lang="en-US" sz="1800" u="sng" dirty="0" err="1" smtClean="0">
                <a:latin typeface="Garamond" charset="0"/>
                <a:ea typeface="ＭＳ Ｐゴシック" charset="0"/>
                <a:cs typeface="Garamond" charset="0"/>
              </a:rPr>
              <a:t>Sayler</a:t>
            </a:r>
            <a:r>
              <a:rPr lang="en-US" sz="1800" dirty="0">
                <a:latin typeface="Garamond" charset="0"/>
                <a:ea typeface="ＭＳ Ｐゴシック" charset="0"/>
                <a:cs typeface="Garamond" charset="0"/>
              </a:rPr>
              <a:t>, the actual medical cost for the care the plaintiff had received between verdict and death had been precisely determined at the time attorney’s fees were calculated.</a:t>
            </a:r>
          </a:p>
          <a:p>
            <a:pPr>
              <a:defRPr/>
            </a:pPr>
            <a:r>
              <a:rPr lang="en-US" sz="1800" dirty="0">
                <a:latin typeface="Garamond" charset="0"/>
                <a:ea typeface="ＭＳ Ｐゴシック" charset="0"/>
                <a:cs typeface="Garamond" charset="0"/>
              </a:rPr>
              <a:t>There were no future medical costs to be reduced to present value.</a:t>
            </a:r>
          </a:p>
          <a:p>
            <a:pPr>
              <a:defRPr/>
            </a:pPr>
            <a:r>
              <a:rPr lang="en-US" sz="1800" dirty="0">
                <a:latin typeface="Garamond" charset="0"/>
                <a:ea typeface="ＭＳ Ｐゴシック" charset="0"/>
                <a:cs typeface="Garamond" charset="0"/>
              </a:rPr>
              <a:t>The MCARE Act requires that attorney’s fees be calculated after all future medical expenses contained in the verdict are reduced to present value.</a:t>
            </a:r>
          </a:p>
          <a:p>
            <a:pPr>
              <a:defRPr/>
            </a:pPr>
            <a:r>
              <a:rPr lang="en-US" sz="1800" dirty="0">
                <a:latin typeface="Garamond" charset="0"/>
                <a:ea typeface="ＭＳ Ｐゴシック" charset="0"/>
                <a:cs typeface="Garamond" charset="0"/>
              </a:rPr>
              <a:t>Since there were no future medical expenses, of course they could not be the basis of an attorney’s fees.</a:t>
            </a:r>
          </a:p>
          <a:p>
            <a:pPr marL="285750" indent="-285750" eaLnBrk="1">
              <a:spcBef>
                <a:spcPts val="600"/>
              </a:spcBef>
              <a:buClr>
                <a:srgbClr val="93A299"/>
              </a:buClr>
              <a:buFontTx/>
              <a:buChar char="•"/>
              <a:defRPr/>
            </a:pPr>
            <a:endParaRPr lang="en-US" sz="1600" dirty="0">
              <a:latin typeface="Garamond" charset="0"/>
              <a:ea typeface="ＭＳ Ｐゴシック" charset="0"/>
              <a:cs typeface="Garamond" charset="0"/>
            </a:endParaRPr>
          </a:p>
        </p:txBody>
      </p:sp>
      <p:sp>
        <p:nvSpPr>
          <p:cNvPr id="138243" name="AutoShape 3"/>
          <p:cNvSpPr>
            <a:spLocks/>
          </p:cNvSpPr>
          <p:nvPr/>
        </p:nvSpPr>
        <p:spPr bwMode="auto">
          <a:xfrm>
            <a:off x="8077200" y="6553200"/>
            <a:ext cx="1066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5AC810A3-04DC-384D-A4FF-FF7C49CB2E0F}" type="slidenum">
              <a:rPr lang="en-US" sz="1200" b="1">
                <a:solidFill>
                  <a:srgbClr val="FFFFFF"/>
                </a:solidFill>
                <a:cs typeface="Garamond" charset="0"/>
              </a:rPr>
              <a:pPr algn="ctr">
                <a:defRPr/>
              </a:pPr>
              <a:t>94</a:t>
            </a:fld>
            <a:endParaRPr lang="en-US" dirty="0">
              <a:solidFill>
                <a:srgbClr val="FFFFFF"/>
              </a:solidFill>
              <a:cs typeface="Garamond" charset="0"/>
            </a:endParaRPr>
          </a:p>
        </p:txBody>
      </p:sp>
    </p:spTree>
    <p:extLst>
      <p:ext uri="{BB962C8B-B14F-4D97-AF65-F5344CB8AC3E}">
        <p14:creationId xmlns:p14="http://schemas.microsoft.com/office/powerpoint/2010/main" val="873830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p:nvPr>
        </p:nvSpPr>
        <p:spPr/>
        <p:txBody>
          <a:bodyPr/>
          <a:lstStyle/>
          <a:p>
            <a:pPr algn="ctr" defTabSz="914400" eaLnBrk="1">
              <a:spcBef>
                <a:spcPts val="400"/>
              </a:spcBef>
              <a:defRPr/>
            </a:pPr>
            <a:r>
              <a:rPr lang="en-US" sz="2800" b="1" dirty="0" smtClean="0">
                <a:latin typeface="Garamond"/>
                <a:cs typeface="Garamond"/>
              </a:rPr>
              <a:t>NICHOLSON-UPSEY V. POTTSTOWN HOSPITAL COMPANY</a:t>
            </a:r>
            <a:r>
              <a:rPr lang="en-US" sz="2800" b="1" dirty="0">
                <a:latin typeface="Garamond"/>
                <a:cs typeface="Garamond"/>
              </a:rPr>
              <a:t/>
            </a:r>
            <a:br>
              <a:rPr lang="en-US" sz="2800" b="1" dirty="0">
                <a:latin typeface="Garamond"/>
                <a:cs typeface="Garamond"/>
              </a:rPr>
            </a:br>
            <a:r>
              <a:rPr lang="en-US" sz="1800" dirty="0" smtClean="0">
                <a:latin typeface="Garamond"/>
                <a:cs typeface="Garamond"/>
              </a:rPr>
              <a:t>SUPERIOR COURT NO. 2923 EDA 2012</a:t>
            </a:r>
          </a:p>
        </p:txBody>
      </p:sp>
      <p:sp>
        <p:nvSpPr>
          <p:cNvPr id="138242" name="Rectangle 2"/>
          <p:cNvSpPr>
            <a:spLocks noGrp="1" noChangeArrowheads="1"/>
          </p:cNvSpPr>
          <p:nvPr>
            <p:ph type="body" idx="1"/>
          </p:nvPr>
        </p:nvSpPr>
        <p:spPr>
          <a:xfrm>
            <a:off x="457200" y="1735649"/>
            <a:ext cx="8229600" cy="4953000"/>
          </a:xfrm>
        </p:spPr>
        <p:txBody>
          <a:bodyPr>
            <a:normAutofit/>
          </a:bodyPr>
          <a:lstStyle/>
          <a:p>
            <a:pPr marL="0" indent="0">
              <a:buNone/>
              <a:defRPr/>
            </a:pPr>
            <a:r>
              <a:rPr lang="en-US" sz="2400" dirty="0">
                <a:latin typeface="Garamond" charset="0"/>
                <a:ea typeface="ＭＳ Ｐゴシック" charset="0"/>
                <a:cs typeface="Garamond" charset="0"/>
              </a:rPr>
              <a:t>Damage calculation.</a:t>
            </a:r>
          </a:p>
          <a:p>
            <a:pPr>
              <a:defRPr/>
            </a:pPr>
            <a:r>
              <a:rPr lang="en-US" sz="2400" dirty="0">
                <a:latin typeface="Garamond" charset="0"/>
                <a:ea typeface="ＭＳ Ｐゴシック" charset="0"/>
                <a:cs typeface="Garamond" charset="0"/>
              </a:rPr>
              <a:t>	1.  Present value of future medical expenses awarded by the jury is $</a:t>
            </a:r>
            <a:r>
              <a:rPr lang="en-US" sz="2400" dirty="0" smtClean="0">
                <a:latin typeface="Garamond" charset="0"/>
                <a:ea typeface="ＭＳ Ｐゴシック" charset="0"/>
                <a:cs typeface="Garamond" charset="0"/>
              </a:rPr>
              <a:t>29,793,338.00</a:t>
            </a:r>
            <a:endParaRPr lang="en-US" sz="2400" dirty="0">
              <a:latin typeface="Garamond" charset="0"/>
              <a:ea typeface="ＭＳ Ｐゴシック" charset="0"/>
              <a:cs typeface="Garamond" charset="0"/>
            </a:endParaRPr>
          </a:p>
          <a:p>
            <a:pPr>
              <a:defRPr/>
            </a:pPr>
            <a:r>
              <a:rPr lang="en-US" sz="2400" dirty="0">
                <a:latin typeface="Garamond" charset="0"/>
                <a:ea typeface="ＭＳ Ｐゴシック" charset="0"/>
                <a:cs typeface="Garamond" charset="0"/>
              </a:rPr>
              <a:t>	2.  Add damages awarded which do not require reduction to present value in the amount of $</a:t>
            </a:r>
            <a:r>
              <a:rPr lang="en-US" sz="2400" dirty="0" smtClean="0">
                <a:latin typeface="Garamond" charset="0"/>
                <a:ea typeface="ＭＳ Ｐゴシック" charset="0"/>
                <a:cs typeface="Garamond" charset="0"/>
              </a:rPr>
              <a:t>13,500,000.00</a:t>
            </a:r>
            <a:endParaRPr lang="en-US" sz="2400" dirty="0">
              <a:latin typeface="Garamond" charset="0"/>
              <a:ea typeface="ＭＳ Ｐゴシック" charset="0"/>
              <a:cs typeface="Garamond" charset="0"/>
            </a:endParaRPr>
          </a:p>
          <a:p>
            <a:pPr>
              <a:defRPr/>
            </a:pPr>
            <a:r>
              <a:rPr lang="en-US" sz="2400" dirty="0">
                <a:latin typeface="Garamond" charset="0"/>
                <a:ea typeface="ＭＳ Ｐゴシック" charset="0"/>
                <a:cs typeface="Garamond" charset="0"/>
              </a:rPr>
              <a:t>	3.  Add in delay damages of $</a:t>
            </a:r>
            <a:r>
              <a:rPr lang="en-US" sz="2400" dirty="0" smtClean="0">
                <a:latin typeface="Garamond" charset="0"/>
                <a:ea typeface="ＭＳ Ｐゴシック" charset="0"/>
                <a:cs typeface="Garamond" charset="0"/>
              </a:rPr>
              <a:t>2,515,901.00</a:t>
            </a:r>
            <a:endParaRPr lang="en-US" sz="2400" dirty="0">
              <a:latin typeface="Garamond" charset="0"/>
              <a:ea typeface="ＭＳ Ｐゴシック" charset="0"/>
              <a:cs typeface="Garamond" charset="0"/>
            </a:endParaRPr>
          </a:p>
          <a:p>
            <a:pPr>
              <a:defRPr/>
            </a:pPr>
            <a:r>
              <a:rPr lang="en-US" sz="2400" dirty="0">
                <a:latin typeface="Garamond" charset="0"/>
                <a:ea typeface="ＭＳ Ｐゴシック" charset="0"/>
                <a:cs typeface="Garamond" charset="0"/>
              </a:rPr>
              <a:t>	4.  Total awarded:  $</a:t>
            </a:r>
            <a:r>
              <a:rPr lang="en-US" sz="2400" dirty="0" smtClean="0">
                <a:latin typeface="Garamond" charset="0"/>
                <a:ea typeface="ＭＳ Ｐゴシック" charset="0"/>
                <a:cs typeface="Garamond" charset="0"/>
              </a:rPr>
              <a:t>45,809,239.00</a:t>
            </a:r>
            <a:endParaRPr lang="en-US" sz="2400" dirty="0">
              <a:latin typeface="Garamond" charset="0"/>
              <a:ea typeface="ＭＳ Ｐゴシック" charset="0"/>
              <a:cs typeface="Garamond" charset="0"/>
            </a:endParaRPr>
          </a:p>
          <a:p>
            <a:pPr>
              <a:defRPr/>
            </a:pPr>
            <a:r>
              <a:rPr lang="en-US" sz="2400" dirty="0">
                <a:latin typeface="Garamond" charset="0"/>
                <a:ea typeface="ＭＳ Ｐゴシック" charset="0"/>
                <a:cs typeface="Garamond" charset="0"/>
              </a:rPr>
              <a:t>	5.  Plaintiff’s attorney’s fees for future medical portion of the recovery are $</a:t>
            </a:r>
            <a:r>
              <a:rPr lang="en-US" sz="2400" dirty="0" smtClean="0">
                <a:latin typeface="Garamond" charset="0"/>
                <a:ea typeface="ＭＳ Ｐゴシック" charset="0"/>
                <a:cs typeface="Garamond" charset="0"/>
              </a:rPr>
              <a:t>9,931,113.00</a:t>
            </a:r>
            <a:endParaRPr lang="en-US" sz="2400" dirty="0">
              <a:latin typeface="Garamond" charset="0"/>
              <a:ea typeface="ＭＳ Ｐゴシック" charset="0"/>
              <a:cs typeface="Garamond" charset="0"/>
            </a:endParaRPr>
          </a:p>
          <a:p>
            <a:pPr eaLnBrk="1">
              <a:spcBef>
                <a:spcPts val="600"/>
              </a:spcBef>
              <a:buClr>
                <a:srgbClr val="93A299"/>
              </a:buClr>
              <a:buFontTx/>
              <a:buChar char="•"/>
              <a:defRPr/>
            </a:pPr>
            <a:endParaRPr lang="en-US" sz="1600" dirty="0">
              <a:latin typeface="Garamond" charset="0"/>
              <a:ea typeface="ＭＳ Ｐゴシック" charset="0"/>
              <a:cs typeface="Garamond" charset="0"/>
            </a:endParaRPr>
          </a:p>
        </p:txBody>
      </p:sp>
      <p:sp>
        <p:nvSpPr>
          <p:cNvPr id="138243" name="AutoShape 3"/>
          <p:cNvSpPr>
            <a:spLocks/>
          </p:cNvSpPr>
          <p:nvPr/>
        </p:nvSpPr>
        <p:spPr bwMode="auto">
          <a:xfrm>
            <a:off x="8077200" y="6553200"/>
            <a:ext cx="1066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E0CAE0BE-12BF-E747-8E5A-792D2E703BE7}" type="slidenum">
              <a:rPr lang="en-US" sz="1200" b="1">
                <a:solidFill>
                  <a:srgbClr val="FFFFFF"/>
                </a:solidFill>
                <a:cs typeface="Garamond" charset="0"/>
              </a:rPr>
              <a:pPr algn="ctr">
                <a:defRPr/>
              </a:pPr>
              <a:t>95</a:t>
            </a:fld>
            <a:endParaRPr lang="en-US" dirty="0">
              <a:solidFill>
                <a:srgbClr val="FFFFFF"/>
              </a:solidFill>
              <a:cs typeface="Garamond" charset="0"/>
            </a:endParaRPr>
          </a:p>
        </p:txBody>
      </p:sp>
    </p:spTree>
    <p:extLst>
      <p:ext uri="{BB962C8B-B14F-4D97-AF65-F5344CB8AC3E}">
        <p14:creationId xmlns:p14="http://schemas.microsoft.com/office/powerpoint/2010/main" val="2200510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p:nvPr>
        </p:nvSpPr>
        <p:spPr/>
        <p:txBody>
          <a:bodyPr/>
          <a:lstStyle/>
          <a:p>
            <a:pPr algn="ctr" defTabSz="914400" eaLnBrk="1">
              <a:spcBef>
                <a:spcPts val="400"/>
              </a:spcBef>
              <a:defRPr/>
            </a:pPr>
            <a:r>
              <a:rPr lang="en-US" sz="2800" b="1" dirty="0" smtClean="0">
                <a:latin typeface="Garamond"/>
                <a:cs typeface="Garamond"/>
              </a:rPr>
              <a:t>NICHOLSON-UPSEY V. POTTSTOWN HOSPITAL COMPANY</a:t>
            </a:r>
            <a:r>
              <a:rPr lang="en-US" sz="2800" b="1" dirty="0">
                <a:latin typeface="Garamond"/>
                <a:cs typeface="Garamond"/>
              </a:rPr>
              <a:t/>
            </a:r>
            <a:br>
              <a:rPr lang="en-US" sz="2800" b="1" dirty="0">
                <a:latin typeface="Garamond"/>
                <a:cs typeface="Garamond"/>
              </a:rPr>
            </a:br>
            <a:r>
              <a:rPr lang="en-US" sz="1800" dirty="0" smtClean="0">
                <a:latin typeface="Garamond"/>
                <a:cs typeface="Garamond"/>
              </a:rPr>
              <a:t>SUPERIOR COURT NO. 2923 EDA 2012</a:t>
            </a:r>
          </a:p>
        </p:txBody>
      </p:sp>
      <p:sp>
        <p:nvSpPr>
          <p:cNvPr id="138242" name="Rectangle 2"/>
          <p:cNvSpPr>
            <a:spLocks noGrp="1" noChangeArrowheads="1"/>
          </p:cNvSpPr>
          <p:nvPr>
            <p:ph type="body" idx="1"/>
          </p:nvPr>
        </p:nvSpPr>
        <p:spPr>
          <a:xfrm>
            <a:off x="457200" y="1524000"/>
            <a:ext cx="8229600" cy="4953000"/>
          </a:xfrm>
        </p:spPr>
        <p:txBody>
          <a:bodyPr/>
          <a:lstStyle/>
          <a:p>
            <a:pPr>
              <a:buFontTx/>
              <a:buChar char="•"/>
              <a:defRPr/>
            </a:pPr>
            <a:endParaRPr lang="en-US" sz="1600" dirty="0">
              <a:latin typeface="Garamond" charset="0"/>
              <a:ea typeface="ＭＳ Ｐゴシック" charset="0"/>
              <a:cs typeface="Garamond" charset="0"/>
            </a:endParaRPr>
          </a:p>
          <a:p>
            <a:pPr>
              <a:buFontTx/>
              <a:buChar char="•"/>
              <a:defRPr/>
            </a:pPr>
            <a:r>
              <a:rPr lang="en-US" sz="2800" dirty="0">
                <a:latin typeface="Garamond" charset="0"/>
                <a:ea typeface="ＭＳ Ｐゴシック" charset="0"/>
                <a:cs typeface="Garamond" charset="0"/>
              </a:rPr>
              <a:t>The judge did not say who pays the attorney’s fees, whether it comes out of plaintiff’s verdict or whether defendant pays it</a:t>
            </a:r>
            <a:r>
              <a:rPr lang="en-US" sz="2800" dirty="0" smtClean="0">
                <a:latin typeface="Garamond" charset="0"/>
                <a:ea typeface="ＭＳ Ｐゴシック" charset="0"/>
                <a:cs typeface="Garamond" charset="0"/>
              </a:rPr>
              <a:t>.</a:t>
            </a:r>
            <a:endParaRPr lang="en-US" sz="2800" dirty="0">
              <a:latin typeface="Garamond" charset="0"/>
              <a:ea typeface="ＭＳ Ｐゴシック" charset="0"/>
              <a:cs typeface="Garamond" charset="0"/>
            </a:endParaRPr>
          </a:p>
          <a:p>
            <a:pPr>
              <a:buFontTx/>
              <a:buChar char="•"/>
              <a:defRPr/>
            </a:pPr>
            <a:r>
              <a:rPr lang="en-US" sz="2800" dirty="0">
                <a:latin typeface="Garamond" charset="0"/>
                <a:ea typeface="ＭＳ Ｐゴシック" charset="0"/>
                <a:cs typeface="Garamond" charset="0"/>
              </a:rPr>
              <a:t>That issue has been briefed before the Superior Court.</a:t>
            </a:r>
          </a:p>
          <a:p>
            <a:pPr eaLnBrk="1">
              <a:spcBef>
                <a:spcPts val="600"/>
              </a:spcBef>
              <a:buClr>
                <a:srgbClr val="93A299"/>
              </a:buClr>
              <a:buFontTx/>
              <a:buChar char="•"/>
              <a:defRPr/>
            </a:pPr>
            <a:endParaRPr lang="en-US" sz="1600" dirty="0">
              <a:latin typeface="Garamond" charset="0"/>
              <a:ea typeface="ＭＳ Ｐゴシック" charset="0"/>
              <a:cs typeface="Garamond" charset="0"/>
            </a:endParaRPr>
          </a:p>
        </p:txBody>
      </p:sp>
      <p:sp>
        <p:nvSpPr>
          <p:cNvPr id="138243" name="AutoShape 3"/>
          <p:cNvSpPr>
            <a:spLocks/>
          </p:cNvSpPr>
          <p:nvPr/>
        </p:nvSpPr>
        <p:spPr bwMode="auto">
          <a:xfrm>
            <a:off x="8077200" y="6553200"/>
            <a:ext cx="1066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24CD75A7-3C62-C641-B5BC-16A4E031C743}" type="slidenum">
              <a:rPr lang="en-US" sz="1200" b="1">
                <a:solidFill>
                  <a:srgbClr val="FFFFFF"/>
                </a:solidFill>
                <a:cs typeface="Garamond" charset="0"/>
              </a:rPr>
              <a:pPr algn="ctr">
                <a:defRPr/>
              </a:pPr>
              <a:t>96</a:t>
            </a:fld>
            <a:endParaRPr lang="en-US" dirty="0">
              <a:solidFill>
                <a:srgbClr val="FFFFFF"/>
              </a:solidFill>
              <a:cs typeface="Garamond" charset="0"/>
            </a:endParaRPr>
          </a:p>
        </p:txBody>
      </p:sp>
    </p:spTree>
    <p:extLst>
      <p:ext uri="{BB962C8B-B14F-4D97-AF65-F5344CB8AC3E}">
        <p14:creationId xmlns:p14="http://schemas.microsoft.com/office/powerpoint/2010/main" val="1594117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A5F39-4CE7-434C-A5CB-50A363451602}" type="slidenum">
              <a:rPr lang="en-US" smtClean="0"/>
              <a:t>97</a:t>
            </a:fld>
            <a:endParaRPr lang="en-US"/>
          </a:p>
        </p:txBody>
      </p:sp>
      <p:sp>
        <p:nvSpPr>
          <p:cNvPr id="6" name="Title 5"/>
          <p:cNvSpPr>
            <a:spLocks noGrp="1"/>
          </p:cNvSpPr>
          <p:nvPr>
            <p:ph type="title"/>
          </p:nvPr>
        </p:nvSpPr>
        <p:spPr>
          <a:xfrm>
            <a:off x="551097" y="2236694"/>
            <a:ext cx="8038812" cy="1362075"/>
          </a:xfrm>
        </p:spPr>
        <p:txBody>
          <a:bodyPr/>
          <a:lstStyle/>
          <a:p>
            <a:r>
              <a:rPr lang="en-US" sz="4400" b="1" dirty="0" smtClean="0">
                <a:solidFill>
                  <a:srgbClr val="000000"/>
                </a:solidFill>
              </a:rPr>
              <a:t>Collateral </a:t>
            </a:r>
            <a:r>
              <a:rPr lang="en-US" sz="4400" b="1" dirty="0">
                <a:solidFill>
                  <a:srgbClr val="000000"/>
                </a:solidFill>
              </a:rPr>
              <a:t>Sources - § 508</a:t>
            </a:r>
          </a:p>
        </p:txBody>
      </p:sp>
    </p:spTree>
    <p:extLst>
      <p:ext uri="{BB962C8B-B14F-4D97-AF65-F5344CB8AC3E}">
        <p14:creationId xmlns:p14="http://schemas.microsoft.com/office/powerpoint/2010/main" val="2587691023"/>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smtClean="0"/>
              <a:t>§ 508 </a:t>
            </a:r>
            <a:r>
              <a:rPr lang="en-US" sz="3600" b="1" u="sng" dirty="0"/>
              <a:t>Collateral </a:t>
            </a:r>
            <a:r>
              <a:rPr lang="en-US" sz="3600" b="1" u="sng" dirty="0" smtClean="0"/>
              <a:t>sources</a:t>
            </a:r>
            <a:br>
              <a:rPr lang="en-US" sz="3600" b="1" u="sng" dirty="0" smtClean="0"/>
            </a:br>
            <a:r>
              <a:rPr lang="en-US" sz="3600" b="1" u="sng" dirty="0"/>
              <a:t>40 P.S. § </a:t>
            </a:r>
            <a:r>
              <a:rPr lang="en-US" sz="3600" b="1" u="sng" dirty="0" smtClean="0"/>
              <a:t>1303.508</a:t>
            </a:r>
            <a:endParaRPr lang="en-US" sz="3600" b="1" u="sng" dirty="0"/>
          </a:p>
        </p:txBody>
      </p:sp>
      <p:sp>
        <p:nvSpPr>
          <p:cNvPr id="3" name="Content Placeholder 2"/>
          <p:cNvSpPr>
            <a:spLocks noGrp="1"/>
          </p:cNvSpPr>
          <p:nvPr>
            <p:ph idx="4294967295"/>
          </p:nvPr>
        </p:nvSpPr>
        <p:spPr>
          <a:xfrm>
            <a:off x="457200" y="1752600"/>
            <a:ext cx="8229600" cy="4373563"/>
          </a:xfrm>
          <a:prstGeom prst="rect">
            <a:avLst/>
          </a:prstGeom>
        </p:spPr>
        <p:txBody>
          <a:bodyPr>
            <a:normAutofit fontScale="92500" lnSpcReduction="20000"/>
          </a:bodyPr>
          <a:lstStyle/>
          <a:p>
            <a:endParaRPr lang="en-US" sz="1100" dirty="0"/>
          </a:p>
          <a:p>
            <a:pPr marL="0" indent="0">
              <a:buNone/>
            </a:pPr>
            <a:r>
              <a:rPr lang="en-US" dirty="0"/>
              <a:t>	</a:t>
            </a:r>
            <a:r>
              <a:rPr lang="en-US" sz="2400" dirty="0"/>
              <a:t>GENERAL - § </a:t>
            </a:r>
            <a:r>
              <a:rPr lang="en-US" sz="2400" dirty="0" smtClean="0"/>
              <a:t>508</a:t>
            </a:r>
          </a:p>
          <a:p>
            <a:pPr marL="0" indent="0">
              <a:buNone/>
            </a:pPr>
            <a:endParaRPr lang="en-US" sz="2400" dirty="0"/>
          </a:p>
          <a:p>
            <a:pPr marL="0" indent="0">
              <a:buNone/>
            </a:pPr>
            <a:r>
              <a:rPr lang="en-US" sz="2400" dirty="0"/>
              <a:t>	INTRODUCTION OF MEDICAL BILLS - § </a:t>
            </a:r>
            <a:r>
              <a:rPr lang="en-US" sz="2400" dirty="0" smtClean="0"/>
              <a:t>508</a:t>
            </a:r>
          </a:p>
          <a:p>
            <a:pPr marL="0" indent="0">
              <a:buNone/>
            </a:pPr>
            <a:endParaRPr lang="en-US" sz="2400" dirty="0"/>
          </a:p>
          <a:p>
            <a:pPr marL="0" indent="0">
              <a:buNone/>
            </a:pPr>
            <a:r>
              <a:rPr lang="en-US" sz="2400" dirty="0"/>
              <a:t>	EXCEPTIONS TO § 508	</a:t>
            </a:r>
            <a:endParaRPr lang="en-US" sz="2400" dirty="0" smtClean="0"/>
          </a:p>
          <a:p>
            <a:pPr marL="0" indent="0">
              <a:buNone/>
            </a:pPr>
            <a:endParaRPr lang="en-US" sz="2400" dirty="0"/>
          </a:p>
          <a:p>
            <a:pPr marL="0" indent="0">
              <a:buNone/>
            </a:pPr>
            <a:r>
              <a:rPr lang="en-US" sz="2400" dirty="0"/>
              <a:t>	MOOREHEAD  – </a:t>
            </a:r>
            <a:r>
              <a:rPr lang="en-US" sz="2400" dirty="0" smtClean="0"/>
              <a:t>VALUE </a:t>
            </a:r>
            <a:r>
              <a:rPr lang="en-US" sz="2400" dirty="0"/>
              <a:t>OF SERVICES VS. 				</a:t>
            </a:r>
            <a:r>
              <a:rPr lang="en-US" sz="2400" dirty="0" smtClean="0"/>
              <a:t>      AMOUNT </a:t>
            </a:r>
            <a:r>
              <a:rPr lang="en-US" sz="2400" dirty="0"/>
              <a:t>PAID UNDER § </a:t>
            </a:r>
            <a:r>
              <a:rPr lang="en-US" sz="2400" dirty="0" smtClean="0"/>
              <a:t>508</a:t>
            </a:r>
            <a:endParaRPr lang="en-US" sz="2400" dirty="0"/>
          </a:p>
        </p:txBody>
      </p:sp>
      <p:sp>
        <p:nvSpPr>
          <p:cNvPr id="5" name="Slide Number Placeholder 4"/>
          <p:cNvSpPr>
            <a:spLocks noGrp="1"/>
          </p:cNvSpPr>
          <p:nvPr>
            <p:ph type="sldNum" sz="quarter" idx="12"/>
          </p:nvPr>
        </p:nvSpPr>
        <p:spPr/>
        <p:txBody>
          <a:bodyPr/>
          <a:lstStyle/>
          <a:p>
            <a:fld id="{459A5F39-4CE7-434C-A5CB-50A363451602}" type="slidenum">
              <a:rPr lang="en-US" smtClean="0"/>
              <a:t>98</a:t>
            </a:fld>
            <a:endParaRPr lang="en-US"/>
          </a:p>
        </p:txBody>
      </p:sp>
    </p:spTree>
    <p:extLst>
      <p:ext uri="{BB962C8B-B14F-4D97-AF65-F5344CB8AC3E}">
        <p14:creationId xmlns:p14="http://schemas.microsoft.com/office/powerpoint/2010/main" val="131336084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smtClean="0">
                <a:solidFill>
                  <a:srgbClr val="000000"/>
                </a:solidFill>
              </a:rPr>
              <a:t>§ 508 </a:t>
            </a:r>
            <a:r>
              <a:rPr lang="en-US" sz="3600" b="1" u="sng" dirty="0">
                <a:solidFill>
                  <a:srgbClr val="000000"/>
                </a:solidFill>
              </a:rPr>
              <a:t>Collateral </a:t>
            </a:r>
            <a:r>
              <a:rPr lang="en-US" sz="3600" b="1" u="sng" dirty="0" smtClean="0">
                <a:solidFill>
                  <a:srgbClr val="000000"/>
                </a:solidFill>
              </a:rPr>
              <a:t>sources</a:t>
            </a:r>
            <a:br>
              <a:rPr lang="en-US" sz="3600" b="1" u="sng" dirty="0" smtClean="0">
                <a:solidFill>
                  <a:srgbClr val="000000"/>
                </a:solidFill>
              </a:rPr>
            </a:br>
            <a:r>
              <a:rPr lang="en-US" sz="3600" b="1" u="sng" dirty="0">
                <a:solidFill>
                  <a:srgbClr val="000000"/>
                </a:solidFill>
              </a:rPr>
              <a:t>40 P.S. § </a:t>
            </a:r>
            <a:r>
              <a:rPr lang="en-US" sz="3600" b="1" u="sng" dirty="0" smtClean="0">
                <a:solidFill>
                  <a:srgbClr val="000000"/>
                </a:solidFill>
              </a:rPr>
              <a:t>1303.508</a:t>
            </a:r>
            <a:endParaRPr lang="en-US" sz="3600" b="1" u="sng" dirty="0">
              <a:solidFill>
                <a:srgbClr val="000000"/>
              </a:solidFill>
            </a:endParaRPr>
          </a:p>
        </p:txBody>
      </p:sp>
      <p:sp>
        <p:nvSpPr>
          <p:cNvPr id="3" name="Content Placeholder 2"/>
          <p:cNvSpPr>
            <a:spLocks noGrp="1"/>
          </p:cNvSpPr>
          <p:nvPr>
            <p:ph idx="4294967295"/>
          </p:nvPr>
        </p:nvSpPr>
        <p:spPr>
          <a:xfrm>
            <a:off x="457200" y="1752600"/>
            <a:ext cx="8229600" cy="4729476"/>
          </a:xfrm>
          <a:prstGeom prst="rect">
            <a:avLst/>
          </a:prstGeom>
        </p:spPr>
        <p:txBody>
          <a:bodyPr>
            <a:normAutofit fontScale="77500" lnSpcReduction="20000"/>
          </a:bodyPr>
          <a:lstStyle/>
          <a:p>
            <a:r>
              <a:rPr lang="en-US" dirty="0" smtClean="0"/>
              <a:t>THE STATUTE PROVIDES AS FOLLOWS.</a:t>
            </a:r>
          </a:p>
          <a:p>
            <a:r>
              <a:rPr lang="en-US" dirty="0" smtClean="0"/>
              <a:t>(</a:t>
            </a:r>
            <a:r>
              <a:rPr lang="en-US" dirty="0"/>
              <a:t>a) General rule.--Except as set forth in subsection (d), a claimant in a medical professional liability action is </a:t>
            </a:r>
            <a:r>
              <a:rPr lang="en-US" b="1" dirty="0"/>
              <a:t>precluded from recovering damages for past medical expenses or past lost earnings</a:t>
            </a:r>
            <a:r>
              <a:rPr lang="en-US" dirty="0"/>
              <a:t> incurred to the time of trial to the extent that the loss is </a:t>
            </a:r>
            <a:r>
              <a:rPr lang="en-US" b="1" dirty="0"/>
              <a:t>covered by a private or public benefit or gratuity that the claimant has received prior to trial</a:t>
            </a:r>
            <a:r>
              <a:rPr lang="en-US" dirty="0" smtClean="0"/>
              <a:t>. (emphasis added)</a:t>
            </a:r>
            <a:endParaRPr lang="en-US" dirty="0"/>
          </a:p>
          <a:p>
            <a:r>
              <a:rPr lang="en-US" dirty="0"/>
              <a:t>(b) Option.--The claimant has the option to introduce into evidence at trial the amount of medical expenses actually incurred, but the claimant shall not be permitted to recover for such expenses as part of any verdict except to the extent that the claimant remains legally responsible for such payment</a:t>
            </a:r>
            <a:r>
              <a:rPr lang="en-US" dirty="0" smtClean="0"/>
              <a:t>.</a:t>
            </a:r>
            <a:endParaRPr lang="en-US" dirty="0"/>
          </a:p>
          <a:p>
            <a:r>
              <a:rPr lang="en-US" dirty="0"/>
              <a:t>(c) No subrogation.--Except as set forth in subsection (d), there shall be no right of subrogation or reimbursement from a claimant's tort recovery with respect to a public or private benefit covered in subsection (a).</a:t>
            </a:r>
          </a:p>
          <a:p>
            <a:pPr marL="0" indent="0">
              <a:buNone/>
            </a:pPr>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99</a:t>
            </a:fld>
            <a:endParaRPr lang="en-US"/>
          </a:p>
        </p:txBody>
      </p:sp>
    </p:spTree>
    <p:extLst>
      <p:ext uri="{BB962C8B-B14F-4D97-AF65-F5344CB8AC3E}">
        <p14:creationId xmlns:p14="http://schemas.microsoft.com/office/powerpoint/2010/main" val="30730992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4190</TotalTime>
  <Words>11579</Words>
  <Application>Microsoft Macintosh PowerPoint</Application>
  <PresentationFormat>On-screen Show (4:3)</PresentationFormat>
  <Paragraphs>676</Paragraphs>
  <Slides>137</Slides>
  <Notes>4</Notes>
  <HiddenSlides>0</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Habitat</vt:lpstr>
      <vt:lpstr>Significant Trends &amp; Developments in Medical, Hospital &amp; Pharmaceutical Liability Law</vt:lpstr>
      <vt:lpstr>Learned Treatise</vt:lpstr>
      <vt:lpstr>Learned Treatise</vt:lpstr>
      <vt:lpstr>Learned Treatise</vt:lpstr>
      <vt:lpstr>Learned Treatise</vt:lpstr>
      <vt:lpstr>Learned Treatise</vt:lpstr>
      <vt:lpstr>Learned Treatise</vt:lpstr>
      <vt:lpstr>Learned Treatise</vt:lpstr>
      <vt:lpstr>Learned Treatise</vt:lpstr>
      <vt:lpstr>Learned Treatise</vt:lpstr>
      <vt:lpstr>Learned Treatise</vt:lpstr>
      <vt:lpstr>Learned Treatise</vt:lpstr>
      <vt:lpstr>Learned Treatise</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Present Sense Expert Testimony</vt:lpstr>
      <vt:lpstr>Treatment Options Available to Patients</vt:lpstr>
      <vt:lpstr>Treatment Options Available to Patients</vt:lpstr>
      <vt:lpstr>Treatment Options Available to Patients</vt:lpstr>
      <vt:lpstr>Petrancosta v. Malik 2013 WL 4781046, No. 3:12-CV-00677, September 5, 2013 William I. Arbuckle, III, United States Magistrate Judge</vt:lpstr>
      <vt:lpstr>Petrancosta v. Malik 2013 WL 4781046, No. 3:12-CV-00677, September 5, 2013 William I. Arbuckle, III, United States Magistrate Judge</vt:lpstr>
      <vt:lpstr>Petrancosta v. Malik 2013 WL 4781046, No. 3:12-CV-00677, September 5, 2013 William I. Arbuckle, III, United States Magistrate Judge</vt:lpstr>
      <vt:lpstr>Petrancosta v. Malik 2013 WL 4781046, No. 3:12-CV-00677, September 5, 2013 William I. Arbuckle, III, United States Magistrate Judge</vt:lpstr>
      <vt:lpstr>MCLANE V. VALLEY MEDICAL FACILITIES 157 Pitts. L. J. 252 (Allegheny Co. C. P. 2009) JUDGE WETTICK</vt:lpstr>
      <vt:lpstr>MCLANE V. VALLEY MEDICAL FACILITIES 157 Pitts. L. J. 252 (Allegheny Co. C. P. 2009) JUDGE WETTICK</vt:lpstr>
      <vt:lpstr>MCLANE V. VALLEY MEDICAL FACILITIES 157 Pitts. L. J. 252 (Allegheny Co. C. P. 2009) JUDGE WETTICK</vt:lpstr>
      <vt:lpstr>MCLANE V. VALLEY MEDICAL FACILITIES 157 Pitts. L. J. 252 (Allegheny Co. C. P. 2009) JUDGE WETTICK</vt:lpstr>
      <vt:lpstr>MCLANE V. VALLEY MEDICAL FACILITIES 157 Pitts. L. J. 252 (Allegheny Co. C. P. 2009) JUDGE WETTICK</vt:lpstr>
      <vt:lpstr>Treatment Options Available to Patient</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Treatment Options Available to Patients</vt:lpstr>
      <vt:lpstr>MCARE Highlights</vt:lpstr>
      <vt:lpstr>Periodic Payments</vt:lpstr>
      <vt:lpstr>PERIODIC PAYMENTS – 40 P.S. § 1303.509 </vt:lpstr>
      <vt:lpstr>RELEVANT LANGUAGE OF SECTION 509(b)(1)</vt:lpstr>
      <vt:lpstr>THREE PROBLEMATIC ISSUES RAISED BY THE AMBIGUOUS LANGUAGE IN SECTION 509(b)(1) </vt:lpstr>
      <vt:lpstr>WHEN SHOULD ATTORNEY’S FEES BE PAID UNDER SECTION 509(b)(1)? </vt:lpstr>
      <vt:lpstr>WHO PAYS THE ATTORNEY’S FEES UNDER SECTION 509(b)(1)? </vt:lpstr>
      <vt:lpstr>HOW SHOULD ATTORNEY’S FEES BE PAID UNDER SECTION 509(b)(1)? </vt:lpstr>
      <vt:lpstr>FIRST SCENARIO </vt:lpstr>
      <vt:lpstr>SECOND SCENARIO </vt:lpstr>
      <vt:lpstr>THIRD SCENARIO</vt:lpstr>
      <vt:lpstr>TRIER OF FACT’S ROLE </vt:lpstr>
      <vt:lpstr>PAYMENT OF FUTURE MEDICAL EXPENSES </vt:lpstr>
      <vt:lpstr>Sayler v. Skutches 40 A.3d 135 (Pa.Super. 2012)  Judge Platt, Lazarus, Ott</vt:lpstr>
      <vt:lpstr>Sayler v. Skutches 40 A.3d 135 (Pa.Super. 2012)  Judge Platt, Lazarus, Ott</vt:lpstr>
      <vt:lpstr>Sayler v. Skutches 40 A.3d 135 (Pa.Super. 2012)  Judge Platt, Lazarus, Ott</vt:lpstr>
      <vt:lpstr>Sayler v. Skutches 40 A.3d 135 (Pa.Super. 2012)  Judge Platt, Lazarus, Ott</vt:lpstr>
      <vt:lpstr>Sayler v. Skutches 40 A.3d 135 (Pa.Super. 2012)  Judge Platt, Lazarus, Ott</vt:lpstr>
      <vt:lpstr>Sayler v. Skutches 40 A.3d 135 (Pa.Super. 2012)  Judge Platt, Lazarus, Ott</vt:lpstr>
      <vt:lpstr>Sayler v. Skutches 40 A.3d 135 (Pa.Super. 2012)  Judge Platt, Lazarus, Ott</vt:lpstr>
      <vt:lpstr>Sayler v. Skutches 40 A.3d 135 (Pa.Super. 2012)  Judge Platt, Lazarus, Ott</vt:lpstr>
      <vt:lpstr>Sayler v. Skutches 40 A.3d 135 (Pa.Super. 2012)  Judge Platt, Lazarus, Ott</vt:lpstr>
      <vt:lpstr>Sayler v. Skutches 40 A.3d 135 (Pa.Super. 2012)  Judge Platt, Lazarus, Ott</vt:lpstr>
      <vt:lpstr> Sayler v. Skutches No. 2006-C-2210V., 2011 WL 7110402 (Lehigh Co. March 4, 2011)  Trial Court Opinion</vt:lpstr>
      <vt:lpstr> Sayler v. Skutches No. 2006-C-2210V., 2011 WL 7110402 (Lehigh Co. March 4, 2011)  Trial Court Opinion</vt:lpstr>
      <vt:lpstr> PA-JICIV 14.150  COMMENTARY AND ANALYSIS </vt:lpstr>
      <vt:lpstr> PA-JICIV 14.150  COMMENTARY AND ANALYSIS </vt:lpstr>
      <vt:lpstr>The California Experience, as Noted in the Commentary, Addresses Issues That Were Not fully considered in Sayler v. Skutches.</vt:lpstr>
      <vt:lpstr>California Experience, as Noted in the Commentary, Addresses Issues That Were Not fully considered in Sayler v. Skutches.</vt:lpstr>
      <vt:lpstr>NICHOLSON-UPSEY V. POTTSTOWN HOSPITAL COMPANY SUPERIOR COURT NO. 2923 EDA 2012</vt:lpstr>
      <vt:lpstr>NICHOLSON-UPSEY V. POTTSTOWN HOSPITAL COMPANY SUPERIOR COURT NO. 2923 EDA 2012</vt:lpstr>
      <vt:lpstr>NICHOLSON-UPSEY V. POTTSTOWN HOSPITAL COMPANY SUPERIOR COURT NO. 2923 EDA 2012</vt:lpstr>
      <vt:lpstr>NICHOLSON-UPSEY V. POTTSTOWN HOSPITAL COMPANY SUPERIOR COURT NO. 2923 EDA 2012</vt:lpstr>
      <vt:lpstr>NICHOLSON-UPSEY V. POTTSTOWN HOSPITAL COMPANY SUPERIOR COURT NO. 2923 EDA 2012</vt:lpstr>
      <vt:lpstr>NICHOLSON-UPSEY V. POTTSTOWN HOSPITAL COMPANY SUPERIOR COURT NO. 2923 EDA 2012</vt:lpstr>
      <vt:lpstr>Collateral Sources - § 508</vt:lpstr>
      <vt:lpstr>§ 508 Collateral sources 40 P.S. § 1303.508</vt:lpstr>
      <vt:lpstr>§ 508 Collateral sources 40 P.S. § 1303.508</vt:lpstr>
      <vt:lpstr>§ 508 Collateral sources 40 P.S. § 1303.508</vt:lpstr>
      <vt:lpstr>§ 508 Collateral sources 40 P.S. § 1303.508</vt:lpstr>
      <vt:lpstr>Introduction of Medical Bills - § 508(b)</vt:lpstr>
      <vt:lpstr>§ 508(B) INTRODUCTION OF MEDICAL BILLS  40 P.S. § 1303.508</vt:lpstr>
      <vt:lpstr>§ 508(B) INTRODUCTION OF MEDICAL BILLS  40 P.S. § 1303.508</vt:lpstr>
      <vt:lpstr> § 508(B) INTRODUCTION OF MEDICAL BILLS  40 P.S. § 1303.508 </vt:lpstr>
      <vt:lpstr>§ 508(B) INTRODUCTION OF MEDICAL BILLS  40 P.S. § 1303.508</vt:lpstr>
      <vt:lpstr>§ 508(B) INTRODUCTION OF MEDICAL BILLS  40 P.S. § 1303.508</vt:lpstr>
      <vt:lpstr>§ 508(B) INTRODUCTION OF MEDICAL BILLS  40 P.S. § 1303.508</vt:lpstr>
      <vt:lpstr>§ 508(B) INTRODUCTION OF MEDICAL BILLS  40 P.S. § 1303.508</vt:lpstr>
      <vt:lpstr>§ 508(B) INTRODUCTION OF MEDICAL BILLS  40 P.S. § 1303.508</vt:lpstr>
      <vt:lpstr>§ 508(B) INTRODUCTION OF MEDICAL BILLS  40 P.S. § 1303.508</vt:lpstr>
      <vt:lpstr>§ 508(B) INTRODUCTION OF MEDICAL BILLS  40 P.S. § 1303.508</vt:lpstr>
      <vt:lpstr>Moorhead</vt:lpstr>
      <vt:lpstr>  Whether Moorhead Should Be Applied to Medical Malpractice Cases </vt:lpstr>
      <vt:lpstr>Moorhead v. Crozer Chester Medical Center 765 A.2d 786, 789 (2001)</vt:lpstr>
      <vt:lpstr>Moorhead v. Crozer Chester Medical Center 765 A.2d 786, 789 (2001)</vt:lpstr>
      <vt:lpstr>Moorhead v. Crozer Chester Medical Center  765 A.2d 786, 789 (2001)</vt:lpstr>
      <vt:lpstr>Moorhead v. Crozer Chester Medical Center  765 A.2d 786, 789 (2001)</vt:lpstr>
      <vt:lpstr>Moorhead v. Crozer Chester Medical Center 765 A.2d 786, 789 (2001)</vt:lpstr>
      <vt:lpstr>Moorhead v. Crozer Chester Medical Center  765 A.2d 786, 789 (2001)</vt:lpstr>
      <vt:lpstr>Moorhead v. Crozer Chester Medical Center  765 A.2d 786, 789 (2001)</vt:lpstr>
      <vt:lpstr>Moorhead v. Crozer Chester Medical Center  765 A.2d 786, 789 (2001)</vt:lpstr>
      <vt:lpstr>Moorhead v. Crozer Chester Medical Center  765 A.2d 786, 789 (2001)</vt:lpstr>
      <vt:lpstr>Experts</vt:lpstr>
      <vt:lpstr>40 P.S. § 1303.512.  Expert Qualifications</vt:lpstr>
      <vt:lpstr>40 P.S. § 1303.512.  Expert Qualifications Continued</vt:lpstr>
      <vt:lpstr>40 P.S. § 1303.512.  Expert Qualifications Continued</vt:lpstr>
      <vt:lpstr>Anderson v. McAfoos 57 A.3d 1141 (Pa. 2012) Saylor, J.</vt:lpstr>
      <vt:lpstr>Anderson v. McAfoos 57 A.3d 1141 (Pa. 2012) Saylor, J.</vt:lpstr>
      <vt:lpstr>Cottle v. Tenet Health Graduate, LLC. 61 A.3d 187 (Pa. 2013) Per Curiam</vt:lpstr>
      <vt:lpstr>Vicari v. Spiegel 989 A.2d 1277 (Pa. 2010) Judge McCaffery</vt:lpstr>
      <vt:lpstr>Vicari v. Spiegel 989 A.2d 1277 (Pa. 2010) Judge McCaffery</vt:lpstr>
      <vt:lpstr>Freed v. Geisinger Medical Center 5 A.3d 212 (Pa. 2010) Justice Todd</vt:lpstr>
      <vt:lpstr>Freed v. Geisinger Medical Center 5 A.3d 212 (Pa. 2010) Justice Todd</vt:lpstr>
      <vt:lpstr>Renna v. Schadt, M.D. 64 A.3d (Pa. Super. 2013) Bowes, J.</vt:lpstr>
      <vt:lpstr>Catlin v. Hamburg  56 A.3d 914 (Pa. Super. 2012)  Olson, J.</vt:lpstr>
      <vt:lpstr>Catlin v. Hamburg  56 A.3d 914 (Pa. Super. 2012)  Olson, J.</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Trends &amp; Developments in Medical, Hospital &amp; Pharmaceutical Liability Law</dc:title>
  <dc:creator>Amber Birk</dc:creator>
  <cp:lastModifiedBy>Amber Birk</cp:lastModifiedBy>
  <cp:revision>67</cp:revision>
  <cp:lastPrinted>2013-11-27T20:32:38Z</cp:lastPrinted>
  <dcterms:created xsi:type="dcterms:W3CDTF">2013-11-25T19:54:08Z</dcterms:created>
  <dcterms:modified xsi:type="dcterms:W3CDTF">2013-12-17T15:28:31Z</dcterms:modified>
</cp:coreProperties>
</file>