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7" r:id="rId1"/>
  </p:sldMasterIdLst>
  <p:notesMasterIdLst>
    <p:notesMasterId r:id="rId79"/>
  </p:notesMasterIdLst>
  <p:handoutMasterIdLst>
    <p:handoutMasterId r:id="rId80"/>
  </p:handoutMasterIdLst>
  <p:sldIdLst>
    <p:sldId id="256" r:id="rId2"/>
    <p:sldId id="274" r:id="rId3"/>
    <p:sldId id="276" r:id="rId4"/>
    <p:sldId id="279" r:id="rId5"/>
    <p:sldId id="389" r:id="rId6"/>
    <p:sldId id="390" r:id="rId7"/>
    <p:sldId id="275" r:id="rId8"/>
    <p:sldId id="291" r:id="rId9"/>
    <p:sldId id="280" r:id="rId10"/>
    <p:sldId id="284" r:id="rId11"/>
    <p:sldId id="285" r:id="rId12"/>
    <p:sldId id="286" r:id="rId13"/>
    <p:sldId id="387" r:id="rId14"/>
    <p:sldId id="388" r:id="rId15"/>
    <p:sldId id="287" r:id="rId16"/>
    <p:sldId id="292" r:id="rId17"/>
    <p:sldId id="385" r:id="rId18"/>
    <p:sldId id="386" r:id="rId19"/>
    <p:sldId id="384" r:id="rId20"/>
    <p:sldId id="311" r:id="rId21"/>
    <p:sldId id="288" r:id="rId22"/>
    <p:sldId id="289" r:id="rId23"/>
    <p:sldId id="290" r:id="rId24"/>
    <p:sldId id="310" r:id="rId25"/>
    <p:sldId id="281" r:id="rId26"/>
    <p:sldId id="312" r:id="rId27"/>
    <p:sldId id="330" r:id="rId28"/>
    <p:sldId id="361" r:id="rId29"/>
    <p:sldId id="293" r:id="rId30"/>
    <p:sldId id="331" r:id="rId31"/>
    <p:sldId id="295" r:id="rId32"/>
    <p:sldId id="332" r:id="rId33"/>
    <p:sldId id="296" r:id="rId34"/>
    <p:sldId id="333" r:id="rId35"/>
    <p:sldId id="334" r:id="rId36"/>
    <p:sldId id="335" r:id="rId37"/>
    <p:sldId id="297" r:id="rId38"/>
    <p:sldId id="337" r:id="rId39"/>
    <p:sldId id="338" r:id="rId40"/>
    <p:sldId id="300" r:id="rId41"/>
    <p:sldId id="301" r:id="rId42"/>
    <p:sldId id="302" r:id="rId43"/>
    <p:sldId id="339" r:id="rId44"/>
    <p:sldId id="343" r:id="rId45"/>
    <p:sldId id="342" r:id="rId46"/>
    <p:sldId id="303" r:id="rId47"/>
    <p:sldId id="344" r:id="rId48"/>
    <p:sldId id="345" r:id="rId49"/>
    <p:sldId id="346" r:id="rId50"/>
    <p:sldId id="347" r:id="rId51"/>
    <p:sldId id="396" r:id="rId52"/>
    <p:sldId id="305" r:id="rId53"/>
    <p:sldId id="308" r:id="rId54"/>
    <p:sldId id="349" r:id="rId55"/>
    <p:sldId id="315" r:id="rId56"/>
    <p:sldId id="320" r:id="rId57"/>
    <p:sldId id="358" r:id="rId58"/>
    <p:sldId id="318" r:id="rId59"/>
    <p:sldId id="317" r:id="rId60"/>
    <p:sldId id="327" r:id="rId61"/>
    <p:sldId id="370" r:id="rId62"/>
    <p:sldId id="322" r:id="rId63"/>
    <p:sldId id="374" r:id="rId64"/>
    <p:sldId id="375" r:id="rId65"/>
    <p:sldId id="376" r:id="rId66"/>
    <p:sldId id="328" r:id="rId67"/>
    <p:sldId id="323" r:id="rId68"/>
    <p:sldId id="382" r:id="rId69"/>
    <p:sldId id="383" r:id="rId70"/>
    <p:sldId id="381" r:id="rId71"/>
    <p:sldId id="329" r:id="rId72"/>
    <p:sldId id="397" r:id="rId73"/>
    <p:sldId id="391" r:id="rId74"/>
    <p:sldId id="393" r:id="rId75"/>
    <p:sldId id="392" r:id="rId76"/>
    <p:sldId id="394" r:id="rId77"/>
    <p:sldId id="395" r:id="rId7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BAAD1100-0029-C043-BDAA-70DA9EF7F5B9}">
          <p14:sldIdLst>
            <p14:sldId id="256"/>
            <p14:sldId id="274"/>
            <p14:sldId id="276"/>
            <p14:sldId id="279"/>
            <p14:sldId id="389"/>
            <p14:sldId id="390"/>
            <p14:sldId id="275"/>
            <p14:sldId id="291"/>
            <p14:sldId id="280"/>
            <p14:sldId id="284"/>
            <p14:sldId id="285"/>
            <p14:sldId id="286"/>
            <p14:sldId id="387"/>
            <p14:sldId id="388"/>
            <p14:sldId id="287"/>
            <p14:sldId id="292"/>
            <p14:sldId id="385"/>
            <p14:sldId id="386"/>
            <p14:sldId id="384"/>
            <p14:sldId id="311"/>
            <p14:sldId id="288"/>
            <p14:sldId id="289"/>
            <p14:sldId id="290"/>
            <p14:sldId id="310"/>
            <p14:sldId id="281"/>
            <p14:sldId id="312"/>
            <p14:sldId id="330"/>
            <p14:sldId id="361"/>
            <p14:sldId id="293"/>
            <p14:sldId id="331"/>
            <p14:sldId id="295"/>
            <p14:sldId id="332"/>
            <p14:sldId id="296"/>
            <p14:sldId id="333"/>
            <p14:sldId id="334"/>
            <p14:sldId id="335"/>
            <p14:sldId id="297"/>
            <p14:sldId id="337"/>
            <p14:sldId id="338"/>
            <p14:sldId id="300"/>
            <p14:sldId id="301"/>
            <p14:sldId id="302"/>
            <p14:sldId id="339"/>
            <p14:sldId id="343"/>
            <p14:sldId id="342"/>
            <p14:sldId id="303"/>
            <p14:sldId id="344"/>
            <p14:sldId id="345"/>
            <p14:sldId id="346"/>
            <p14:sldId id="347"/>
            <p14:sldId id="396"/>
            <p14:sldId id="305"/>
            <p14:sldId id="308"/>
            <p14:sldId id="349"/>
            <p14:sldId id="315"/>
            <p14:sldId id="320"/>
            <p14:sldId id="358"/>
            <p14:sldId id="318"/>
            <p14:sldId id="317"/>
            <p14:sldId id="327"/>
            <p14:sldId id="370"/>
            <p14:sldId id="322"/>
            <p14:sldId id="374"/>
            <p14:sldId id="375"/>
            <p14:sldId id="376"/>
            <p14:sldId id="328"/>
            <p14:sldId id="323"/>
            <p14:sldId id="382"/>
            <p14:sldId id="383"/>
            <p14:sldId id="381"/>
            <p14:sldId id="329"/>
            <p14:sldId id="397"/>
            <p14:sldId id="391"/>
            <p14:sldId id="393"/>
            <p14:sldId id="392"/>
            <p14:sldId id="394"/>
            <p14:sldId id="395"/>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hleen" initial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clrMode="bw"/>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26" autoAdjust="0"/>
    <p:restoredTop sz="88889" autoAdjust="0"/>
  </p:normalViewPr>
  <p:slideViewPr>
    <p:cSldViewPr snapToGrid="0" snapToObjects="1">
      <p:cViewPr>
        <p:scale>
          <a:sx n="170" d="100"/>
          <a:sy n="170" d="100"/>
        </p:scale>
        <p:origin x="-1656" y="-240"/>
      </p:cViewPr>
      <p:guideLst>
        <p:guide orient="horz" pos="2160"/>
        <p:guide pos="2880"/>
      </p:guideLst>
    </p:cSldViewPr>
  </p:slideViewPr>
  <p:outlineViewPr>
    <p:cViewPr>
      <p:scale>
        <a:sx n="33" d="100"/>
        <a:sy n="33" d="100"/>
      </p:scale>
      <p:origin x="0" y="20334"/>
    </p:cViewPr>
  </p:outlineViewPr>
  <p:notesTextViewPr>
    <p:cViewPr>
      <p:scale>
        <a:sx n="100" d="100"/>
        <a:sy n="100" d="100"/>
      </p:scale>
      <p:origin x="0" y="0"/>
    </p:cViewPr>
  </p:notesTextViewPr>
  <p:sorterViewPr>
    <p:cViewPr>
      <p:scale>
        <a:sx n="100" d="100"/>
        <a:sy n="100" d="100"/>
      </p:scale>
      <p:origin x="0" y="1368"/>
    </p:cViewPr>
  </p:sorterViewPr>
  <p:notesViewPr>
    <p:cSldViewPr snapToGrid="0" snapToObjects="1">
      <p:cViewPr varScale="1">
        <p:scale>
          <a:sx n="30" d="100"/>
          <a:sy n="30" d="100"/>
        </p:scale>
        <p:origin x="-226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notesMaster" Target="notesMasters/notesMaster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handoutMaster" Target="handoutMasters/handoutMaster1.xml"/><Relationship Id="rId81" Type="http://schemas.openxmlformats.org/officeDocument/2006/relationships/printerSettings" Target="printerSettings/printerSettings1.bin"/><Relationship Id="rId82" Type="http://schemas.openxmlformats.org/officeDocument/2006/relationships/commentAuthors" Target="commentAuthors.xml"/><Relationship Id="rId83" Type="http://schemas.openxmlformats.org/officeDocument/2006/relationships/presProps" Target="presProps.xml"/><Relationship Id="rId84" Type="http://schemas.openxmlformats.org/officeDocument/2006/relationships/viewProps" Target="viewProps.xml"/><Relationship Id="rId85" Type="http://schemas.openxmlformats.org/officeDocument/2006/relationships/theme" Target="theme/theme1.xml"/><Relationship Id="rId86"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9696849-4A3F-4111-AE66-89AE8D879157}" type="datetimeFigureOut">
              <a:rPr lang="en-US" smtClean="0"/>
              <a:t>5/10/13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FAE3289-7D6E-458D-BF83-CAB272BA110E}" type="slidenum">
              <a:rPr lang="en-US" smtClean="0"/>
              <a:t>‹#›</a:t>
            </a:fld>
            <a:endParaRPr lang="en-US"/>
          </a:p>
        </p:txBody>
      </p:sp>
    </p:spTree>
    <p:extLst>
      <p:ext uri="{BB962C8B-B14F-4D97-AF65-F5344CB8AC3E}">
        <p14:creationId xmlns:p14="http://schemas.microsoft.com/office/powerpoint/2010/main" val="4271369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A07A63-07B3-407E-AC0D-1C6C74D2F27E}" type="datetimeFigureOut">
              <a:rPr lang="en-US" smtClean="0"/>
              <a:t>5/10/13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92ACF6-BC8E-4E9C-B1A0-43D4486EEA04}" type="slidenum">
              <a:rPr lang="en-US" smtClean="0"/>
              <a:t>‹#›</a:t>
            </a:fld>
            <a:endParaRPr lang="en-US"/>
          </a:p>
        </p:txBody>
      </p:sp>
    </p:spTree>
    <p:extLst>
      <p:ext uri="{BB962C8B-B14F-4D97-AF65-F5344CB8AC3E}">
        <p14:creationId xmlns:p14="http://schemas.microsoft.com/office/powerpoint/2010/main" val="710591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92ACF6-BC8E-4E9C-B1A0-43D4486EEA04}" type="slidenum">
              <a:rPr lang="en-US" smtClean="0"/>
              <a:t>3</a:t>
            </a:fld>
            <a:endParaRPr lang="en-US"/>
          </a:p>
        </p:txBody>
      </p:sp>
    </p:spTree>
    <p:extLst>
      <p:ext uri="{BB962C8B-B14F-4D97-AF65-F5344CB8AC3E}">
        <p14:creationId xmlns:p14="http://schemas.microsoft.com/office/powerpoint/2010/main" val="3364295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92ACF6-BC8E-4E9C-B1A0-43D4486EEA04}" type="slidenum">
              <a:rPr lang="en-US" smtClean="0"/>
              <a:t>14</a:t>
            </a:fld>
            <a:endParaRPr lang="en-US"/>
          </a:p>
        </p:txBody>
      </p:sp>
    </p:spTree>
    <p:extLst>
      <p:ext uri="{BB962C8B-B14F-4D97-AF65-F5344CB8AC3E}">
        <p14:creationId xmlns:p14="http://schemas.microsoft.com/office/powerpoint/2010/main" val="33642951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92ACF6-BC8E-4E9C-B1A0-43D4486EEA04}" type="slidenum">
              <a:rPr lang="en-US" smtClean="0"/>
              <a:t>15</a:t>
            </a:fld>
            <a:endParaRPr lang="en-US"/>
          </a:p>
        </p:txBody>
      </p:sp>
    </p:spTree>
    <p:extLst>
      <p:ext uri="{BB962C8B-B14F-4D97-AF65-F5344CB8AC3E}">
        <p14:creationId xmlns:p14="http://schemas.microsoft.com/office/powerpoint/2010/main" val="33642951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92ACF6-BC8E-4E9C-B1A0-43D4486EEA04}" type="slidenum">
              <a:rPr lang="en-US" smtClean="0"/>
              <a:t>21</a:t>
            </a:fld>
            <a:endParaRPr lang="en-US"/>
          </a:p>
        </p:txBody>
      </p:sp>
    </p:spTree>
    <p:extLst>
      <p:ext uri="{BB962C8B-B14F-4D97-AF65-F5344CB8AC3E}">
        <p14:creationId xmlns:p14="http://schemas.microsoft.com/office/powerpoint/2010/main" val="33642951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92ACF6-BC8E-4E9C-B1A0-43D4486EEA04}" type="slidenum">
              <a:rPr lang="en-US" smtClean="0"/>
              <a:t>22</a:t>
            </a:fld>
            <a:endParaRPr lang="en-US"/>
          </a:p>
        </p:txBody>
      </p:sp>
    </p:spTree>
    <p:extLst>
      <p:ext uri="{BB962C8B-B14F-4D97-AF65-F5344CB8AC3E}">
        <p14:creationId xmlns:p14="http://schemas.microsoft.com/office/powerpoint/2010/main" val="33642951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92ACF6-BC8E-4E9C-B1A0-43D4486EEA04}" type="slidenum">
              <a:rPr lang="en-US" smtClean="0"/>
              <a:t>23</a:t>
            </a:fld>
            <a:endParaRPr lang="en-US"/>
          </a:p>
        </p:txBody>
      </p:sp>
    </p:spTree>
    <p:extLst>
      <p:ext uri="{BB962C8B-B14F-4D97-AF65-F5344CB8AC3E}">
        <p14:creationId xmlns:p14="http://schemas.microsoft.com/office/powerpoint/2010/main" val="33642951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892ACF6-BC8E-4E9C-B1A0-43D4486EEA04}" type="slidenum">
              <a:rPr lang="en-US" smtClean="0"/>
              <a:t>25</a:t>
            </a:fld>
            <a:endParaRPr lang="en-US"/>
          </a:p>
        </p:txBody>
      </p:sp>
    </p:spTree>
    <p:extLst>
      <p:ext uri="{BB962C8B-B14F-4D97-AF65-F5344CB8AC3E}">
        <p14:creationId xmlns:p14="http://schemas.microsoft.com/office/powerpoint/2010/main" val="935545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Could reference school’s immunity under the Pennsylvania Anatomical Gift Act, </a:t>
            </a:r>
            <a:r>
              <a:rPr lang="en-US" smtClean="0"/>
              <a:t>§ 8616() </a:t>
            </a:r>
            <a:r>
              <a:rPr lang="en-US" dirty="0" smtClean="0"/>
              <a:t>which</a:t>
            </a:r>
            <a:r>
              <a:rPr lang="en-US" baseline="0" dirty="0" smtClean="0"/>
              <a:t> hinges on the good faith of the school.</a:t>
            </a:r>
            <a:endParaRPr lang="en-US" dirty="0"/>
          </a:p>
        </p:txBody>
      </p:sp>
      <p:sp>
        <p:nvSpPr>
          <p:cNvPr id="4" name="Slide Number Placeholder 3"/>
          <p:cNvSpPr>
            <a:spLocks noGrp="1"/>
          </p:cNvSpPr>
          <p:nvPr>
            <p:ph type="sldNum" sz="quarter" idx="10"/>
          </p:nvPr>
        </p:nvSpPr>
        <p:spPr/>
        <p:txBody>
          <a:bodyPr/>
          <a:lstStyle/>
          <a:p>
            <a:fld id="{8892ACF6-BC8E-4E9C-B1A0-43D4486EEA04}" type="slidenum">
              <a:rPr lang="en-US" smtClean="0"/>
              <a:t>4</a:t>
            </a:fld>
            <a:endParaRPr lang="en-US"/>
          </a:p>
        </p:txBody>
      </p:sp>
    </p:spTree>
    <p:extLst>
      <p:ext uri="{BB962C8B-B14F-4D97-AF65-F5344CB8AC3E}">
        <p14:creationId xmlns:p14="http://schemas.microsoft.com/office/powerpoint/2010/main" val="3364295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Could reference school’s immunity under the Pennsylvania Anatomical Gift Act, </a:t>
            </a:r>
            <a:r>
              <a:rPr lang="en-US" smtClean="0"/>
              <a:t>§ 8616() </a:t>
            </a:r>
            <a:r>
              <a:rPr lang="en-US" dirty="0" smtClean="0"/>
              <a:t>which</a:t>
            </a:r>
            <a:r>
              <a:rPr lang="en-US" baseline="0" dirty="0" smtClean="0"/>
              <a:t> hinges on the good faith of the school.</a:t>
            </a:r>
            <a:endParaRPr lang="en-US" dirty="0"/>
          </a:p>
        </p:txBody>
      </p:sp>
      <p:sp>
        <p:nvSpPr>
          <p:cNvPr id="4" name="Slide Number Placeholder 3"/>
          <p:cNvSpPr>
            <a:spLocks noGrp="1"/>
          </p:cNvSpPr>
          <p:nvPr>
            <p:ph type="sldNum" sz="quarter" idx="10"/>
          </p:nvPr>
        </p:nvSpPr>
        <p:spPr/>
        <p:txBody>
          <a:bodyPr/>
          <a:lstStyle/>
          <a:p>
            <a:fld id="{8892ACF6-BC8E-4E9C-B1A0-43D4486EEA04}" type="slidenum">
              <a:rPr lang="en-US" smtClean="0"/>
              <a:t>5</a:t>
            </a:fld>
            <a:endParaRPr lang="en-US"/>
          </a:p>
        </p:txBody>
      </p:sp>
    </p:spTree>
    <p:extLst>
      <p:ext uri="{BB962C8B-B14F-4D97-AF65-F5344CB8AC3E}">
        <p14:creationId xmlns:p14="http://schemas.microsoft.com/office/powerpoint/2010/main" val="3364295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Could reference school’s immunity under the Pennsylvania Anatomical Gift Act, </a:t>
            </a:r>
            <a:r>
              <a:rPr lang="en-US" smtClean="0"/>
              <a:t>§ 8616() </a:t>
            </a:r>
            <a:r>
              <a:rPr lang="en-US" dirty="0" smtClean="0"/>
              <a:t>which</a:t>
            </a:r>
            <a:r>
              <a:rPr lang="en-US" baseline="0" dirty="0" smtClean="0"/>
              <a:t> hinges on the good faith of the school.</a:t>
            </a:r>
            <a:endParaRPr lang="en-US" dirty="0"/>
          </a:p>
        </p:txBody>
      </p:sp>
      <p:sp>
        <p:nvSpPr>
          <p:cNvPr id="4" name="Slide Number Placeholder 3"/>
          <p:cNvSpPr>
            <a:spLocks noGrp="1"/>
          </p:cNvSpPr>
          <p:nvPr>
            <p:ph type="sldNum" sz="quarter" idx="10"/>
          </p:nvPr>
        </p:nvSpPr>
        <p:spPr/>
        <p:txBody>
          <a:bodyPr/>
          <a:lstStyle/>
          <a:p>
            <a:fld id="{8892ACF6-BC8E-4E9C-B1A0-43D4486EEA04}" type="slidenum">
              <a:rPr lang="en-US" smtClean="0"/>
              <a:t>6</a:t>
            </a:fld>
            <a:endParaRPr lang="en-US"/>
          </a:p>
        </p:txBody>
      </p:sp>
    </p:spTree>
    <p:extLst>
      <p:ext uri="{BB962C8B-B14F-4D97-AF65-F5344CB8AC3E}">
        <p14:creationId xmlns:p14="http://schemas.microsoft.com/office/powerpoint/2010/main" val="3364295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92ACF6-BC8E-4E9C-B1A0-43D4486EEA04}" type="slidenum">
              <a:rPr lang="en-US" smtClean="0"/>
              <a:t>9</a:t>
            </a:fld>
            <a:endParaRPr lang="en-US"/>
          </a:p>
        </p:txBody>
      </p:sp>
    </p:spTree>
    <p:extLst>
      <p:ext uri="{BB962C8B-B14F-4D97-AF65-F5344CB8AC3E}">
        <p14:creationId xmlns:p14="http://schemas.microsoft.com/office/powerpoint/2010/main" val="3364295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92ACF6-BC8E-4E9C-B1A0-43D4486EEA04}" type="slidenum">
              <a:rPr lang="en-US" smtClean="0"/>
              <a:t>10</a:t>
            </a:fld>
            <a:endParaRPr lang="en-US"/>
          </a:p>
        </p:txBody>
      </p:sp>
    </p:spTree>
    <p:extLst>
      <p:ext uri="{BB962C8B-B14F-4D97-AF65-F5344CB8AC3E}">
        <p14:creationId xmlns:p14="http://schemas.microsoft.com/office/powerpoint/2010/main" val="3364295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92ACF6-BC8E-4E9C-B1A0-43D4486EEA04}" type="slidenum">
              <a:rPr lang="en-US" smtClean="0"/>
              <a:t>11</a:t>
            </a:fld>
            <a:endParaRPr lang="en-US"/>
          </a:p>
        </p:txBody>
      </p:sp>
    </p:spTree>
    <p:extLst>
      <p:ext uri="{BB962C8B-B14F-4D97-AF65-F5344CB8AC3E}">
        <p14:creationId xmlns:p14="http://schemas.microsoft.com/office/powerpoint/2010/main" val="33642951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92ACF6-BC8E-4E9C-B1A0-43D4486EEA04}" type="slidenum">
              <a:rPr lang="en-US" smtClean="0"/>
              <a:t>12</a:t>
            </a:fld>
            <a:endParaRPr lang="en-US"/>
          </a:p>
        </p:txBody>
      </p:sp>
    </p:spTree>
    <p:extLst>
      <p:ext uri="{BB962C8B-B14F-4D97-AF65-F5344CB8AC3E}">
        <p14:creationId xmlns:p14="http://schemas.microsoft.com/office/powerpoint/2010/main" val="3364295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92ACF6-BC8E-4E9C-B1A0-43D4486EEA04}" type="slidenum">
              <a:rPr lang="en-US" smtClean="0"/>
              <a:t>13</a:t>
            </a:fld>
            <a:endParaRPr lang="en-US"/>
          </a:p>
        </p:txBody>
      </p:sp>
    </p:spTree>
    <p:extLst>
      <p:ext uri="{BB962C8B-B14F-4D97-AF65-F5344CB8AC3E}">
        <p14:creationId xmlns:p14="http://schemas.microsoft.com/office/powerpoint/2010/main" val="3364295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99369B1-A059-4E42-98C6-4FFA43906E9A}" type="datetime1">
              <a:rPr lang="en-US" smtClean="0"/>
              <a:t>5/10/13</a:t>
            </a:fld>
            <a:endParaRPr lang="en-US"/>
          </a:p>
        </p:txBody>
      </p:sp>
      <p:sp>
        <p:nvSpPr>
          <p:cNvPr id="5" name="Footer Placeholder 4"/>
          <p:cNvSpPr>
            <a:spLocks noGrp="1"/>
          </p:cNvSpPr>
          <p:nvPr>
            <p:ph type="ftr" sz="quarter" idx="11"/>
          </p:nvPr>
        </p:nvSpPr>
        <p:spPr/>
        <p:txBody>
          <a:bodyPr/>
          <a:lstStyle/>
          <a:p>
            <a:r>
              <a:rPr lang="en-US" smtClean="0"/>
              <a:t>By:  Clifford A. Rieders, Esq.</a:t>
            </a:r>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5FD889E0-CAB2-4699-909D-B9A88D47ACBE}" type="slidenum">
              <a:rPr lang="en-US" smtClean="0"/>
              <a:pPr/>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E326D3-2B70-4036-8880-289079AE6851}" type="datetime1">
              <a:rPr lang="en-US" smtClean="0"/>
              <a:t>5/10/13</a:t>
            </a:fld>
            <a:endParaRPr lang="en-US"/>
          </a:p>
        </p:txBody>
      </p:sp>
      <p:sp>
        <p:nvSpPr>
          <p:cNvPr id="5" name="Footer Placeholder 4"/>
          <p:cNvSpPr>
            <a:spLocks noGrp="1"/>
          </p:cNvSpPr>
          <p:nvPr>
            <p:ph type="ftr" sz="quarter" idx="11"/>
          </p:nvPr>
        </p:nvSpPr>
        <p:spPr/>
        <p:txBody>
          <a:bodyPr/>
          <a:lstStyle/>
          <a:p>
            <a:r>
              <a:rPr lang="en-US" smtClean="0"/>
              <a:t>By:  Clifford A. Rieders, Esq.</a:t>
            </a:r>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E3D6D7-7F66-4D45-9969-89A8200D0E29}" type="datetime1">
              <a:rPr lang="en-US" smtClean="0"/>
              <a:t>5/10/13</a:t>
            </a:fld>
            <a:endParaRPr lang="en-US"/>
          </a:p>
        </p:txBody>
      </p:sp>
      <p:sp>
        <p:nvSpPr>
          <p:cNvPr id="5" name="Footer Placeholder 4"/>
          <p:cNvSpPr>
            <a:spLocks noGrp="1"/>
          </p:cNvSpPr>
          <p:nvPr>
            <p:ph type="ftr" sz="quarter" idx="11"/>
          </p:nvPr>
        </p:nvSpPr>
        <p:spPr/>
        <p:txBody>
          <a:bodyPr/>
          <a:lstStyle/>
          <a:p>
            <a:r>
              <a:rPr lang="en-US" smtClean="0"/>
              <a:t>By:  Clifford A. Rieders, Esq.</a:t>
            </a:r>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833191-F3AC-4A26-B13D-316AC2C429B0}" type="datetime1">
              <a:rPr lang="en-US" smtClean="0"/>
              <a:t>5/10/13</a:t>
            </a:fld>
            <a:endParaRPr lang="en-US"/>
          </a:p>
        </p:txBody>
      </p:sp>
      <p:sp>
        <p:nvSpPr>
          <p:cNvPr id="5" name="Footer Placeholder 4"/>
          <p:cNvSpPr>
            <a:spLocks noGrp="1"/>
          </p:cNvSpPr>
          <p:nvPr>
            <p:ph type="ftr" sz="quarter" idx="11"/>
          </p:nvPr>
        </p:nvSpPr>
        <p:spPr/>
        <p:txBody>
          <a:bodyPr/>
          <a:lstStyle/>
          <a:p>
            <a:r>
              <a:rPr lang="en-US" smtClean="0"/>
              <a:t>By:  Clifford A. Rieders, Esq.</a:t>
            </a:r>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124191F-4B1E-49FC-AC55-4D4D2EBD290B}" type="datetime1">
              <a:rPr lang="en-US" smtClean="0"/>
              <a:t>5/10/13</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r>
              <a:rPr lang="en-US" smtClean="0"/>
              <a:t>By:  Clifford A. Rieders, Esq.</a:t>
            </a:r>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pPr/>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3C5AF37-73F8-4B75-BC16-A3DDFF11012C}" type="datetime1">
              <a:rPr lang="en-US" smtClean="0"/>
              <a:t>5/10/13</a:t>
            </a:fld>
            <a:endParaRPr lang="en-US"/>
          </a:p>
        </p:txBody>
      </p:sp>
      <p:sp>
        <p:nvSpPr>
          <p:cNvPr id="6" name="Footer Placeholder 5"/>
          <p:cNvSpPr>
            <a:spLocks noGrp="1"/>
          </p:cNvSpPr>
          <p:nvPr>
            <p:ph type="ftr" sz="quarter" idx="11"/>
          </p:nvPr>
        </p:nvSpPr>
        <p:spPr/>
        <p:txBody>
          <a:bodyPr/>
          <a:lstStyle/>
          <a:p>
            <a:r>
              <a:rPr lang="en-US" smtClean="0"/>
              <a:t>By:  Clifford A. Rieders, Esq.</a:t>
            </a:r>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E266E4-AAA6-439D-AC49-2678D674CFB9}" type="datetime1">
              <a:rPr lang="en-US" smtClean="0"/>
              <a:t>5/10/13</a:t>
            </a:fld>
            <a:endParaRPr lang="en-US"/>
          </a:p>
        </p:txBody>
      </p:sp>
      <p:sp>
        <p:nvSpPr>
          <p:cNvPr id="8" name="Footer Placeholder 7"/>
          <p:cNvSpPr>
            <a:spLocks noGrp="1"/>
          </p:cNvSpPr>
          <p:nvPr>
            <p:ph type="ftr" sz="quarter" idx="11"/>
          </p:nvPr>
        </p:nvSpPr>
        <p:spPr/>
        <p:txBody>
          <a:bodyPr/>
          <a:lstStyle/>
          <a:p>
            <a:r>
              <a:rPr lang="en-US" smtClean="0"/>
              <a:t>By:  Clifford A. Rieders, Esq.</a:t>
            </a:r>
            <a:endParaRPr lang="en-US"/>
          </a:p>
        </p:txBody>
      </p:sp>
      <p:sp>
        <p:nvSpPr>
          <p:cNvPr id="9" name="Slide Number Placeholder 8"/>
          <p:cNvSpPr>
            <a:spLocks noGrp="1"/>
          </p:cNvSpPr>
          <p:nvPr>
            <p:ph type="sldNum" sz="quarter" idx="12"/>
          </p:nvPr>
        </p:nvSpPr>
        <p:spPr/>
        <p:txBody>
          <a:bodyPr/>
          <a:lstStyle/>
          <a:p>
            <a:fld id="{5FD889E0-CAB2-4699-909D-B9A88D47ACB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11FFAD-19D8-42BC-BB52-5D85462710A4}" type="datetime1">
              <a:rPr lang="en-US" smtClean="0"/>
              <a:t>5/10/13</a:t>
            </a:fld>
            <a:endParaRPr lang="en-US"/>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664CAB65-3011-46F3-BA91-8207C69A4D15}" type="datetime1">
              <a:rPr lang="en-US" smtClean="0"/>
              <a:t>5/10/13</a:t>
            </a:fld>
            <a:endParaRPr lang="en-US"/>
          </a:p>
        </p:txBody>
      </p:sp>
      <p:sp>
        <p:nvSpPr>
          <p:cNvPr id="3" name="Footer Placeholder 2"/>
          <p:cNvSpPr>
            <a:spLocks noGrp="1"/>
          </p:cNvSpPr>
          <p:nvPr>
            <p:ph type="ftr" sz="quarter" idx="11"/>
          </p:nvPr>
        </p:nvSpPr>
        <p:spPr/>
        <p:txBody>
          <a:bodyPr/>
          <a:lstStyle/>
          <a:p>
            <a:r>
              <a:rPr lang="en-US" smtClean="0"/>
              <a:t>By:  Clifford A. Rieders, Esq.</a:t>
            </a:r>
            <a:endParaRPr lang="en-US"/>
          </a:p>
        </p:txBody>
      </p:sp>
      <p:sp>
        <p:nvSpPr>
          <p:cNvPr id="4" name="Slide Number Placeholder 3"/>
          <p:cNvSpPr>
            <a:spLocks noGrp="1"/>
          </p:cNvSpPr>
          <p:nvPr>
            <p:ph type="sldNum" sz="quarter" idx="12"/>
          </p:nvPr>
        </p:nvSpPr>
        <p:spPr/>
        <p:txBody>
          <a:bodyPr/>
          <a:lstStyle/>
          <a:p>
            <a:fld id="{5FD889E0-CAB2-4699-909D-B9A88D47ACB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95DD43F-61E8-498C-BA37-A5B21C80C276}" type="datetime1">
              <a:rPr lang="en-US" smtClean="0"/>
              <a:t>5/10/13</a:t>
            </a:fld>
            <a:endParaRPr lang="en-US"/>
          </a:p>
        </p:txBody>
      </p:sp>
      <p:sp>
        <p:nvSpPr>
          <p:cNvPr id="6" name="Footer Placeholder 5"/>
          <p:cNvSpPr>
            <a:spLocks noGrp="1"/>
          </p:cNvSpPr>
          <p:nvPr>
            <p:ph type="ftr" sz="quarter" idx="11"/>
          </p:nvPr>
        </p:nvSpPr>
        <p:spPr/>
        <p:txBody>
          <a:bodyPr/>
          <a:lstStyle/>
          <a:p>
            <a:r>
              <a:rPr lang="en-US" smtClean="0"/>
              <a:t>By:  Clifford A. Rieders, Esq.</a:t>
            </a:r>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5" name="Date Placeholder 4"/>
          <p:cNvSpPr>
            <a:spLocks noGrp="1"/>
          </p:cNvSpPr>
          <p:nvPr>
            <p:ph type="dt" sz="half" idx="10"/>
          </p:nvPr>
        </p:nvSpPr>
        <p:spPr/>
        <p:txBody>
          <a:bodyPr/>
          <a:lstStyle/>
          <a:p>
            <a:fld id="{02715A03-1409-4CB3-81D7-EDA174878F2F}" type="datetime1">
              <a:rPr lang="en-US" smtClean="0"/>
              <a:t>5/10/13</a:t>
            </a:fld>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r>
              <a:rPr lang="en-US" smtClean="0"/>
              <a:t>By:  Clifford A. Rieders, Esq.</a:t>
            </a:r>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BBCCC95C-6709-4618-900F-7C8C1EF658B3}" type="datetime1">
              <a:rPr lang="en-US" smtClean="0"/>
              <a:t>5/10/13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r>
              <a:rPr lang="en-US" smtClean="0"/>
              <a:t>By:  Clifford A. Rieders, Esq.</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5FD889E0-CAB2-4699-909D-B9A88D47ACBE}" type="slidenum">
              <a:rPr lang="en-US" smtClean="0"/>
              <a:pPr/>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hdr="0" dt="0"/>
  <p:txStyles>
    <p:titleStyle>
      <a:lvl1pPr algn="ctr" defTabSz="914400" rtl="0" eaLnBrk="1" latinLnBrk="0" hangingPunct="1">
        <a:spcBef>
          <a:spcPct val="0"/>
        </a:spcBef>
        <a:buNone/>
        <a:defRPr sz="2800" b="1" i="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crieders@riederstravis.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87922" y="3729892"/>
            <a:ext cx="8958385" cy="457200"/>
          </a:xfrm>
          <a:ln>
            <a:noFill/>
          </a:ln>
        </p:spPr>
        <p:txBody>
          <a:bodyPr/>
          <a:lstStyle/>
          <a:p>
            <a:pPr marL="114300" indent="0" algn="ctr">
              <a:buNone/>
            </a:pPr>
            <a:r>
              <a:rPr lang="en-US" dirty="0" smtClean="0">
                <a:solidFill>
                  <a:schemeClr val="accent6"/>
                </a:solidFill>
              </a:rPr>
              <a:t>Presented by: Clifford A. </a:t>
            </a:r>
            <a:r>
              <a:rPr lang="en-US" dirty="0" err="1" smtClean="0">
                <a:solidFill>
                  <a:schemeClr val="accent6"/>
                </a:solidFill>
              </a:rPr>
              <a:t>Rieders</a:t>
            </a:r>
            <a:r>
              <a:rPr lang="en-US" dirty="0" smtClean="0">
                <a:solidFill>
                  <a:schemeClr val="accent6"/>
                </a:solidFill>
              </a:rPr>
              <a:t>, Esq.</a:t>
            </a:r>
            <a:endParaRPr lang="en-US" dirty="0">
              <a:solidFill>
                <a:schemeClr val="accent6"/>
              </a:solidFill>
            </a:endParaRPr>
          </a:p>
        </p:txBody>
      </p:sp>
      <p:sp>
        <p:nvSpPr>
          <p:cNvPr id="2" name="Title 1"/>
          <p:cNvSpPr>
            <a:spLocks noGrp="1"/>
          </p:cNvSpPr>
          <p:nvPr>
            <p:ph type="ctrTitle" idx="4294967295"/>
          </p:nvPr>
        </p:nvSpPr>
        <p:spPr>
          <a:xfrm>
            <a:off x="1221153" y="439616"/>
            <a:ext cx="6629401" cy="2110154"/>
          </a:xfrm>
          <a:solidFill>
            <a:schemeClr val="bg1"/>
          </a:solidFill>
          <a:ln w="76200" cap="flat" cmpd="tri">
            <a:noFill/>
          </a:ln>
        </p:spPr>
        <p:txBody>
          <a:bodyPr>
            <a:normAutofit/>
          </a:bodyPr>
          <a:lstStyle/>
          <a:p>
            <a:r>
              <a:rPr lang="en-US" sz="3600" dirty="0" smtClean="0"/>
              <a:t>Annual Update of the Law</a:t>
            </a:r>
            <a:endParaRPr lang="en-US" sz="3600" dirty="0"/>
          </a:p>
        </p:txBody>
      </p:sp>
      <p:sp>
        <p:nvSpPr>
          <p:cNvPr id="4" name="TextBox 3"/>
          <p:cNvSpPr txBox="1"/>
          <p:nvPr/>
        </p:nvSpPr>
        <p:spPr>
          <a:xfrm>
            <a:off x="1173926" y="2649248"/>
            <a:ext cx="6676628" cy="1015663"/>
          </a:xfrm>
          <a:prstGeom prst="rect">
            <a:avLst/>
          </a:prstGeom>
          <a:noFill/>
        </p:spPr>
        <p:txBody>
          <a:bodyPr wrap="square" rtlCol="0">
            <a:spAutoFit/>
          </a:bodyPr>
          <a:lstStyle/>
          <a:p>
            <a:pPr algn="ctr"/>
            <a:r>
              <a:rPr lang="en-US" b="1" dirty="0" smtClean="0">
                <a:ea typeface="Times New Roman"/>
                <a:cs typeface="Times New Roman"/>
              </a:rPr>
              <a:t>Lycoming Law Association</a:t>
            </a:r>
          </a:p>
          <a:p>
            <a:pPr algn="ctr"/>
            <a:endParaRPr lang="en-US" sz="1400" dirty="0">
              <a:latin typeface="Garamond"/>
              <a:ea typeface="Times New Roman"/>
              <a:cs typeface="Times New Roman"/>
            </a:endParaRPr>
          </a:p>
          <a:p>
            <a:pPr algn="ctr">
              <a:lnSpc>
                <a:spcPct val="50000"/>
              </a:lnSpc>
            </a:pPr>
            <a:r>
              <a:rPr lang="en-US" sz="1400" b="1" dirty="0" smtClean="0"/>
              <a:t>May 15, </a:t>
            </a:r>
            <a:r>
              <a:rPr lang="en-US" sz="1400" b="1" dirty="0" smtClean="0"/>
              <a:t>2013</a:t>
            </a:r>
          </a:p>
          <a:p>
            <a:pPr algn="ctr">
              <a:lnSpc>
                <a:spcPct val="50000"/>
              </a:lnSpc>
            </a:pPr>
            <a:endParaRPr lang="en-US" sz="1400" b="1" dirty="0" smtClean="0"/>
          </a:p>
          <a:p>
            <a:pPr algn="ctr"/>
            <a:r>
              <a:rPr lang="en-US" sz="1400" dirty="0" smtClean="0"/>
              <a:t>Holiday Inn, 100 Pine Street, Williamsport, </a:t>
            </a:r>
            <a:r>
              <a:rPr lang="en-US" sz="1400" dirty="0"/>
              <a:t>PA  </a:t>
            </a:r>
          </a:p>
        </p:txBody>
      </p:sp>
      <p:sp>
        <p:nvSpPr>
          <p:cNvPr id="5" name="TextBox 4"/>
          <p:cNvSpPr txBox="1"/>
          <p:nvPr/>
        </p:nvSpPr>
        <p:spPr>
          <a:xfrm>
            <a:off x="2217521" y="4367219"/>
            <a:ext cx="4823344" cy="2308324"/>
          </a:xfrm>
          <a:prstGeom prst="rect">
            <a:avLst/>
          </a:prstGeom>
          <a:noFill/>
        </p:spPr>
        <p:txBody>
          <a:bodyPr wrap="square" rtlCol="0">
            <a:spAutoFit/>
          </a:bodyPr>
          <a:lstStyle/>
          <a:p>
            <a:pPr algn="ctr"/>
            <a:r>
              <a:rPr lang="en-US" dirty="0" err="1"/>
              <a:t>Rieders</a:t>
            </a:r>
            <a:r>
              <a:rPr lang="en-US" dirty="0"/>
              <a:t>, Travis, Humphrey, </a:t>
            </a:r>
            <a:r>
              <a:rPr lang="en-US" dirty="0" smtClean="0"/>
              <a:t>Harris, Waters,  </a:t>
            </a:r>
            <a:r>
              <a:rPr lang="en-US" dirty="0" err="1" smtClean="0"/>
              <a:t>Waffenschmidt</a:t>
            </a:r>
            <a:r>
              <a:rPr lang="en-US" dirty="0" smtClean="0"/>
              <a:t> </a:t>
            </a:r>
            <a:r>
              <a:rPr lang="en-US" dirty="0" smtClean="0"/>
              <a:t>&amp; </a:t>
            </a:r>
            <a:r>
              <a:rPr lang="en-US" dirty="0" err="1" smtClean="0"/>
              <a:t>Dohrmann</a:t>
            </a:r>
            <a:endParaRPr lang="en-US" dirty="0" smtClean="0"/>
          </a:p>
          <a:p>
            <a:pPr algn="ctr"/>
            <a:r>
              <a:rPr lang="en-US" dirty="0" smtClean="0"/>
              <a:t>161 West Third Street</a:t>
            </a:r>
          </a:p>
          <a:p>
            <a:pPr algn="ctr"/>
            <a:r>
              <a:rPr lang="en-US" dirty="0" smtClean="0"/>
              <a:t>Williamsport</a:t>
            </a:r>
            <a:r>
              <a:rPr lang="en-US" dirty="0"/>
              <a:t>, PA  </a:t>
            </a:r>
            <a:r>
              <a:rPr lang="en-US" dirty="0" smtClean="0"/>
              <a:t>17701</a:t>
            </a:r>
            <a:endParaRPr lang="en-US" dirty="0"/>
          </a:p>
          <a:p>
            <a:pPr algn="ctr"/>
            <a:r>
              <a:rPr lang="en-US" dirty="0"/>
              <a:t>Phone: 570-323-8711</a:t>
            </a:r>
          </a:p>
          <a:p>
            <a:pPr algn="ctr"/>
            <a:r>
              <a:rPr lang="en-US" dirty="0"/>
              <a:t>Fax:  570-567-1025</a:t>
            </a:r>
          </a:p>
          <a:p>
            <a:pPr algn="ctr"/>
            <a:r>
              <a:rPr lang="en-US" dirty="0"/>
              <a:t>Email:  </a:t>
            </a:r>
            <a:r>
              <a:rPr lang="en-US" dirty="0">
                <a:hlinkClick r:id="rId2"/>
              </a:rPr>
              <a:t>crieders@riederstravis.com</a:t>
            </a:r>
            <a:endParaRPr lang="en-US" dirty="0"/>
          </a:p>
          <a:p>
            <a:pPr algn="ctr"/>
            <a:r>
              <a:rPr lang="en-US" dirty="0" err="1" smtClean="0"/>
              <a:t>www.riederstravis.com</a:t>
            </a:r>
            <a:endParaRPr lang="en-US" dirty="0"/>
          </a:p>
        </p:txBody>
      </p:sp>
      <p:cxnSp>
        <p:nvCxnSpPr>
          <p:cNvPr id="7" name="Straight Connector 6"/>
          <p:cNvCxnSpPr/>
          <p:nvPr/>
        </p:nvCxnSpPr>
        <p:spPr>
          <a:xfrm>
            <a:off x="1360268" y="2227385"/>
            <a:ext cx="6393766" cy="0"/>
          </a:xfrm>
          <a:prstGeom prst="line">
            <a:avLst/>
          </a:prstGeom>
          <a:ln w="336550"/>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360268" y="605692"/>
            <a:ext cx="0" cy="1787769"/>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7754034" y="605692"/>
            <a:ext cx="0" cy="1787769"/>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H="1">
            <a:off x="1360268" y="605692"/>
            <a:ext cx="6393766"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2115581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27" y="408372"/>
            <a:ext cx="8498852" cy="1114045"/>
          </a:xfrm>
        </p:spPr>
        <p:txBody>
          <a:bodyPr>
            <a:normAutofit/>
          </a:bodyPr>
          <a:lstStyle/>
          <a:p>
            <a:r>
              <a:rPr lang="en-US" sz="2000" dirty="0" smtClean="0"/>
              <a:t>LONGWELL </a:t>
            </a:r>
            <a:r>
              <a:rPr lang="en-US" sz="2000" dirty="0" smtClean="0"/>
              <a:t>V. </a:t>
            </a:r>
            <a:r>
              <a:rPr lang="en-US" sz="2000" dirty="0" smtClean="0"/>
              <a:t>GIORDANO</a:t>
            </a:r>
            <a:br>
              <a:rPr lang="en-US" sz="2000" dirty="0" smtClean="0"/>
            </a:br>
            <a:r>
              <a:rPr lang="en-US" sz="1800" b="0" dirty="0" smtClean="0"/>
              <a:t>57 A.3d 163 </a:t>
            </a:r>
            <a:r>
              <a:rPr lang="en-US" sz="1800" b="0" dirty="0"/>
              <a:t>(</a:t>
            </a:r>
            <a:r>
              <a:rPr lang="en-US" sz="1800" b="0" dirty="0" err="1" smtClean="0"/>
              <a:t>Pa.super</a:t>
            </a:r>
            <a:r>
              <a:rPr lang="en-US" sz="1800" b="0" dirty="0" smtClean="0"/>
              <a:t> 2012)</a:t>
            </a:r>
            <a:br>
              <a:rPr lang="en-US" sz="1800" b="0" dirty="0" smtClean="0"/>
            </a:br>
            <a:r>
              <a:rPr lang="en-US" sz="1600" b="0" dirty="0" smtClean="0"/>
              <a:t>STRASSBURGER, J.</a:t>
            </a:r>
            <a:endParaRPr lang="en-US" b="0" dirty="0"/>
          </a:p>
        </p:txBody>
      </p:sp>
      <p:sp>
        <p:nvSpPr>
          <p:cNvPr id="5" name="Content Placeholder 4"/>
          <p:cNvSpPr>
            <a:spLocks noGrp="1"/>
          </p:cNvSpPr>
          <p:nvPr>
            <p:ph idx="1"/>
          </p:nvPr>
        </p:nvSpPr>
        <p:spPr>
          <a:xfrm>
            <a:off x="457200" y="1676400"/>
            <a:ext cx="8229600" cy="4449763"/>
          </a:xfrm>
        </p:spPr>
        <p:txBody>
          <a:bodyPr>
            <a:normAutofit lnSpcReduction="10000"/>
          </a:bodyPr>
          <a:lstStyle/>
          <a:p>
            <a:r>
              <a:rPr lang="en-US" dirty="0" smtClean="0"/>
              <a:t>Court noted that “[t]he risk must be </a:t>
            </a:r>
            <a:r>
              <a:rPr lang="en-US" b="1" dirty="0" smtClean="0"/>
              <a:t>perceived</a:t>
            </a:r>
            <a:r>
              <a:rPr lang="en-US" dirty="0" smtClean="0"/>
              <a:t>, and the risk must be faced </a:t>
            </a:r>
            <a:r>
              <a:rPr lang="en-US" b="1" dirty="0" smtClean="0"/>
              <a:t>voluntarily</a:t>
            </a:r>
            <a:r>
              <a:rPr lang="en-US" dirty="0" smtClean="0"/>
              <a:t>.” </a:t>
            </a:r>
            <a:r>
              <a:rPr lang="en-US" u="sng" dirty="0" err="1" smtClean="0"/>
              <a:t>Longwell</a:t>
            </a:r>
            <a:r>
              <a:rPr lang="en-US" dirty="0" smtClean="0"/>
              <a:t>, 57 A.3d at 170 (citation for quote omitted)(emphasis added by Court) for assumption of the risk to apply.</a:t>
            </a:r>
          </a:p>
          <a:p>
            <a:r>
              <a:rPr lang="en-US" dirty="0" smtClean="0"/>
              <a:t>The doctrine did not bar recovery.  Even though the tenant was aware that “the drop-off posed a threat,” “he </a:t>
            </a:r>
            <a:r>
              <a:rPr lang="en-US" b="1" dirty="0" smtClean="0"/>
              <a:t>could not see </a:t>
            </a:r>
            <a:r>
              <a:rPr lang="en-US" dirty="0" smtClean="0"/>
              <a:t>the drop-off,”” was mistaken as to where” it was and “thought he left a margin of error.”  </a:t>
            </a:r>
          </a:p>
          <a:p>
            <a:r>
              <a:rPr lang="en-US" dirty="0" smtClean="0"/>
              <a:t>The court concluded that the tenant “</a:t>
            </a:r>
            <a:r>
              <a:rPr lang="en-US" b="1" dirty="0" smtClean="0"/>
              <a:t>subjectively saw himself as avoiding harm</a:t>
            </a:r>
            <a:r>
              <a:rPr lang="en-US" dirty="0" smtClean="0"/>
              <a:t>.”  </a:t>
            </a:r>
            <a:r>
              <a:rPr lang="en-US" u="sng" dirty="0" smtClean="0"/>
              <a:t>Id</a:t>
            </a:r>
            <a:r>
              <a:rPr lang="en-US" dirty="0" smtClean="0"/>
              <a:t>. (emphasis by court)</a:t>
            </a:r>
          </a:p>
        </p:txBody>
      </p:sp>
      <p:sp>
        <p:nvSpPr>
          <p:cNvPr id="7" name="Footer Placeholder 6"/>
          <p:cNvSpPr>
            <a:spLocks noGrp="1"/>
          </p:cNvSpPr>
          <p:nvPr>
            <p:ph type="ftr" sz="quarter" idx="11"/>
          </p:nvPr>
        </p:nvSpPr>
        <p:spPr/>
        <p:txBody>
          <a:bodyPr/>
          <a:lstStyle/>
          <a:p>
            <a:r>
              <a:rPr lang="en-US" dirty="0" smtClean="0">
                <a:solidFill>
                  <a:srgbClr val="303030"/>
                </a:solidFill>
              </a:rPr>
              <a:t>By:  Clifford A. </a:t>
            </a:r>
            <a:r>
              <a:rPr lang="en-US" dirty="0" err="1" smtClean="0">
                <a:solidFill>
                  <a:srgbClr val="303030"/>
                </a:solidFill>
              </a:rPr>
              <a:t>Rieders</a:t>
            </a:r>
            <a:r>
              <a:rPr lang="en-US" dirty="0" smtClean="0">
                <a:solidFill>
                  <a:srgbClr val="303030"/>
                </a:solidFill>
              </a:rPr>
              <a:t>, Esq.</a:t>
            </a:r>
            <a:endParaRPr lang="en-US" dirty="0">
              <a:solidFill>
                <a:srgbClr val="303030"/>
              </a:solidFill>
            </a:endParaRPr>
          </a:p>
        </p:txBody>
      </p:sp>
      <p:sp>
        <p:nvSpPr>
          <p:cNvPr id="8" name="Slide Number Placeholder 7"/>
          <p:cNvSpPr>
            <a:spLocks noGrp="1"/>
          </p:cNvSpPr>
          <p:nvPr>
            <p:ph type="sldNum" sz="quarter" idx="12"/>
          </p:nvPr>
        </p:nvSpPr>
        <p:spPr/>
        <p:txBody>
          <a:bodyPr/>
          <a:lstStyle/>
          <a:p>
            <a:fld id="{5FD889E0-CAB2-4699-909D-B9A88D47ACBE}" type="slidenum">
              <a:rPr lang="en-US" smtClean="0">
                <a:solidFill>
                  <a:srgbClr val="303030"/>
                </a:solidFill>
              </a:rPr>
              <a:pPr/>
              <a:t>10</a:t>
            </a:fld>
            <a:endParaRPr lang="en-US">
              <a:solidFill>
                <a:srgbClr val="303030"/>
              </a:solidFill>
            </a:endParaRPr>
          </a:p>
        </p:txBody>
      </p:sp>
    </p:spTree>
    <p:extLst>
      <p:ext uri="{BB962C8B-B14F-4D97-AF65-F5344CB8AC3E}">
        <p14:creationId xmlns:p14="http://schemas.microsoft.com/office/powerpoint/2010/main" val="82574584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27" y="408372"/>
            <a:ext cx="8498852" cy="1114045"/>
          </a:xfrm>
        </p:spPr>
        <p:txBody>
          <a:bodyPr>
            <a:normAutofit/>
          </a:bodyPr>
          <a:lstStyle/>
          <a:p>
            <a:r>
              <a:rPr lang="en-US" sz="2000" dirty="0" smtClean="0"/>
              <a:t>LONGWELL </a:t>
            </a:r>
            <a:r>
              <a:rPr lang="en-US" sz="2000" dirty="0" smtClean="0"/>
              <a:t>V. </a:t>
            </a:r>
            <a:r>
              <a:rPr lang="en-US" sz="2000" dirty="0" smtClean="0"/>
              <a:t>GIORDANO</a:t>
            </a:r>
            <a:br>
              <a:rPr lang="en-US" sz="2000" dirty="0" smtClean="0"/>
            </a:br>
            <a:r>
              <a:rPr lang="en-US" sz="1800" b="0" dirty="0" smtClean="0"/>
              <a:t>57 A.3d 163 </a:t>
            </a:r>
            <a:r>
              <a:rPr lang="en-US" sz="1800" b="0" dirty="0"/>
              <a:t>(</a:t>
            </a:r>
            <a:r>
              <a:rPr lang="en-US" sz="1800" b="0" dirty="0" smtClean="0"/>
              <a:t>Pa.super.2012</a:t>
            </a:r>
            <a:r>
              <a:rPr lang="en-US" sz="1800" b="0" dirty="0" smtClean="0"/>
              <a:t>)</a:t>
            </a:r>
            <a:br>
              <a:rPr lang="en-US" sz="1800" b="0" dirty="0" smtClean="0"/>
            </a:br>
            <a:r>
              <a:rPr lang="en-US" sz="1600" b="0" dirty="0" smtClean="0"/>
              <a:t>STRASSBURGER, J.</a:t>
            </a:r>
            <a:endParaRPr lang="en-US" b="0" dirty="0"/>
          </a:p>
        </p:txBody>
      </p:sp>
      <p:sp>
        <p:nvSpPr>
          <p:cNvPr id="5" name="Content Placeholder 4"/>
          <p:cNvSpPr>
            <a:spLocks noGrp="1"/>
          </p:cNvSpPr>
          <p:nvPr>
            <p:ph idx="1"/>
          </p:nvPr>
        </p:nvSpPr>
        <p:spPr>
          <a:xfrm>
            <a:off x="457200" y="1676400"/>
            <a:ext cx="8229600" cy="4449763"/>
          </a:xfrm>
        </p:spPr>
        <p:txBody>
          <a:bodyPr>
            <a:normAutofit/>
          </a:bodyPr>
          <a:lstStyle/>
          <a:p>
            <a:r>
              <a:rPr lang="en-US" dirty="0" smtClean="0"/>
              <a:t>The pavement contractor did not owe a duty to the tenant.</a:t>
            </a:r>
          </a:p>
          <a:p>
            <a:r>
              <a:rPr lang="en-US" dirty="0" smtClean="0"/>
              <a:t>Under the Restatement (Second) of Torts § 385, the contractor’s work would have had to make a dangerous condition “in a </a:t>
            </a:r>
            <a:r>
              <a:rPr lang="en-US" b="1" dirty="0" smtClean="0"/>
              <a:t>manner unlikely to be discovered by the possessor</a:t>
            </a:r>
            <a:r>
              <a:rPr lang="en-US" dirty="0" smtClean="0"/>
              <a:t>[.]”  </a:t>
            </a:r>
          </a:p>
          <a:p>
            <a:r>
              <a:rPr lang="en-US" dirty="0" smtClean="0"/>
              <a:t>The landlord was aware of the drop-off both before and after the contractor paved the driveway.</a:t>
            </a:r>
          </a:p>
        </p:txBody>
      </p:sp>
      <p:sp>
        <p:nvSpPr>
          <p:cNvPr id="7" name="Footer Placeholder 6"/>
          <p:cNvSpPr>
            <a:spLocks noGrp="1"/>
          </p:cNvSpPr>
          <p:nvPr>
            <p:ph type="ftr" sz="quarter" idx="11"/>
          </p:nvPr>
        </p:nvSpPr>
        <p:spPr/>
        <p:txBody>
          <a:bodyPr/>
          <a:lstStyle/>
          <a:p>
            <a:r>
              <a:rPr lang="en-US" dirty="0" smtClean="0">
                <a:solidFill>
                  <a:srgbClr val="303030"/>
                </a:solidFill>
              </a:rPr>
              <a:t>By:  Clifford A. </a:t>
            </a:r>
            <a:r>
              <a:rPr lang="en-US" dirty="0" err="1" smtClean="0">
                <a:solidFill>
                  <a:srgbClr val="303030"/>
                </a:solidFill>
              </a:rPr>
              <a:t>Rieders</a:t>
            </a:r>
            <a:r>
              <a:rPr lang="en-US" dirty="0" smtClean="0">
                <a:solidFill>
                  <a:srgbClr val="303030"/>
                </a:solidFill>
              </a:rPr>
              <a:t>, Esq.</a:t>
            </a:r>
            <a:endParaRPr lang="en-US" dirty="0">
              <a:solidFill>
                <a:srgbClr val="303030"/>
              </a:solidFill>
            </a:endParaRPr>
          </a:p>
        </p:txBody>
      </p:sp>
      <p:sp>
        <p:nvSpPr>
          <p:cNvPr id="8" name="Slide Number Placeholder 7"/>
          <p:cNvSpPr>
            <a:spLocks noGrp="1"/>
          </p:cNvSpPr>
          <p:nvPr>
            <p:ph type="sldNum" sz="quarter" idx="12"/>
          </p:nvPr>
        </p:nvSpPr>
        <p:spPr/>
        <p:txBody>
          <a:bodyPr/>
          <a:lstStyle/>
          <a:p>
            <a:fld id="{5FD889E0-CAB2-4699-909D-B9A88D47ACBE}" type="slidenum">
              <a:rPr lang="en-US" smtClean="0">
                <a:solidFill>
                  <a:srgbClr val="303030"/>
                </a:solidFill>
              </a:rPr>
              <a:pPr/>
              <a:t>11</a:t>
            </a:fld>
            <a:endParaRPr lang="en-US">
              <a:solidFill>
                <a:srgbClr val="303030"/>
              </a:solidFill>
            </a:endParaRPr>
          </a:p>
        </p:txBody>
      </p:sp>
    </p:spTree>
    <p:extLst>
      <p:ext uri="{BB962C8B-B14F-4D97-AF65-F5344CB8AC3E}">
        <p14:creationId xmlns:p14="http://schemas.microsoft.com/office/powerpoint/2010/main" val="308400732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27" y="408372"/>
            <a:ext cx="8498852" cy="1114045"/>
          </a:xfrm>
        </p:spPr>
        <p:txBody>
          <a:bodyPr>
            <a:normAutofit/>
          </a:bodyPr>
          <a:lstStyle/>
          <a:p>
            <a:r>
              <a:rPr lang="en-US" sz="2000" dirty="0" smtClean="0"/>
              <a:t>Boyle v. </a:t>
            </a:r>
            <a:r>
              <a:rPr lang="en-US" sz="2000" dirty="0" err="1" smtClean="0"/>
              <a:t>erie</a:t>
            </a:r>
            <a:r>
              <a:rPr lang="en-US" sz="2000" dirty="0" smtClean="0"/>
              <a:t> insurance exchange</a:t>
            </a:r>
            <a:br>
              <a:rPr lang="en-US" sz="2000" dirty="0" smtClean="0"/>
            </a:br>
            <a:r>
              <a:rPr lang="en-US" sz="1800" b="0" dirty="0" smtClean="0"/>
              <a:t>50 A.3d 1256 </a:t>
            </a:r>
            <a:r>
              <a:rPr lang="en-US" sz="1800" b="0" dirty="0"/>
              <a:t>(</a:t>
            </a:r>
            <a:r>
              <a:rPr lang="en-US" sz="1800" b="0" dirty="0" smtClean="0"/>
              <a:t>Pa. 2012)</a:t>
            </a:r>
            <a:br>
              <a:rPr lang="en-US" sz="1800" b="0" dirty="0" smtClean="0"/>
            </a:br>
            <a:r>
              <a:rPr lang="en-US" sz="1800" b="0" dirty="0" smtClean="0"/>
              <a:t>JUSTICE </a:t>
            </a:r>
            <a:r>
              <a:rPr lang="en-US" sz="1800" b="0" dirty="0" err="1" smtClean="0"/>
              <a:t>eakin</a:t>
            </a:r>
            <a:endParaRPr lang="en-US" sz="1800" b="0" dirty="0"/>
          </a:p>
        </p:txBody>
      </p:sp>
      <p:sp>
        <p:nvSpPr>
          <p:cNvPr id="5" name="Content Placeholder 4"/>
          <p:cNvSpPr>
            <a:spLocks noGrp="1"/>
          </p:cNvSpPr>
          <p:nvPr>
            <p:ph idx="1"/>
          </p:nvPr>
        </p:nvSpPr>
        <p:spPr>
          <a:xfrm>
            <a:off x="457200" y="1676400"/>
            <a:ext cx="8229600" cy="4449763"/>
          </a:xfrm>
        </p:spPr>
        <p:txBody>
          <a:bodyPr>
            <a:normAutofit/>
          </a:bodyPr>
          <a:lstStyle/>
          <a:p>
            <a:r>
              <a:rPr lang="en-US" dirty="0" smtClean="0"/>
              <a:t>An uninsured motorist negligently crashed his car during a hurricane.  While responding to the scene, a volunteer firefighter drove over a bridge that collapsed, suffering severe injuries. </a:t>
            </a:r>
          </a:p>
          <a:p>
            <a:r>
              <a:rPr lang="en-US" dirty="0" smtClean="0"/>
              <a:t>Rescuer used appropriate care in responding, did not act “rashly nor had he unnecessarily </a:t>
            </a:r>
            <a:r>
              <a:rPr lang="en-US" dirty="0"/>
              <a:t>exposed himself to danger</a:t>
            </a:r>
            <a:r>
              <a:rPr lang="en-US" dirty="0" smtClean="0"/>
              <a:t>.”</a:t>
            </a:r>
          </a:p>
          <a:p>
            <a:r>
              <a:rPr lang="en-US" dirty="0" smtClean="0"/>
              <a:t>Rescue doctrine did not impose liability on uninsured motorist for damages from bridge collapse which was superseding cause; disapproving  Superior Court cases to the contrary.</a:t>
            </a:r>
          </a:p>
        </p:txBody>
      </p:sp>
      <p:sp>
        <p:nvSpPr>
          <p:cNvPr id="7" name="Footer Placeholder 6"/>
          <p:cNvSpPr>
            <a:spLocks noGrp="1"/>
          </p:cNvSpPr>
          <p:nvPr>
            <p:ph type="ftr" sz="quarter" idx="11"/>
          </p:nvPr>
        </p:nvSpPr>
        <p:spPr/>
        <p:txBody>
          <a:bodyPr/>
          <a:lstStyle/>
          <a:p>
            <a:r>
              <a:rPr lang="en-US" dirty="0" smtClean="0">
                <a:solidFill>
                  <a:srgbClr val="303030"/>
                </a:solidFill>
              </a:rPr>
              <a:t>By:  Clifford A. </a:t>
            </a:r>
            <a:r>
              <a:rPr lang="en-US" dirty="0" err="1" smtClean="0">
                <a:solidFill>
                  <a:srgbClr val="303030"/>
                </a:solidFill>
              </a:rPr>
              <a:t>Rieders</a:t>
            </a:r>
            <a:r>
              <a:rPr lang="en-US" dirty="0" smtClean="0">
                <a:solidFill>
                  <a:srgbClr val="303030"/>
                </a:solidFill>
              </a:rPr>
              <a:t>, Esq.</a:t>
            </a:r>
            <a:endParaRPr lang="en-US" dirty="0">
              <a:solidFill>
                <a:srgbClr val="303030"/>
              </a:solidFill>
            </a:endParaRPr>
          </a:p>
        </p:txBody>
      </p:sp>
      <p:sp>
        <p:nvSpPr>
          <p:cNvPr id="8" name="Slide Number Placeholder 7"/>
          <p:cNvSpPr>
            <a:spLocks noGrp="1"/>
          </p:cNvSpPr>
          <p:nvPr>
            <p:ph type="sldNum" sz="quarter" idx="12"/>
          </p:nvPr>
        </p:nvSpPr>
        <p:spPr/>
        <p:txBody>
          <a:bodyPr/>
          <a:lstStyle/>
          <a:p>
            <a:fld id="{5FD889E0-CAB2-4699-909D-B9A88D47ACBE}" type="slidenum">
              <a:rPr lang="en-US" smtClean="0">
                <a:solidFill>
                  <a:srgbClr val="303030"/>
                </a:solidFill>
              </a:rPr>
              <a:pPr/>
              <a:t>12</a:t>
            </a:fld>
            <a:endParaRPr lang="en-US">
              <a:solidFill>
                <a:srgbClr val="303030"/>
              </a:solidFill>
            </a:endParaRPr>
          </a:p>
        </p:txBody>
      </p:sp>
    </p:spTree>
    <p:extLst>
      <p:ext uri="{BB962C8B-B14F-4D97-AF65-F5344CB8AC3E}">
        <p14:creationId xmlns:p14="http://schemas.microsoft.com/office/powerpoint/2010/main" val="16233477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27" y="408372"/>
            <a:ext cx="8498852" cy="1114045"/>
          </a:xfrm>
        </p:spPr>
        <p:txBody>
          <a:bodyPr>
            <a:normAutofit/>
          </a:bodyPr>
          <a:lstStyle/>
          <a:p>
            <a:r>
              <a:rPr lang="en-US" sz="2000" dirty="0" smtClean="0"/>
              <a:t>Boyle v. </a:t>
            </a:r>
            <a:r>
              <a:rPr lang="en-US" sz="2000" dirty="0" err="1" smtClean="0"/>
              <a:t>erie</a:t>
            </a:r>
            <a:r>
              <a:rPr lang="en-US" sz="2000" dirty="0" smtClean="0"/>
              <a:t> insurance exchange</a:t>
            </a:r>
            <a:br>
              <a:rPr lang="en-US" sz="2000" dirty="0" smtClean="0"/>
            </a:br>
            <a:r>
              <a:rPr lang="en-US" sz="1800" b="0" dirty="0" smtClean="0"/>
              <a:t>50 A.3d 1256 </a:t>
            </a:r>
            <a:r>
              <a:rPr lang="en-US" sz="1800" b="0" dirty="0"/>
              <a:t>(</a:t>
            </a:r>
            <a:r>
              <a:rPr lang="en-US" sz="1800" b="0" dirty="0" smtClean="0"/>
              <a:t>Pa. 2012)</a:t>
            </a:r>
            <a:br>
              <a:rPr lang="en-US" sz="1800" b="0" dirty="0" smtClean="0"/>
            </a:br>
            <a:r>
              <a:rPr lang="en-US" sz="1800" b="0" dirty="0" smtClean="0"/>
              <a:t>JUSTICE </a:t>
            </a:r>
            <a:r>
              <a:rPr lang="en-US" sz="1800" b="0" dirty="0" err="1" smtClean="0"/>
              <a:t>eakin</a:t>
            </a:r>
            <a:endParaRPr lang="en-US" sz="1800" b="0" dirty="0"/>
          </a:p>
        </p:txBody>
      </p:sp>
      <p:sp>
        <p:nvSpPr>
          <p:cNvPr id="5" name="Content Placeholder 4"/>
          <p:cNvSpPr>
            <a:spLocks noGrp="1"/>
          </p:cNvSpPr>
          <p:nvPr>
            <p:ph idx="1"/>
          </p:nvPr>
        </p:nvSpPr>
        <p:spPr>
          <a:xfrm>
            <a:off x="457200" y="1676400"/>
            <a:ext cx="8229600" cy="4449763"/>
          </a:xfrm>
        </p:spPr>
        <p:txBody>
          <a:bodyPr>
            <a:normAutofit fontScale="92500" lnSpcReduction="10000"/>
          </a:bodyPr>
          <a:lstStyle/>
          <a:p>
            <a:r>
              <a:rPr lang="en-US" dirty="0" smtClean="0"/>
              <a:t>The question in arbitration for underinsurance motorist benefits is whether the rescue doctrine allows a volunteer firefighter responding to a crash to recover his underinsured motorist benefits in spite of a finding that his injuries were the result of a superseding cause, a bridge collapse.</a:t>
            </a:r>
          </a:p>
          <a:p>
            <a:r>
              <a:rPr lang="en-US" dirty="0" smtClean="0"/>
              <a:t>The rescue doctrine provides that it is not contributory negligence for a plaintiff to expose himself to danger in a reasonable effort to save a third person or the land or chattels of himself or a third person from harm.  Thus the rescue doctrine permits injured rescuers to recover when their recovery would otherwise be barred by the strict application of the defense of contributory negligence.</a:t>
            </a:r>
          </a:p>
        </p:txBody>
      </p:sp>
      <p:sp>
        <p:nvSpPr>
          <p:cNvPr id="7" name="Footer Placeholder 6"/>
          <p:cNvSpPr>
            <a:spLocks noGrp="1"/>
          </p:cNvSpPr>
          <p:nvPr>
            <p:ph type="ftr" sz="quarter" idx="11"/>
          </p:nvPr>
        </p:nvSpPr>
        <p:spPr/>
        <p:txBody>
          <a:bodyPr/>
          <a:lstStyle/>
          <a:p>
            <a:r>
              <a:rPr lang="en-US" dirty="0" smtClean="0">
                <a:solidFill>
                  <a:srgbClr val="303030"/>
                </a:solidFill>
              </a:rPr>
              <a:t>By:  Clifford A. </a:t>
            </a:r>
            <a:r>
              <a:rPr lang="en-US" dirty="0" err="1" smtClean="0">
                <a:solidFill>
                  <a:srgbClr val="303030"/>
                </a:solidFill>
              </a:rPr>
              <a:t>Rieders</a:t>
            </a:r>
            <a:r>
              <a:rPr lang="en-US" dirty="0" smtClean="0">
                <a:solidFill>
                  <a:srgbClr val="303030"/>
                </a:solidFill>
              </a:rPr>
              <a:t>, Esq.</a:t>
            </a:r>
            <a:endParaRPr lang="en-US" dirty="0">
              <a:solidFill>
                <a:srgbClr val="303030"/>
              </a:solidFill>
            </a:endParaRPr>
          </a:p>
        </p:txBody>
      </p:sp>
      <p:sp>
        <p:nvSpPr>
          <p:cNvPr id="8" name="Slide Number Placeholder 7"/>
          <p:cNvSpPr>
            <a:spLocks noGrp="1"/>
          </p:cNvSpPr>
          <p:nvPr>
            <p:ph type="sldNum" sz="quarter" idx="12"/>
          </p:nvPr>
        </p:nvSpPr>
        <p:spPr/>
        <p:txBody>
          <a:bodyPr/>
          <a:lstStyle/>
          <a:p>
            <a:fld id="{5FD889E0-CAB2-4699-909D-B9A88D47ACBE}" type="slidenum">
              <a:rPr lang="en-US" smtClean="0">
                <a:solidFill>
                  <a:srgbClr val="303030"/>
                </a:solidFill>
              </a:rPr>
              <a:pPr/>
              <a:t>13</a:t>
            </a:fld>
            <a:endParaRPr lang="en-US">
              <a:solidFill>
                <a:srgbClr val="303030"/>
              </a:solidFill>
            </a:endParaRPr>
          </a:p>
        </p:txBody>
      </p:sp>
    </p:spTree>
    <p:extLst>
      <p:ext uri="{BB962C8B-B14F-4D97-AF65-F5344CB8AC3E}">
        <p14:creationId xmlns:p14="http://schemas.microsoft.com/office/powerpoint/2010/main" val="364218419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27" y="408372"/>
            <a:ext cx="8498852" cy="1114045"/>
          </a:xfrm>
        </p:spPr>
        <p:txBody>
          <a:bodyPr>
            <a:normAutofit/>
          </a:bodyPr>
          <a:lstStyle/>
          <a:p>
            <a:r>
              <a:rPr lang="en-US" sz="2000" dirty="0" smtClean="0"/>
              <a:t>Boyle v. </a:t>
            </a:r>
            <a:r>
              <a:rPr lang="en-US" sz="2000" dirty="0" err="1" smtClean="0"/>
              <a:t>erie</a:t>
            </a:r>
            <a:r>
              <a:rPr lang="en-US" sz="2000" dirty="0" smtClean="0"/>
              <a:t> insurance exchange</a:t>
            </a:r>
            <a:br>
              <a:rPr lang="en-US" sz="2000" dirty="0" smtClean="0"/>
            </a:br>
            <a:r>
              <a:rPr lang="en-US" sz="1800" b="0" dirty="0" smtClean="0"/>
              <a:t>50 A.3d 1256 </a:t>
            </a:r>
            <a:r>
              <a:rPr lang="en-US" sz="1800" b="0" dirty="0"/>
              <a:t>(</a:t>
            </a:r>
            <a:r>
              <a:rPr lang="en-US" sz="1800" b="0" dirty="0" smtClean="0"/>
              <a:t>Pa. 2012)</a:t>
            </a:r>
            <a:br>
              <a:rPr lang="en-US" sz="1800" b="0" dirty="0" smtClean="0"/>
            </a:br>
            <a:r>
              <a:rPr lang="en-US" sz="1800" b="0" dirty="0" smtClean="0"/>
              <a:t>JUSTICE </a:t>
            </a:r>
            <a:r>
              <a:rPr lang="en-US" sz="1800" b="0" dirty="0" err="1" smtClean="0"/>
              <a:t>eakin</a:t>
            </a:r>
            <a:endParaRPr lang="en-US" sz="1800" b="0" dirty="0"/>
          </a:p>
        </p:txBody>
      </p:sp>
      <p:sp>
        <p:nvSpPr>
          <p:cNvPr id="5" name="Content Placeholder 4"/>
          <p:cNvSpPr>
            <a:spLocks noGrp="1"/>
          </p:cNvSpPr>
          <p:nvPr>
            <p:ph idx="1"/>
          </p:nvPr>
        </p:nvSpPr>
        <p:spPr>
          <a:xfrm>
            <a:off x="457200" y="1676400"/>
            <a:ext cx="8229600" cy="4449763"/>
          </a:xfrm>
        </p:spPr>
        <p:txBody>
          <a:bodyPr>
            <a:normAutofit/>
          </a:bodyPr>
          <a:lstStyle/>
          <a:p>
            <a:r>
              <a:rPr lang="en-US" dirty="0" smtClean="0"/>
              <a:t>The next question is whether the rescue doctrine bars application of the principal of superseding causes: that is, is a </a:t>
            </a:r>
            <a:r>
              <a:rPr lang="en-US" dirty="0" err="1" smtClean="0"/>
              <a:t>tortfeasor</a:t>
            </a:r>
            <a:r>
              <a:rPr lang="en-US" dirty="0" smtClean="0"/>
              <a:t> liable for all injuries a rescuer suffers during the rescue, even when the injuries are caused by an unforeseeable superseding cause?</a:t>
            </a:r>
          </a:p>
          <a:p>
            <a:r>
              <a:rPr lang="en-US" dirty="0" smtClean="0"/>
              <a:t>We hold the rescue doctrine will not make an original </a:t>
            </a:r>
            <a:r>
              <a:rPr lang="en-US" dirty="0" err="1" smtClean="0"/>
              <a:t>tortfeasor</a:t>
            </a:r>
            <a:r>
              <a:rPr lang="en-US" dirty="0" smtClean="0"/>
              <a:t> liable for injuries attributable to a superseding cause and we disapprove of any language to the contrary in Superior Court cases.</a:t>
            </a:r>
          </a:p>
        </p:txBody>
      </p:sp>
      <p:sp>
        <p:nvSpPr>
          <p:cNvPr id="7" name="Footer Placeholder 6"/>
          <p:cNvSpPr>
            <a:spLocks noGrp="1"/>
          </p:cNvSpPr>
          <p:nvPr>
            <p:ph type="ftr" sz="quarter" idx="11"/>
          </p:nvPr>
        </p:nvSpPr>
        <p:spPr/>
        <p:txBody>
          <a:bodyPr/>
          <a:lstStyle/>
          <a:p>
            <a:r>
              <a:rPr lang="en-US" dirty="0" smtClean="0">
                <a:solidFill>
                  <a:srgbClr val="303030"/>
                </a:solidFill>
              </a:rPr>
              <a:t>By:  Clifford A. </a:t>
            </a:r>
            <a:r>
              <a:rPr lang="en-US" dirty="0" err="1" smtClean="0">
                <a:solidFill>
                  <a:srgbClr val="303030"/>
                </a:solidFill>
              </a:rPr>
              <a:t>Rieders</a:t>
            </a:r>
            <a:r>
              <a:rPr lang="en-US" dirty="0" smtClean="0">
                <a:solidFill>
                  <a:srgbClr val="303030"/>
                </a:solidFill>
              </a:rPr>
              <a:t>, Esq.</a:t>
            </a:r>
            <a:endParaRPr lang="en-US" dirty="0">
              <a:solidFill>
                <a:srgbClr val="303030"/>
              </a:solidFill>
            </a:endParaRPr>
          </a:p>
        </p:txBody>
      </p:sp>
      <p:sp>
        <p:nvSpPr>
          <p:cNvPr id="8" name="Slide Number Placeholder 7"/>
          <p:cNvSpPr>
            <a:spLocks noGrp="1"/>
          </p:cNvSpPr>
          <p:nvPr>
            <p:ph type="sldNum" sz="quarter" idx="12"/>
          </p:nvPr>
        </p:nvSpPr>
        <p:spPr/>
        <p:txBody>
          <a:bodyPr/>
          <a:lstStyle/>
          <a:p>
            <a:fld id="{5FD889E0-CAB2-4699-909D-B9A88D47ACBE}" type="slidenum">
              <a:rPr lang="en-US" smtClean="0">
                <a:solidFill>
                  <a:srgbClr val="303030"/>
                </a:solidFill>
              </a:rPr>
              <a:pPr/>
              <a:t>14</a:t>
            </a:fld>
            <a:endParaRPr lang="en-US">
              <a:solidFill>
                <a:srgbClr val="303030"/>
              </a:solidFill>
            </a:endParaRPr>
          </a:p>
        </p:txBody>
      </p:sp>
    </p:spTree>
    <p:extLst>
      <p:ext uri="{BB962C8B-B14F-4D97-AF65-F5344CB8AC3E}">
        <p14:creationId xmlns:p14="http://schemas.microsoft.com/office/powerpoint/2010/main" val="337191745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27" y="408372"/>
            <a:ext cx="8498852" cy="1114045"/>
          </a:xfrm>
        </p:spPr>
        <p:txBody>
          <a:bodyPr>
            <a:normAutofit/>
          </a:bodyPr>
          <a:lstStyle/>
          <a:p>
            <a:r>
              <a:rPr lang="en-US" sz="2000" dirty="0" smtClean="0"/>
              <a:t>Boyle v. </a:t>
            </a:r>
            <a:r>
              <a:rPr lang="en-US" sz="2000" dirty="0" err="1" smtClean="0"/>
              <a:t>erie</a:t>
            </a:r>
            <a:r>
              <a:rPr lang="en-US" sz="2000" dirty="0" smtClean="0"/>
              <a:t> insurance exchange</a:t>
            </a:r>
            <a:r>
              <a:rPr lang="en-US" sz="2000" i="1" dirty="0" smtClean="0"/>
              <a:t/>
            </a:r>
            <a:br>
              <a:rPr lang="en-US" sz="2000" i="1" dirty="0" smtClean="0"/>
            </a:br>
            <a:r>
              <a:rPr lang="en-US" sz="1800" b="0" dirty="0" smtClean="0"/>
              <a:t>50 A.3d 1256 </a:t>
            </a:r>
            <a:r>
              <a:rPr lang="en-US" sz="1800" b="0" dirty="0"/>
              <a:t>(</a:t>
            </a:r>
            <a:r>
              <a:rPr lang="en-US" sz="1800" b="0" dirty="0" smtClean="0"/>
              <a:t>Pa. 2012)</a:t>
            </a:r>
            <a:br>
              <a:rPr lang="en-US" sz="1800" b="0" dirty="0" smtClean="0"/>
            </a:br>
            <a:r>
              <a:rPr lang="en-US" sz="1800" b="0" dirty="0" smtClean="0"/>
              <a:t>Justice </a:t>
            </a:r>
            <a:r>
              <a:rPr lang="en-US" sz="1800" b="0" dirty="0" err="1" smtClean="0"/>
              <a:t>eakin</a:t>
            </a:r>
            <a:endParaRPr lang="en-US" sz="1800" b="0" dirty="0"/>
          </a:p>
        </p:txBody>
      </p:sp>
      <p:sp>
        <p:nvSpPr>
          <p:cNvPr id="5" name="Content Placeholder 4"/>
          <p:cNvSpPr>
            <a:spLocks noGrp="1"/>
          </p:cNvSpPr>
          <p:nvPr>
            <p:ph idx="1"/>
          </p:nvPr>
        </p:nvSpPr>
        <p:spPr>
          <a:xfrm>
            <a:off x="457200" y="1676400"/>
            <a:ext cx="8229600" cy="4449763"/>
          </a:xfrm>
        </p:spPr>
        <p:txBody>
          <a:bodyPr>
            <a:normAutofit fontScale="92500" lnSpcReduction="10000"/>
          </a:bodyPr>
          <a:lstStyle/>
          <a:p>
            <a:r>
              <a:rPr lang="en-US" dirty="0" smtClean="0"/>
              <a:t>The rescue doctrine establishes a causal link between “the </a:t>
            </a:r>
            <a:r>
              <a:rPr lang="en-US" dirty="0" err="1" smtClean="0"/>
              <a:t>tortfeasor</a:t>
            </a:r>
            <a:r>
              <a:rPr lang="en-US" dirty="0" smtClean="0"/>
              <a:t> and the rescuer’s injury” because it is reasonable that a rescuer may be injured while rendering aid.</a:t>
            </a:r>
          </a:p>
          <a:p>
            <a:r>
              <a:rPr lang="en-US" dirty="0" smtClean="0"/>
              <a:t>But, </a:t>
            </a:r>
            <a:r>
              <a:rPr lang="en-US" dirty="0" err="1"/>
              <a:t>t</a:t>
            </a:r>
            <a:r>
              <a:rPr lang="en-US" dirty="0" err="1" smtClean="0"/>
              <a:t>ortfeasor</a:t>
            </a:r>
            <a:r>
              <a:rPr lang="en-US" dirty="0" smtClean="0"/>
              <a:t> is not a guarantor of the rescuer’s safety.  </a:t>
            </a:r>
          </a:p>
          <a:p>
            <a:r>
              <a:rPr lang="en-US" dirty="0" smtClean="0"/>
              <a:t>“[H]arm that is not reasonably foreseeable is not the responsibility of the </a:t>
            </a:r>
            <a:r>
              <a:rPr lang="en-US" dirty="0" err="1" smtClean="0"/>
              <a:t>tortfeasor</a:t>
            </a:r>
            <a:r>
              <a:rPr lang="en-US" dirty="0" smtClean="0"/>
              <a:t>.”</a:t>
            </a:r>
            <a:endParaRPr lang="en-US" dirty="0"/>
          </a:p>
          <a:p>
            <a:r>
              <a:rPr lang="en-US" dirty="0" smtClean="0"/>
              <a:t>Bridge collapse was superseding cause; It </a:t>
            </a:r>
            <a:r>
              <a:rPr lang="en-US" dirty="0"/>
              <a:t>was “not reasonable to foresee a bridge more than three miles away, on the rescuer’s own property, would collapse and injure” the </a:t>
            </a:r>
            <a:r>
              <a:rPr lang="en-US" dirty="0" smtClean="0"/>
              <a:t>rescuer.  </a:t>
            </a:r>
            <a:r>
              <a:rPr lang="en-US" u="sng" dirty="0" smtClean="0"/>
              <a:t>Bole</a:t>
            </a:r>
            <a:r>
              <a:rPr lang="en-US" dirty="0"/>
              <a:t>, 50 A.3d at </a:t>
            </a:r>
            <a:r>
              <a:rPr lang="en-US" dirty="0" smtClean="0"/>
              <a:t>1260-1261.  </a:t>
            </a:r>
            <a:r>
              <a:rPr lang="en-US" dirty="0"/>
              <a:t>(</a:t>
            </a:r>
            <a:r>
              <a:rPr lang="en-US" dirty="0" smtClean="0"/>
              <a:t>citations omitted</a:t>
            </a:r>
            <a:r>
              <a:rPr lang="en-US" dirty="0"/>
              <a:t>)</a:t>
            </a:r>
            <a:r>
              <a:rPr lang="en-US" dirty="0" smtClean="0"/>
              <a:t/>
            </a:r>
            <a:br>
              <a:rPr lang="en-US" dirty="0" smtClean="0"/>
            </a:br>
            <a:endParaRPr lang="en-US" dirty="0" smtClean="0"/>
          </a:p>
          <a:p>
            <a:endParaRPr lang="en-US" dirty="0" smtClean="0"/>
          </a:p>
        </p:txBody>
      </p:sp>
      <p:sp>
        <p:nvSpPr>
          <p:cNvPr id="7" name="Footer Placeholder 6"/>
          <p:cNvSpPr>
            <a:spLocks noGrp="1"/>
          </p:cNvSpPr>
          <p:nvPr>
            <p:ph type="ftr" sz="quarter" idx="11"/>
          </p:nvPr>
        </p:nvSpPr>
        <p:spPr/>
        <p:txBody>
          <a:bodyPr/>
          <a:lstStyle/>
          <a:p>
            <a:r>
              <a:rPr lang="en-US" dirty="0" smtClean="0">
                <a:solidFill>
                  <a:srgbClr val="303030"/>
                </a:solidFill>
              </a:rPr>
              <a:t>By:  Clifford A. </a:t>
            </a:r>
            <a:r>
              <a:rPr lang="en-US" dirty="0" err="1" smtClean="0">
                <a:solidFill>
                  <a:srgbClr val="303030"/>
                </a:solidFill>
              </a:rPr>
              <a:t>Rieders</a:t>
            </a:r>
            <a:r>
              <a:rPr lang="en-US" dirty="0" smtClean="0">
                <a:solidFill>
                  <a:srgbClr val="303030"/>
                </a:solidFill>
              </a:rPr>
              <a:t>, Esq.</a:t>
            </a:r>
            <a:endParaRPr lang="en-US" dirty="0">
              <a:solidFill>
                <a:srgbClr val="303030"/>
              </a:solidFill>
            </a:endParaRPr>
          </a:p>
        </p:txBody>
      </p:sp>
      <p:sp>
        <p:nvSpPr>
          <p:cNvPr id="8" name="Slide Number Placeholder 7"/>
          <p:cNvSpPr>
            <a:spLocks noGrp="1"/>
          </p:cNvSpPr>
          <p:nvPr>
            <p:ph type="sldNum" sz="quarter" idx="12"/>
          </p:nvPr>
        </p:nvSpPr>
        <p:spPr/>
        <p:txBody>
          <a:bodyPr/>
          <a:lstStyle/>
          <a:p>
            <a:fld id="{5FD889E0-CAB2-4699-909D-B9A88D47ACBE}" type="slidenum">
              <a:rPr lang="en-US" smtClean="0">
                <a:solidFill>
                  <a:srgbClr val="303030"/>
                </a:solidFill>
              </a:rPr>
              <a:pPr/>
              <a:t>15</a:t>
            </a:fld>
            <a:endParaRPr lang="en-US">
              <a:solidFill>
                <a:srgbClr val="303030"/>
              </a:solidFill>
            </a:endParaRPr>
          </a:p>
        </p:txBody>
      </p:sp>
    </p:spTree>
    <p:extLst>
      <p:ext uri="{BB962C8B-B14F-4D97-AF65-F5344CB8AC3E}">
        <p14:creationId xmlns:p14="http://schemas.microsoft.com/office/powerpoint/2010/main" val="183316891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Mirabel v. Morales, 57 A.3d 144 </a:t>
            </a:r>
            <a:r>
              <a:rPr lang="en-US" dirty="0" smtClean="0"/>
              <a:t/>
            </a:r>
            <a:br>
              <a:rPr lang="en-US" dirty="0" smtClean="0"/>
            </a:br>
            <a:r>
              <a:rPr lang="en-US" sz="2000" b="0" dirty="0" smtClean="0"/>
              <a:t>(</a:t>
            </a:r>
            <a:r>
              <a:rPr lang="en-US" sz="2000" b="0" dirty="0" err="1"/>
              <a:t>Pa.Super</a:t>
            </a:r>
            <a:r>
              <a:rPr lang="en-US" sz="2000" b="0" dirty="0"/>
              <a:t>. </a:t>
            </a:r>
            <a:r>
              <a:rPr lang="en-US" sz="2000" b="0" dirty="0" smtClean="0"/>
              <a:t>2012)</a:t>
            </a:r>
            <a:br>
              <a:rPr lang="en-US" sz="2000" b="0" dirty="0" smtClean="0"/>
            </a:br>
            <a:r>
              <a:rPr lang="en-US" sz="2000" b="0" dirty="0" err="1" smtClean="0"/>
              <a:t>Panella</a:t>
            </a:r>
            <a:r>
              <a:rPr lang="en-US" sz="2000" b="0" dirty="0" smtClean="0"/>
              <a:t>, J.</a:t>
            </a:r>
            <a:endParaRPr lang="en-US" sz="2000" b="0" dirty="0"/>
          </a:p>
        </p:txBody>
      </p:sp>
      <p:sp>
        <p:nvSpPr>
          <p:cNvPr id="3" name="Content Placeholder 2"/>
          <p:cNvSpPr>
            <a:spLocks noGrp="1"/>
          </p:cNvSpPr>
          <p:nvPr>
            <p:ph idx="1"/>
          </p:nvPr>
        </p:nvSpPr>
        <p:spPr/>
        <p:txBody>
          <a:bodyPr>
            <a:normAutofit lnSpcReduction="10000"/>
          </a:bodyPr>
          <a:lstStyle/>
          <a:p>
            <a:r>
              <a:rPr lang="en-US" dirty="0" smtClean="0"/>
              <a:t>As a passenger on a bus, plaintiff sustained injuries from the bus collision with a van.  Jury awarded damages.  Superior Court Granted a new trial.</a:t>
            </a:r>
          </a:p>
          <a:p>
            <a:r>
              <a:rPr lang="en-US" dirty="0" smtClean="0"/>
              <a:t>Jury </a:t>
            </a:r>
            <a:r>
              <a:rPr lang="en-US" dirty="0"/>
              <a:t>instruction on choice of ways doctrine (which still exists despite comparative negligence) was not supported by evidence.  </a:t>
            </a:r>
            <a:endParaRPr lang="en-US" dirty="0" smtClean="0"/>
          </a:p>
          <a:p>
            <a:r>
              <a:rPr lang="en-US" dirty="0" smtClean="0"/>
              <a:t>Choice </a:t>
            </a:r>
            <a:r>
              <a:rPr lang="en-US" dirty="0"/>
              <a:t>of ways doctrine requires 1) safe course 2) dangerous course and 3) facts which put reasonable person on notice or actual knowledge of danger.  In this case there was not evidence that proceeding </a:t>
            </a:r>
            <a:r>
              <a:rPr lang="en-US" dirty="0" smtClean="0"/>
              <a:t>straight </a:t>
            </a:r>
            <a:r>
              <a:rPr lang="en-US" dirty="0"/>
              <a:t>was free of obstruction and would have been safe. </a:t>
            </a:r>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16</a:t>
            </a:fld>
            <a:endParaRPr lang="en-US"/>
          </a:p>
        </p:txBody>
      </p:sp>
    </p:spTree>
    <p:extLst>
      <p:ext uri="{BB962C8B-B14F-4D97-AF65-F5344CB8AC3E}">
        <p14:creationId xmlns:p14="http://schemas.microsoft.com/office/powerpoint/2010/main" val="244118613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Mirabel v. Morales, 57 A.3d 144 </a:t>
            </a:r>
            <a:r>
              <a:rPr lang="en-US" dirty="0" smtClean="0"/>
              <a:t/>
            </a:r>
            <a:br>
              <a:rPr lang="en-US" dirty="0" smtClean="0"/>
            </a:br>
            <a:r>
              <a:rPr lang="en-US" sz="2000" b="0" dirty="0" smtClean="0"/>
              <a:t>(</a:t>
            </a:r>
            <a:r>
              <a:rPr lang="en-US" sz="2000" b="0" dirty="0" err="1"/>
              <a:t>Pa.Super</a:t>
            </a:r>
            <a:r>
              <a:rPr lang="en-US" sz="2000" b="0" dirty="0"/>
              <a:t>. </a:t>
            </a:r>
            <a:r>
              <a:rPr lang="en-US" sz="2000" b="0" dirty="0" smtClean="0"/>
              <a:t>2012)</a:t>
            </a:r>
            <a:br>
              <a:rPr lang="en-US" sz="2000" b="0" dirty="0" smtClean="0"/>
            </a:br>
            <a:r>
              <a:rPr lang="en-US" sz="2000" b="0" dirty="0" err="1" smtClean="0"/>
              <a:t>Panella</a:t>
            </a:r>
            <a:r>
              <a:rPr lang="en-US" sz="2000" b="0" dirty="0" smtClean="0"/>
              <a:t>, J.</a:t>
            </a:r>
            <a:endParaRPr lang="en-US" sz="2000" b="0" dirty="0"/>
          </a:p>
        </p:txBody>
      </p:sp>
      <p:sp>
        <p:nvSpPr>
          <p:cNvPr id="3" name="Content Placeholder 2"/>
          <p:cNvSpPr>
            <a:spLocks noGrp="1"/>
          </p:cNvSpPr>
          <p:nvPr>
            <p:ph idx="1"/>
          </p:nvPr>
        </p:nvSpPr>
        <p:spPr>
          <a:xfrm>
            <a:off x="457200" y="2275542"/>
            <a:ext cx="8229600" cy="3304988"/>
          </a:xfrm>
        </p:spPr>
        <p:txBody>
          <a:bodyPr>
            <a:normAutofit/>
          </a:bodyPr>
          <a:lstStyle/>
          <a:p>
            <a:r>
              <a:rPr lang="en-US" dirty="0" smtClean="0"/>
              <a:t>The doctrine states for a person having the choice of two ways, one which is perfectly safe, and the other of which is subject to risks and dangers, voluntarily chooses the latter and is injured, is guilty of contributory  negligence and cannot recover</a:t>
            </a:r>
            <a:r>
              <a:rPr lang="en-US" dirty="0" smtClean="0"/>
              <a:t>.</a:t>
            </a:r>
            <a:endParaRPr lang="en-US" dirty="0" smtClean="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17</a:t>
            </a:fld>
            <a:endParaRPr lang="en-US"/>
          </a:p>
        </p:txBody>
      </p:sp>
    </p:spTree>
    <p:extLst>
      <p:ext uri="{BB962C8B-B14F-4D97-AF65-F5344CB8AC3E}">
        <p14:creationId xmlns:p14="http://schemas.microsoft.com/office/powerpoint/2010/main" val="168517664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Mirabel v. Morales, 57 A.3d 144 </a:t>
            </a:r>
            <a:r>
              <a:rPr lang="en-US" dirty="0" smtClean="0"/>
              <a:t/>
            </a:r>
            <a:br>
              <a:rPr lang="en-US" dirty="0" smtClean="0"/>
            </a:br>
            <a:r>
              <a:rPr lang="en-US" sz="2000" b="0" dirty="0" smtClean="0"/>
              <a:t>(</a:t>
            </a:r>
            <a:r>
              <a:rPr lang="en-US" sz="2000" b="0" dirty="0" err="1"/>
              <a:t>Pa.Super</a:t>
            </a:r>
            <a:r>
              <a:rPr lang="en-US" sz="2000" b="0" dirty="0"/>
              <a:t>. </a:t>
            </a:r>
            <a:r>
              <a:rPr lang="en-US" sz="2000" b="0" dirty="0" smtClean="0"/>
              <a:t>2012)</a:t>
            </a:r>
            <a:br>
              <a:rPr lang="en-US" sz="2000" b="0" dirty="0" smtClean="0"/>
            </a:br>
            <a:r>
              <a:rPr lang="en-US" sz="2000" b="0" dirty="0" err="1" smtClean="0"/>
              <a:t>Panella</a:t>
            </a:r>
            <a:r>
              <a:rPr lang="en-US" sz="2000" b="0" dirty="0" smtClean="0"/>
              <a:t>, J.</a:t>
            </a:r>
            <a:endParaRPr lang="en-US" sz="2000" b="0" dirty="0"/>
          </a:p>
        </p:txBody>
      </p:sp>
      <p:sp>
        <p:nvSpPr>
          <p:cNvPr id="3" name="Content Placeholder 2"/>
          <p:cNvSpPr>
            <a:spLocks noGrp="1"/>
          </p:cNvSpPr>
          <p:nvPr>
            <p:ph idx="1"/>
          </p:nvPr>
        </p:nvSpPr>
        <p:spPr>
          <a:xfrm>
            <a:off x="457200" y="1982109"/>
            <a:ext cx="8229600" cy="4144054"/>
          </a:xfrm>
        </p:spPr>
        <p:txBody>
          <a:bodyPr>
            <a:normAutofit/>
          </a:bodyPr>
          <a:lstStyle/>
          <a:p>
            <a:r>
              <a:rPr lang="en-US" dirty="0"/>
              <a:t>The doctrine applies in the following </a:t>
            </a:r>
            <a:r>
              <a:rPr lang="en-US" dirty="0" smtClean="0"/>
              <a:t>circumstances</a:t>
            </a:r>
            <a:endParaRPr lang="en-US" dirty="0"/>
          </a:p>
          <a:p>
            <a:pPr lvl="1"/>
            <a:r>
              <a:rPr lang="en-US" dirty="0"/>
              <a:t>1</a:t>
            </a:r>
            <a:r>
              <a:rPr lang="en-US" dirty="0" smtClean="0"/>
              <a:t>.  </a:t>
            </a:r>
            <a:r>
              <a:rPr lang="en-US" dirty="0" smtClean="0"/>
              <a:t>No evidence established that proceeding straight down Cumberland was a safe alternative.</a:t>
            </a:r>
          </a:p>
          <a:p>
            <a:pPr lvl="1"/>
            <a:r>
              <a:rPr lang="en-US" dirty="0" smtClean="0"/>
              <a:t>2.</a:t>
            </a:r>
            <a:r>
              <a:rPr lang="en-US" dirty="0" smtClean="0"/>
              <a:t>  </a:t>
            </a:r>
            <a:r>
              <a:rPr lang="en-US" dirty="0" smtClean="0"/>
              <a:t>Rather there must be evidence establishing that Cumberland was free of obstructions that would allow </a:t>
            </a:r>
            <a:r>
              <a:rPr lang="en-US" dirty="0" err="1" smtClean="0"/>
              <a:t>Schulgen</a:t>
            </a:r>
            <a:r>
              <a:rPr lang="en-US" dirty="0" smtClean="0"/>
              <a:t> to proceed safely down it.</a:t>
            </a:r>
          </a:p>
          <a:p>
            <a:pPr lvl="1"/>
            <a:r>
              <a:rPr lang="en-US" dirty="0"/>
              <a:t>3</a:t>
            </a:r>
            <a:r>
              <a:rPr lang="en-US" dirty="0" smtClean="0"/>
              <a:t>.  </a:t>
            </a:r>
            <a:r>
              <a:rPr lang="en-US" dirty="0" smtClean="0"/>
              <a:t>The jury instruction probably misled the jury because it implied the availability of a safe alternative, one not established by evidence which may have affected the jury’s calculus when determining liability.</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18</a:t>
            </a:fld>
            <a:endParaRPr lang="en-US"/>
          </a:p>
        </p:txBody>
      </p:sp>
    </p:spTree>
    <p:extLst>
      <p:ext uri="{BB962C8B-B14F-4D97-AF65-F5344CB8AC3E}">
        <p14:creationId xmlns:p14="http://schemas.microsoft.com/office/powerpoint/2010/main" val="74560855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Mirabel v. Morales, 57 A.3d 144 </a:t>
            </a:r>
            <a:r>
              <a:rPr lang="en-US" dirty="0" smtClean="0"/>
              <a:t/>
            </a:r>
            <a:br>
              <a:rPr lang="en-US" dirty="0" smtClean="0"/>
            </a:br>
            <a:r>
              <a:rPr lang="en-US" sz="2000" b="0" dirty="0" smtClean="0"/>
              <a:t>(</a:t>
            </a:r>
            <a:r>
              <a:rPr lang="en-US" sz="2000" b="0" dirty="0" err="1"/>
              <a:t>Pa.Super</a:t>
            </a:r>
            <a:r>
              <a:rPr lang="en-US" sz="2000" b="0" dirty="0"/>
              <a:t>. </a:t>
            </a:r>
            <a:r>
              <a:rPr lang="en-US" sz="2000" b="0" dirty="0" smtClean="0"/>
              <a:t>2012)</a:t>
            </a:r>
            <a:br>
              <a:rPr lang="en-US" sz="2000" b="0" dirty="0" smtClean="0"/>
            </a:br>
            <a:r>
              <a:rPr lang="en-US" sz="2000" b="0" dirty="0" err="1" smtClean="0"/>
              <a:t>Panella</a:t>
            </a:r>
            <a:r>
              <a:rPr lang="en-US" sz="2000" b="0" dirty="0" smtClean="0"/>
              <a:t>, J.</a:t>
            </a:r>
            <a:endParaRPr lang="en-US" sz="2000" b="0" dirty="0"/>
          </a:p>
        </p:txBody>
      </p:sp>
      <p:sp>
        <p:nvSpPr>
          <p:cNvPr id="3" name="Content Placeholder 2"/>
          <p:cNvSpPr>
            <a:spLocks noGrp="1"/>
          </p:cNvSpPr>
          <p:nvPr>
            <p:ph idx="1"/>
          </p:nvPr>
        </p:nvSpPr>
        <p:spPr>
          <a:xfrm>
            <a:off x="457200" y="1934882"/>
            <a:ext cx="8229600" cy="4191281"/>
          </a:xfrm>
        </p:spPr>
        <p:txBody>
          <a:bodyPr>
            <a:normAutofit/>
          </a:bodyPr>
          <a:lstStyle/>
          <a:p>
            <a:r>
              <a:rPr lang="en-US" dirty="0" smtClean="0"/>
              <a:t>Discussing wealth and size of Comcast in closing was reversible error</a:t>
            </a:r>
            <a:r>
              <a:rPr lang="en-US" dirty="0" smtClean="0"/>
              <a:t>.</a:t>
            </a:r>
          </a:p>
          <a:p>
            <a:pPr marL="114300" indent="0">
              <a:buNone/>
            </a:pPr>
            <a:endParaRPr lang="en-US" dirty="0" smtClean="0"/>
          </a:p>
          <a:p>
            <a:r>
              <a:rPr lang="en-US" dirty="0" smtClean="0"/>
              <a:t>Jury </a:t>
            </a:r>
            <a:r>
              <a:rPr lang="en-US" dirty="0"/>
              <a:t>instruction on choice of ways doctrine </a:t>
            </a:r>
            <a:r>
              <a:rPr lang="en-US" dirty="0" smtClean="0"/>
              <a:t>was </a:t>
            </a:r>
            <a:r>
              <a:rPr lang="en-US" dirty="0"/>
              <a:t>not supported by evidence.  </a:t>
            </a:r>
            <a:endParaRPr lang="en-US" dirty="0" smtClean="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19</a:t>
            </a:fld>
            <a:endParaRPr lang="en-US"/>
          </a:p>
        </p:txBody>
      </p:sp>
    </p:spTree>
    <p:extLst>
      <p:ext uri="{BB962C8B-B14F-4D97-AF65-F5344CB8AC3E}">
        <p14:creationId xmlns:p14="http://schemas.microsoft.com/office/powerpoint/2010/main" val="173401982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smtClean="0"/>
              <a:t>By:  Clifford A. Rieders, Esq.</a:t>
            </a:r>
            <a:endParaRPr lang="en-US"/>
          </a:p>
        </p:txBody>
      </p:sp>
      <p:sp>
        <p:nvSpPr>
          <p:cNvPr id="7" name="Slide Number Placeholder 6"/>
          <p:cNvSpPr>
            <a:spLocks noGrp="1"/>
          </p:cNvSpPr>
          <p:nvPr>
            <p:ph type="sldNum" sz="quarter" idx="12"/>
          </p:nvPr>
        </p:nvSpPr>
        <p:spPr/>
        <p:txBody>
          <a:bodyPr/>
          <a:lstStyle/>
          <a:p>
            <a:fld id="{24B73396-91B2-4880-B67D-11464AE3FAD8}" type="slidenum">
              <a:rPr lang="en-US" smtClean="0"/>
              <a:t>2</a:t>
            </a:fld>
            <a:endParaRPr lang="en-US" dirty="0"/>
          </a:p>
        </p:txBody>
      </p:sp>
      <p:sp>
        <p:nvSpPr>
          <p:cNvPr id="4" name="Title 3"/>
          <p:cNvSpPr>
            <a:spLocks noGrp="1"/>
          </p:cNvSpPr>
          <p:nvPr>
            <p:ph type="title" idx="4294967295"/>
          </p:nvPr>
        </p:nvSpPr>
        <p:spPr>
          <a:xfrm>
            <a:off x="754185" y="2053492"/>
            <a:ext cx="7696200" cy="1219200"/>
          </a:xfrm>
          <a:solidFill>
            <a:srgbClr val="FFFFFF"/>
          </a:solidFill>
          <a:ln w="57150" cmpd="thickThin">
            <a:solidFill>
              <a:srgbClr val="730E00"/>
            </a:solidFill>
          </a:ln>
        </p:spPr>
        <p:txBody>
          <a:bodyPr>
            <a:normAutofit/>
          </a:bodyPr>
          <a:lstStyle/>
          <a:p>
            <a:r>
              <a:rPr lang="en-US" sz="4000" dirty="0" smtClean="0">
                <a:solidFill>
                  <a:srgbClr val="730E00"/>
                </a:solidFill>
              </a:rPr>
              <a:t>Emotional distress</a:t>
            </a:r>
            <a:endParaRPr lang="en-US" sz="4000" dirty="0">
              <a:solidFill>
                <a:srgbClr val="730E00"/>
              </a:solidFill>
            </a:endParaRPr>
          </a:p>
        </p:txBody>
      </p:sp>
    </p:spTree>
    <p:extLst>
      <p:ext uri="{BB962C8B-B14F-4D97-AF65-F5344CB8AC3E}">
        <p14:creationId xmlns:p14="http://schemas.microsoft.com/office/powerpoint/2010/main" val="277245479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smtClean="0"/>
              <a:t>By:  Clifford A. Rieders, Esq.</a:t>
            </a:r>
            <a:endParaRPr lang="en-US"/>
          </a:p>
        </p:txBody>
      </p:sp>
      <p:sp>
        <p:nvSpPr>
          <p:cNvPr id="7" name="Slide Number Placeholder 6"/>
          <p:cNvSpPr>
            <a:spLocks noGrp="1"/>
          </p:cNvSpPr>
          <p:nvPr>
            <p:ph type="sldNum" sz="quarter" idx="12"/>
          </p:nvPr>
        </p:nvSpPr>
        <p:spPr/>
        <p:txBody>
          <a:bodyPr/>
          <a:lstStyle/>
          <a:p>
            <a:fld id="{24B73396-91B2-4880-B67D-11464AE3FAD8}" type="slidenum">
              <a:rPr lang="en-US" smtClean="0"/>
              <a:t>20</a:t>
            </a:fld>
            <a:endParaRPr lang="en-US" dirty="0"/>
          </a:p>
        </p:txBody>
      </p:sp>
      <p:sp>
        <p:nvSpPr>
          <p:cNvPr id="4" name="Title 3"/>
          <p:cNvSpPr>
            <a:spLocks noGrp="1"/>
          </p:cNvSpPr>
          <p:nvPr>
            <p:ph type="title" idx="4294967295"/>
          </p:nvPr>
        </p:nvSpPr>
        <p:spPr>
          <a:xfrm>
            <a:off x="754185" y="2053492"/>
            <a:ext cx="7696200" cy="1219200"/>
          </a:xfrm>
          <a:solidFill>
            <a:srgbClr val="FFFFFF"/>
          </a:solidFill>
          <a:ln w="57150" cmpd="thickThin">
            <a:solidFill>
              <a:srgbClr val="730E00"/>
            </a:solidFill>
          </a:ln>
        </p:spPr>
        <p:txBody>
          <a:bodyPr>
            <a:normAutofit fontScale="90000"/>
          </a:bodyPr>
          <a:lstStyle/>
          <a:p>
            <a:r>
              <a:rPr lang="en-US" sz="4000" dirty="0" smtClean="0">
                <a:solidFill>
                  <a:srgbClr val="730E00"/>
                </a:solidFill>
              </a:rPr>
              <a:t>Negligence – </a:t>
            </a:r>
            <a:br>
              <a:rPr lang="en-US" sz="4000" dirty="0" smtClean="0">
                <a:solidFill>
                  <a:srgbClr val="730E00"/>
                </a:solidFill>
              </a:rPr>
            </a:br>
            <a:r>
              <a:rPr lang="en-US" sz="4000" dirty="0" smtClean="0">
                <a:solidFill>
                  <a:srgbClr val="730E00"/>
                </a:solidFill>
              </a:rPr>
              <a:t>PUBLIC UTILITIES</a:t>
            </a:r>
            <a:endParaRPr lang="en-US" sz="4000" dirty="0">
              <a:solidFill>
                <a:srgbClr val="730E00"/>
              </a:solidFill>
            </a:endParaRPr>
          </a:p>
        </p:txBody>
      </p:sp>
    </p:spTree>
    <p:extLst>
      <p:ext uri="{BB962C8B-B14F-4D97-AF65-F5344CB8AC3E}">
        <p14:creationId xmlns:p14="http://schemas.microsoft.com/office/powerpoint/2010/main" val="96866815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27" y="408372"/>
            <a:ext cx="8498852" cy="1114045"/>
          </a:xfrm>
        </p:spPr>
        <p:txBody>
          <a:bodyPr>
            <a:normAutofit/>
          </a:bodyPr>
          <a:lstStyle/>
          <a:p>
            <a:r>
              <a:rPr lang="en-US" sz="2000" dirty="0" smtClean="0"/>
              <a:t>Alderwoods (</a:t>
            </a:r>
            <a:r>
              <a:rPr lang="en-US" sz="2000" dirty="0" err="1" smtClean="0"/>
              <a:t>pennsylvania</a:t>
            </a:r>
            <a:r>
              <a:rPr lang="en-US" sz="2000" dirty="0" smtClean="0"/>
              <a:t>) v. </a:t>
            </a:r>
            <a:r>
              <a:rPr lang="en-US" sz="2000" dirty="0" err="1" smtClean="0"/>
              <a:t>duquesne</a:t>
            </a:r>
            <a:r>
              <a:rPr lang="en-US" sz="2000" dirty="0" smtClean="0"/>
              <a:t> light</a:t>
            </a:r>
            <a:r>
              <a:rPr lang="en-US" sz="2000" i="1" dirty="0" smtClean="0"/>
              <a:t/>
            </a:r>
            <a:br>
              <a:rPr lang="en-US" sz="2000" i="1" dirty="0" smtClean="0"/>
            </a:br>
            <a:r>
              <a:rPr lang="en-US" sz="1800" b="0" dirty="0" smtClean="0"/>
              <a:t>52 A.3d 347 </a:t>
            </a:r>
            <a:r>
              <a:rPr lang="en-US" sz="1800" b="0" dirty="0"/>
              <a:t>(</a:t>
            </a:r>
            <a:r>
              <a:rPr lang="en-US" sz="1800" b="0" dirty="0" err="1" smtClean="0"/>
              <a:t>Pa.super</a:t>
            </a:r>
            <a:r>
              <a:rPr lang="en-US" sz="1800" b="0" dirty="0" smtClean="0"/>
              <a:t>. 2012)</a:t>
            </a:r>
            <a:br>
              <a:rPr lang="en-US" sz="1800" b="0" dirty="0" smtClean="0"/>
            </a:br>
            <a:r>
              <a:rPr lang="en-US" sz="1600" b="0" dirty="0" err="1" smtClean="0"/>
              <a:t>musmanno</a:t>
            </a:r>
            <a:r>
              <a:rPr lang="en-US" sz="1600" b="0" dirty="0" smtClean="0"/>
              <a:t>, J.</a:t>
            </a:r>
            <a:endParaRPr lang="en-US" b="0" dirty="0"/>
          </a:p>
        </p:txBody>
      </p:sp>
      <p:sp>
        <p:nvSpPr>
          <p:cNvPr id="5" name="Content Placeholder 4"/>
          <p:cNvSpPr>
            <a:spLocks noGrp="1"/>
          </p:cNvSpPr>
          <p:nvPr>
            <p:ph idx="1"/>
          </p:nvPr>
        </p:nvSpPr>
        <p:spPr>
          <a:xfrm>
            <a:off x="457200" y="1676400"/>
            <a:ext cx="8229600" cy="4449763"/>
          </a:xfrm>
        </p:spPr>
        <p:txBody>
          <a:bodyPr>
            <a:normAutofit lnSpcReduction="10000"/>
          </a:bodyPr>
          <a:lstStyle/>
          <a:p>
            <a:r>
              <a:rPr lang="en-US" dirty="0" smtClean="0"/>
              <a:t>After vehicle crashed and broke a utility pole, the Electric Company restored service to the pole.  It then connected a building and energized the connectors.  Then it turned on power to the building.  Soon afterwards, a fire began in an electrical panel in a locked basement of that building.  </a:t>
            </a:r>
          </a:p>
          <a:p>
            <a:r>
              <a:rPr lang="en-US" dirty="0" smtClean="0"/>
              <a:t>Citing </a:t>
            </a:r>
            <a:r>
              <a:rPr lang="en-US" u="sng" dirty="0" err="1" smtClean="0"/>
              <a:t>Wivagg</a:t>
            </a:r>
            <a:r>
              <a:rPr lang="en-US" u="sng" dirty="0" smtClean="0"/>
              <a:t> v. Duquesne Light Co., </a:t>
            </a:r>
            <a:r>
              <a:rPr lang="en-US" dirty="0" smtClean="0"/>
              <a:t>73 D.&amp; C.2d 694 (Allegheny Co. 1975)court agreed it is foreseeable that “when a primary line breaks loose and contacts low-voltage lines, the customer’s electrical equipment can be shorted out and compromised.  </a:t>
            </a:r>
          </a:p>
        </p:txBody>
      </p:sp>
      <p:sp>
        <p:nvSpPr>
          <p:cNvPr id="7" name="Footer Placeholder 6"/>
          <p:cNvSpPr>
            <a:spLocks noGrp="1"/>
          </p:cNvSpPr>
          <p:nvPr>
            <p:ph type="ftr" sz="quarter" idx="11"/>
          </p:nvPr>
        </p:nvSpPr>
        <p:spPr/>
        <p:txBody>
          <a:bodyPr/>
          <a:lstStyle/>
          <a:p>
            <a:r>
              <a:rPr lang="en-US" dirty="0" smtClean="0">
                <a:solidFill>
                  <a:srgbClr val="303030"/>
                </a:solidFill>
              </a:rPr>
              <a:t>By:  Clifford A. </a:t>
            </a:r>
            <a:r>
              <a:rPr lang="en-US" dirty="0" err="1" smtClean="0">
                <a:solidFill>
                  <a:srgbClr val="303030"/>
                </a:solidFill>
              </a:rPr>
              <a:t>Rieders</a:t>
            </a:r>
            <a:r>
              <a:rPr lang="en-US" dirty="0" smtClean="0">
                <a:solidFill>
                  <a:srgbClr val="303030"/>
                </a:solidFill>
              </a:rPr>
              <a:t>, Esq.</a:t>
            </a:r>
            <a:endParaRPr lang="en-US" dirty="0">
              <a:solidFill>
                <a:srgbClr val="303030"/>
              </a:solidFill>
            </a:endParaRPr>
          </a:p>
        </p:txBody>
      </p:sp>
      <p:sp>
        <p:nvSpPr>
          <p:cNvPr id="8" name="Slide Number Placeholder 7"/>
          <p:cNvSpPr>
            <a:spLocks noGrp="1"/>
          </p:cNvSpPr>
          <p:nvPr>
            <p:ph type="sldNum" sz="quarter" idx="12"/>
          </p:nvPr>
        </p:nvSpPr>
        <p:spPr/>
        <p:txBody>
          <a:bodyPr/>
          <a:lstStyle/>
          <a:p>
            <a:fld id="{5FD889E0-CAB2-4699-909D-B9A88D47ACBE}" type="slidenum">
              <a:rPr lang="en-US" smtClean="0">
                <a:solidFill>
                  <a:srgbClr val="303030"/>
                </a:solidFill>
              </a:rPr>
              <a:pPr/>
              <a:t>21</a:t>
            </a:fld>
            <a:endParaRPr lang="en-US">
              <a:solidFill>
                <a:srgbClr val="303030"/>
              </a:solidFill>
            </a:endParaRPr>
          </a:p>
        </p:txBody>
      </p:sp>
    </p:spTree>
    <p:extLst>
      <p:ext uri="{BB962C8B-B14F-4D97-AF65-F5344CB8AC3E}">
        <p14:creationId xmlns:p14="http://schemas.microsoft.com/office/powerpoint/2010/main" val="86702426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27" y="408372"/>
            <a:ext cx="8498852" cy="1114045"/>
          </a:xfrm>
        </p:spPr>
        <p:txBody>
          <a:bodyPr>
            <a:normAutofit/>
          </a:bodyPr>
          <a:lstStyle/>
          <a:p>
            <a:r>
              <a:rPr lang="en-US" sz="2000" dirty="0" smtClean="0"/>
              <a:t>Alderwoods (</a:t>
            </a:r>
            <a:r>
              <a:rPr lang="en-US" sz="2000" dirty="0" err="1" smtClean="0"/>
              <a:t>pennsylvania</a:t>
            </a:r>
            <a:r>
              <a:rPr lang="en-US" sz="2000" dirty="0" smtClean="0"/>
              <a:t>) v. </a:t>
            </a:r>
            <a:r>
              <a:rPr lang="en-US" sz="2000" dirty="0" err="1" smtClean="0"/>
              <a:t>duquesne</a:t>
            </a:r>
            <a:r>
              <a:rPr lang="en-US" sz="2000" dirty="0" smtClean="0"/>
              <a:t> light</a:t>
            </a:r>
            <a:br>
              <a:rPr lang="en-US" sz="2000" dirty="0" smtClean="0"/>
            </a:br>
            <a:r>
              <a:rPr lang="en-US" sz="1800" b="0" dirty="0" smtClean="0"/>
              <a:t>52 A.3d 347 </a:t>
            </a:r>
            <a:r>
              <a:rPr lang="en-US" sz="1800" b="0" dirty="0"/>
              <a:t>(</a:t>
            </a:r>
            <a:r>
              <a:rPr lang="en-US" sz="1800" b="0" dirty="0" err="1" smtClean="0"/>
              <a:t>Pa.super</a:t>
            </a:r>
            <a:r>
              <a:rPr lang="en-US" sz="1800" b="0" dirty="0" smtClean="0"/>
              <a:t>. 2012)</a:t>
            </a:r>
            <a:br>
              <a:rPr lang="en-US" sz="1800" b="0" dirty="0" smtClean="0"/>
            </a:br>
            <a:r>
              <a:rPr lang="en-US" sz="1600" b="0" dirty="0" err="1" smtClean="0"/>
              <a:t>musmanno</a:t>
            </a:r>
            <a:r>
              <a:rPr lang="en-US" sz="1600" b="0" dirty="0" smtClean="0"/>
              <a:t>, J.</a:t>
            </a:r>
            <a:endParaRPr lang="en-US" b="0" dirty="0"/>
          </a:p>
        </p:txBody>
      </p:sp>
      <p:sp>
        <p:nvSpPr>
          <p:cNvPr id="5" name="Content Placeholder 4"/>
          <p:cNvSpPr>
            <a:spLocks noGrp="1"/>
          </p:cNvSpPr>
          <p:nvPr>
            <p:ph idx="1"/>
          </p:nvPr>
        </p:nvSpPr>
        <p:spPr>
          <a:xfrm>
            <a:off x="457200" y="1676400"/>
            <a:ext cx="8229600" cy="4449763"/>
          </a:xfrm>
        </p:spPr>
        <p:txBody>
          <a:bodyPr>
            <a:normAutofit/>
          </a:bodyPr>
          <a:lstStyle/>
          <a:p>
            <a:r>
              <a:rPr lang="en-US" dirty="0" smtClean="0"/>
              <a:t>The </a:t>
            </a:r>
            <a:r>
              <a:rPr lang="en-US" u="sng" dirty="0" err="1" smtClean="0"/>
              <a:t>Althaus</a:t>
            </a:r>
            <a:r>
              <a:rPr lang="en-US" dirty="0" smtClean="0"/>
              <a:t> test for duty weighs five factors:</a:t>
            </a:r>
          </a:p>
          <a:p>
            <a:pPr lvl="1"/>
            <a:r>
              <a:rPr lang="en-US" dirty="0" smtClean="0"/>
              <a:t>1. the relationship between the parties; - favored plaintiff</a:t>
            </a:r>
          </a:p>
          <a:p>
            <a:pPr lvl="1"/>
            <a:r>
              <a:rPr lang="en-US" dirty="0" smtClean="0"/>
              <a:t>2. the social utility of the conduct; - slightly favored Plaintiff</a:t>
            </a:r>
          </a:p>
          <a:p>
            <a:pPr lvl="1"/>
            <a:r>
              <a:rPr lang="en-US" dirty="0" smtClean="0"/>
              <a:t>3. the nature of the risk imposed and the foreseeability of the harm incurred; - favored plaintiff</a:t>
            </a:r>
          </a:p>
          <a:p>
            <a:pPr lvl="1"/>
            <a:r>
              <a:rPr lang="en-US" dirty="0" smtClean="0"/>
              <a:t>4.  consequences of imposing a duty;</a:t>
            </a:r>
          </a:p>
          <a:p>
            <a:pPr lvl="1"/>
            <a:r>
              <a:rPr lang="en-US" dirty="0" smtClean="0"/>
              <a:t>5. public interest.</a:t>
            </a:r>
          </a:p>
          <a:p>
            <a:pPr marL="411480" lvl="1" indent="0">
              <a:buNone/>
            </a:pPr>
            <a:endParaRPr lang="en-US" dirty="0" smtClean="0"/>
          </a:p>
        </p:txBody>
      </p:sp>
      <p:sp>
        <p:nvSpPr>
          <p:cNvPr id="7" name="Footer Placeholder 6"/>
          <p:cNvSpPr>
            <a:spLocks noGrp="1"/>
          </p:cNvSpPr>
          <p:nvPr>
            <p:ph type="ftr" sz="quarter" idx="11"/>
          </p:nvPr>
        </p:nvSpPr>
        <p:spPr/>
        <p:txBody>
          <a:bodyPr/>
          <a:lstStyle/>
          <a:p>
            <a:r>
              <a:rPr lang="en-US" dirty="0" smtClean="0">
                <a:solidFill>
                  <a:srgbClr val="303030"/>
                </a:solidFill>
              </a:rPr>
              <a:t>By:  Clifford A. </a:t>
            </a:r>
            <a:r>
              <a:rPr lang="en-US" dirty="0" err="1" smtClean="0">
                <a:solidFill>
                  <a:srgbClr val="303030"/>
                </a:solidFill>
              </a:rPr>
              <a:t>Rieders</a:t>
            </a:r>
            <a:r>
              <a:rPr lang="en-US" dirty="0" smtClean="0">
                <a:solidFill>
                  <a:srgbClr val="303030"/>
                </a:solidFill>
              </a:rPr>
              <a:t>, Esq.</a:t>
            </a:r>
            <a:endParaRPr lang="en-US" dirty="0">
              <a:solidFill>
                <a:srgbClr val="303030"/>
              </a:solidFill>
            </a:endParaRPr>
          </a:p>
        </p:txBody>
      </p:sp>
      <p:sp>
        <p:nvSpPr>
          <p:cNvPr id="8" name="Slide Number Placeholder 7"/>
          <p:cNvSpPr>
            <a:spLocks noGrp="1"/>
          </p:cNvSpPr>
          <p:nvPr>
            <p:ph type="sldNum" sz="quarter" idx="12"/>
          </p:nvPr>
        </p:nvSpPr>
        <p:spPr/>
        <p:txBody>
          <a:bodyPr/>
          <a:lstStyle/>
          <a:p>
            <a:fld id="{5FD889E0-CAB2-4699-909D-B9A88D47ACBE}" type="slidenum">
              <a:rPr lang="en-US" smtClean="0">
                <a:solidFill>
                  <a:srgbClr val="303030"/>
                </a:solidFill>
              </a:rPr>
              <a:pPr/>
              <a:t>22</a:t>
            </a:fld>
            <a:endParaRPr lang="en-US">
              <a:solidFill>
                <a:srgbClr val="303030"/>
              </a:solidFill>
            </a:endParaRPr>
          </a:p>
        </p:txBody>
      </p:sp>
    </p:spTree>
    <p:extLst>
      <p:ext uri="{BB962C8B-B14F-4D97-AF65-F5344CB8AC3E}">
        <p14:creationId xmlns:p14="http://schemas.microsoft.com/office/powerpoint/2010/main" val="339775658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27" y="408372"/>
            <a:ext cx="8498852" cy="1114045"/>
          </a:xfrm>
        </p:spPr>
        <p:txBody>
          <a:bodyPr>
            <a:normAutofit/>
          </a:bodyPr>
          <a:lstStyle/>
          <a:p>
            <a:r>
              <a:rPr lang="en-US" sz="2000" dirty="0" smtClean="0"/>
              <a:t>Alderwoods (</a:t>
            </a:r>
            <a:r>
              <a:rPr lang="en-US" sz="2000" dirty="0" err="1" smtClean="0"/>
              <a:t>pennsylvania</a:t>
            </a:r>
            <a:r>
              <a:rPr lang="en-US" sz="2000" dirty="0" smtClean="0"/>
              <a:t>) v. </a:t>
            </a:r>
            <a:r>
              <a:rPr lang="en-US" sz="2000" dirty="0" err="1" smtClean="0"/>
              <a:t>duquesne</a:t>
            </a:r>
            <a:r>
              <a:rPr lang="en-US" sz="2000" dirty="0" smtClean="0"/>
              <a:t> light</a:t>
            </a:r>
            <a:r>
              <a:rPr lang="en-US" sz="2000" i="1" dirty="0" smtClean="0"/>
              <a:t/>
            </a:r>
            <a:br>
              <a:rPr lang="en-US" sz="2000" i="1" dirty="0" smtClean="0"/>
            </a:br>
            <a:r>
              <a:rPr lang="en-US" sz="1800" b="0" dirty="0" smtClean="0"/>
              <a:t>52 A.3d 347 </a:t>
            </a:r>
            <a:r>
              <a:rPr lang="en-US" sz="1800" b="0" dirty="0"/>
              <a:t>(</a:t>
            </a:r>
            <a:r>
              <a:rPr lang="en-US" sz="1800" b="0" dirty="0" err="1" smtClean="0"/>
              <a:t>Pa.super</a:t>
            </a:r>
            <a:r>
              <a:rPr lang="en-US" sz="1800" b="0" dirty="0" smtClean="0"/>
              <a:t>. 2012)</a:t>
            </a:r>
            <a:br>
              <a:rPr lang="en-US" sz="1800" b="0" dirty="0" smtClean="0"/>
            </a:br>
            <a:r>
              <a:rPr lang="en-US" sz="1600" b="0" dirty="0" err="1" smtClean="0"/>
              <a:t>musmanno</a:t>
            </a:r>
            <a:r>
              <a:rPr lang="en-US" sz="1600" b="0" dirty="0" smtClean="0"/>
              <a:t>, J.</a:t>
            </a:r>
            <a:endParaRPr lang="en-US" b="0" dirty="0"/>
          </a:p>
        </p:txBody>
      </p:sp>
      <p:sp>
        <p:nvSpPr>
          <p:cNvPr id="5" name="Content Placeholder 4"/>
          <p:cNvSpPr>
            <a:spLocks noGrp="1"/>
          </p:cNvSpPr>
          <p:nvPr>
            <p:ph idx="1"/>
          </p:nvPr>
        </p:nvSpPr>
        <p:spPr>
          <a:xfrm>
            <a:off x="457200" y="1676400"/>
            <a:ext cx="8229600" cy="4449763"/>
          </a:xfrm>
        </p:spPr>
        <p:txBody>
          <a:bodyPr>
            <a:normAutofit/>
          </a:bodyPr>
          <a:lstStyle/>
          <a:p>
            <a:pPr lvl="1"/>
            <a:r>
              <a:rPr lang="en-US" dirty="0" smtClean="0"/>
              <a:t>Not </a:t>
            </a:r>
            <a:r>
              <a:rPr lang="en-US" dirty="0" smtClean="0"/>
              <a:t>utility’s </a:t>
            </a:r>
            <a:r>
              <a:rPr lang="en-US" dirty="0" smtClean="0"/>
              <a:t>practice </a:t>
            </a:r>
            <a:r>
              <a:rPr lang="en-US" dirty="0" smtClean="0"/>
              <a:t>to enter property and inspect </a:t>
            </a:r>
            <a:r>
              <a:rPr lang="en-US" dirty="0" smtClean="0"/>
              <a:t>equipment. </a:t>
            </a:r>
            <a:r>
              <a:rPr lang="en-US" dirty="0"/>
              <a:t>E</a:t>
            </a:r>
            <a:r>
              <a:rPr lang="en-US" dirty="0" smtClean="0"/>
              <a:t>xpert </a:t>
            </a:r>
            <a:r>
              <a:rPr lang="en-US" dirty="0" smtClean="0"/>
              <a:t>opined that had they done so, the prior to reenergizing the single phase </a:t>
            </a:r>
            <a:r>
              <a:rPr lang="en-US" dirty="0"/>
              <a:t>s</a:t>
            </a:r>
            <a:r>
              <a:rPr lang="en-US" dirty="0" smtClean="0"/>
              <a:t>ervice would have revealed the electrical damages …” </a:t>
            </a:r>
          </a:p>
          <a:p>
            <a:pPr lvl="1"/>
            <a:r>
              <a:rPr lang="en-US" dirty="0" smtClean="0"/>
              <a:t>Duty to inspect of at a minimum warn the customer, under the facts alleged, does not place an undue burden upon the electric company.  </a:t>
            </a:r>
          </a:p>
          <a:p>
            <a:pPr lvl="1"/>
            <a:r>
              <a:rPr lang="en-US" dirty="0" smtClean="0"/>
              <a:t>The only building attached to the broken pole; </a:t>
            </a:r>
          </a:p>
          <a:p>
            <a:pPr lvl="1"/>
            <a:r>
              <a:rPr lang="en-US" dirty="0" smtClean="0"/>
              <a:t>Public interest:  does not tip scales either way:  safe manner, prompt restoration of service.</a:t>
            </a:r>
          </a:p>
          <a:p>
            <a:pPr lvl="1"/>
            <a:r>
              <a:rPr lang="en-US" dirty="0" smtClean="0"/>
              <a:t>Causes of action sounding in negligence:  duty, breach of duty, breach caused damages.  </a:t>
            </a:r>
          </a:p>
        </p:txBody>
      </p:sp>
      <p:sp>
        <p:nvSpPr>
          <p:cNvPr id="7" name="Footer Placeholder 6"/>
          <p:cNvSpPr>
            <a:spLocks noGrp="1"/>
          </p:cNvSpPr>
          <p:nvPr>
            <p:ph type="ftr" sz="quarter" idx="11"/>
          </p:nvPr>
        </p:nvSpPr>
        <p:spPr/>
        <p:txBody>
          <a:bodyPr/>
          <a:lstStyle/>
          <a:p>
            <a:r>
              <a:rPr lang="en-US" dirty="0" smtClean="0">
                <a:solidFill>
                  <a:srgbClr val="303030"/>
                </a:solidFill>
              </a:rPr>
              <a:t>By:  Clifford A. </a:t>
            </a:r>
            <a:r>
              <a:rPr lang="en-US" dirty="0" err="1" smtClean="0">
                <a:solidFill>
                  <a:srgbClr val="303030"/>
                </a:solidFill>
              </a:rPr>
              <a:t>Rieders</a:t>
            </a:r>
            <a:r>
              <a:rPr lang="en-US" dirty="0" smtClean="0">
                <a:solidFill>
                  <a:srgbClr val="303030"/>
                </a:solidFill>
              </a:rPr>
              <a:t>, Esq.</a:t>
            </a:r>
            <a:endParaRPr lang="en-US" dirty="0">
              <a:solidFill>
                <a:srgbClr val="303030"/>
              </a:solidFill>
            </a:endParaRPr>
          </a:p>
        </p:txBody>
      </p:sp>
      <p:sp>
        <p:nvSpPr>
          <p:cNvPr id="8" name="Slide Number Placeholder 7"/>
          <p:cNvSpPr>
            <a:spLocks noGrp="1"/>
          </p:cNvSpPr>
          <p:nvPr>
            <p:ph type="sldNum" sz="quarter" idx="12"/>
          </p:nvPr>
        </p:nvSpPr>
        <p:spPr/>
        <p:txBody>
          <a:bodyPr/>
          <a:lstStyle/>
          <a:p>
            <a:fld id="{5FD889E0-CAB2-4699-909D-B9A88D47ACBE}" type="slidenum">
              <a:rPr lang="en-US" smtClean="0">
                <a:solidFill>
                  <a:srgbClr val="303030"/>
                </a:solidFill>
              </a:rPr>
              <a:pPr/>
              <a:t>23</a:t>
            </a:fld>
            <a:endParaRPr lang="en-US">
              <a:solidFill>
                <a:srgbClr val="303030"/>
              </a:solidFill>
            </a:endParaRPr>
          </a:p>
        </p:txBody>
      </p:sp>
    </p:spTree>
    <p:extLst>
      <p:ext uri="{BB962C8B-B14F-4D97-AF65-F5344CB8AC3E}">
        <p14:creationId xmlns:p14="http://schemas.microsoft.com/office/powerpoint/2010/main" val="350173313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State </a:t>
            </a:r>
            <a:r>
              <a:rPr lang="en-US" dirty="0" smtClean="0"/>
              <a:t>Farm </a:t>
            </a:r>
            <a:r>
              <a:rPr lang="en-US" dirty="0"/>
              <a:t>Fire &amp; </a:t>
            </a:r>
            <a:r>
              <a:rPr lang="en-US" dirty="0" err="1"/>
              <a:t>Cas.Co</a:t>
            </a:r>
            <a:r>
              <a:rPr lang="en-US" dirty="0"/>
              <a:t>. v. </a:t>
            </a:r>
            <a:r>
              <a:rPr lang="en-US" dirty="0" smtClean="0"/>
              <a:t>PECO</a:t>
            </a:r>
            <a:r>
              <a:rPr lang="en-US" dirty="0" smtClean="0"/>
              <a:t/>
            </a:r>
            <a:br>
              <a:rPr lang="en-US" dirty="0" smtClean="0"/>
            </a:br>
            <a:r>
              <a:rPr lang="en-US" sz="2000" b="0" dirty="0" smtClean="0"/>
              <a:t>54 </a:t>
            </a:r>
            <a:r>
              <a:rPr lang="en-US" sz="2000" b="0" dirty="0"/>
              <a:t>A.3d 921 (</a:t>
            </a:r>
            <a:r>
              <a:rPr lang="en-US" sz="2000" b="0" dirty="0" err="1"/>
              <a:t>Pa.Super</a:t>
            </a:r>
            <a:r>
              <a:rPr lang="en-US" sz="2000" b="0" dirty="0"/>
              <a:t>. 2012</a:t>
            </a:r>
            <a:r>
              <a:rPr lang="en-US" sz="2000" b="0" dirty="0" smtClean="0"/>
              <a:t>)</a:t>
            </a:r>
            <a:br>
              <a:rPr lang="en-US" sz="2000" b="0" dirty="0" smtClean="0"/>
            </a:br>
            <a:r>
              <a:rPr lang="en-US" sz="2000" b="0" dirty="0" err="1" smtClean="0"/>
              <a:t>shogan</a:t>
            </a:r>
            <a:r>
              <a:rPr lang="en-US" sz="2000" b="0" dirty="0" smtClean="0"/>
              <a:t>, j.</a:t>
            </a:r>
            <a:endParaRPr lang="en-US" sz="2000" b="0" dirty="0"/>
          </a:p>
        </p:txBody>
      </p:sp>
      <p:sp>
        <p:nvSpPr>
          <p:cNvPr id="3" name="Content Placeholder 2"/>
          <p:cNvSpPr>
            <a:spLocks noGrp="1"/>
          </p:cNvSpPr>
          <p:nvPr>
            <p:ph idx="1"/>
          </p:nvPr>
        </p:nvSpPr>
        <p:spPr/>
        <p:txBody>
          <a:bodyPr>
            <a:normAutofit lnSpcReduction="10000"/>
          </a:bodyPr>
          <a:lstStyle/>
          <a:p>
            <a:r>
              <a:rPr lang="en-US" dirty="0"/>
              <a:t>Homes damaged </a:t>
            </a:r>
            <a:r>
              <a:rPr lang="en-US" dirty="0" smtClean="0"/>
              <a:t>from “dangerous and defective” surge which came from a bolt of lightening and struck PECO facility.  Insurer as </a:t>
            </a:r>
            <a:r>
              <a:rPr lang="en-US" dirty="0" err="1" smtClean="0"/>
              <a:t>subrogee</a:t>
            </a:r>
            <a:r>
              <a:rPr lang="en-US" dirty="0" smtClean="0"/>
              <a:t> sued. </a:t>
            </a:r>
          </a:p>
          <a:p>
            <a:r>
              <a:rPr lang="en-US" dirty="0" smtClean="0"/>
              <a:t>Rule 12.1 of PECO’s Public utility Tariff was an exculpatory clause that limited its liability.  Court concluded </a:t>
            </a:r>
            <a:r>
              <a:rPr lang="en-US" b="1" dirty="0" smtClean="0"/>
              <a:t>exculpatory clause </a:t>
            </a:r>
            <a:r>
              <a:rPr lang="en-US" dirty="0" smtClean="0"/>
              <a:t>was </a:t>
            </a:r>
            <a:r>
              <a:rPr lang="en-US" b="1" dirty="0" smtClean="0"/>
              <a:t>not against public policy </a:t>
            </a:r>
            <a:r>
              <a:rPr lang="en-US" dirty="0" smtClean="0"/>
              <a:t>because it </a:t>
            </a:r>
            <a:r>
              <a:rPr lang="en-US" b="1" dirty="0" smtClean="0"/>
              <a:t>did not exempt </a:t>
            </a:r>
            <a:r>
              <a:rPr lang="en-US" dirty="0" smtClean="0"/>
              <a:t>them from </a:t>
            </a:r>
            <a:r>
              <a:rPr lang="en-US" b="1" i="1" dirty="0" smtClean="0"/>
              <a:t>all</a:t>
            </a:r>
            <a:r>
              <a:rPr lang="en-US" dirty="0" smtClean="0"/>
              <a:t> liability it </a:t>
            </a:r>
            <a:r>
              <a:rPr lang="en-US" b="1" dirty="0" smtClean="0"/>
              <a:t>only limited liability</a:t>
            </a:r>
            <a:r>
              <a:rPr lang="en-US" dirty="0" smtClean="0"/>
              <a:t>. </a:t>
            </a:r>
          </a:p>
          <a:p>
            <a:r>
              <a:rPr lang="en-US" dirty="0" smtClean="0"/>
              <a:t>Rule 12.1 did not apply to strict liability because it was limited to harm which is or is not foreseeable.</a:t>
            </a:r>
          </a:p>
          <a:p>
            <a:r>
              <a:rPr lang="en-US" dirty="0" smtClean="0"/>
              <a:t>An action still exists because there was no disclaimer of an action for strict </a:t>
            </a:r>
            <a:r>
              <a:rPr lang="en-US" dirty="0" err="1" smtClean="0"/>
              <a:t>liablility</a:t>
            </a:r>
            <a:r>
              <a:rPr lang="en-US" dirty="0" smtClean="0"/>
              <a:t>.</a:t>
            </a:r>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24</a:t>
            </a:fld>
            <a:endParaRPr lang="en-US"/>
          </a:p>
        </p:txBody>
      </p:sp>
    </p:spTree>
    <p:extLst>
      <p:ext uri="{BB962C8B-B14F-4D97-AF65-F5344CB8AC3E}">
        <p14:creationId xmlns:p14="http://schemas.microsoft.com/office/powerpoint/2010/main" val="14921977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smtClean="0"/>
              <a:t>By:  Clifford A. Rieders, Esq.</a:t>
            </a:r>
            <a:endParaRPr lang="en-US"/>
          </a:p>
        </p:txBody>
      </p:sp>
      <p:sp>
        <p:nvSpPr>
          <p:cNvPr id="7" name="Slide Number Placeholder 6"/>
          <p:cNvSpPr>
            <a:spLocks noGrp="1"/>
          </p:cNvSpPr>
          <p:nvPr>
            <p:ph type="sldNum" sz="quarter" idx="12"/>
          </p:nvPr>
        </p:nvSpPr>
        <p:spPr/>
        <p:txBody>
          <a:bodyPr/>
          <a:lstStyle/>
          <a:p>
            <a:fld id="{24B73396-91B2-4880-B67D-11464AE3FAD8}" type="slidenum">
              <a:rPr lang="en-US" smtClean="0"/>
              <a:t>25</a:t>
            </a:fld>
            <a:endParaRPr lang="en-US" dirty="0"/>
          </a:p>
        </p:txBody>
      </p:sp>
      <p:sp>
        <p:nvSpPr>
          <p:cNvPr id="4" name="Title 3"/>
          <p:cNvSpPr>
            <a:spLocks noGrp="1"/>
          </p:cNvSpPr>
          <p:nvPr>
            <p:ph type="title" idx="4294967295"/>
          </p:nvPr>
        </p:nvSpPr>
        <p:spPr>
          <a:xfrm>
            <a:off x="754185" y="2053492"/>
            <a:ext cx="7696200" cy="1219200"/>
          </a:xfrm>
          <a:solidFill>
            <a:srgbClr val="FFFFFF"/>
          </a:solidFill>
          <a:ln w="57150" cmpd="thickThin">
            <a:solidFill>
              <a:srgbClr val="730E00"/>
            </a:solidFill>
          </a:ln>
        </p:spPr>
        <p:txBody>
          <a:bodyPr>
            <a:normAutofit fontScale="90000"/>
          </a:bodyPr>
          <a:lstStyle/>
          <a:p>
            <a:r>
              <a:rPr lang="en-US" sz="4000" dirty="0" smtClean="0">
                <a:solidFill>
                  <a:srgbClr val="730E00"/>
                </a:solidFill>
              </a:rPr>
              <a:t>Arbitration – </a:t>
            </a:r>
            <a:br>
              <a:rPr lang="en-US" sz="4000" dirty="0" smtClean="0">
                <a:solidFill>
                  <a:srgbClr val="730E00"/>
                </a:solidFill>
              </a:rPr>
            </a:br>
            <a:r>
              <a:rPr lang="en-US" sz="4000" dirty="0" smtClean="0">
                <a:solidFill>
                  <a:srgbClr val="730E00"/>
                </a:solidFill>
              </a:rPr>
              <a:t>nursing homes</a:t>
            </a:r>
            <a:endParaRPr lang="en-US" sz="4000" dirty="0">
              <a:solidFill>
                <a:srgbClr val="730E00"/>
              </a:solidFill>
            </a:endParaRPr>
          </a:p>
        </p:txBody>
      </p:sp>
    </p:spTree>
    <p:extLst>
      <p:ext uri="{BB962C8B-B14F-4D97-AF65-F5344CB8AC3E}">
        <p14:creationId xmlns:p14="http://schemas.microsoft.com/office/powerpoint/2010/main" val="62882325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Setlock</a:t>
            </a:r>
            <a:r>
              <a:rPr lang="en-US" dirty="0"/>
              <a:t> v. </a:t>
            </a:r>
            <a:r>
              <a:rPr lang="en-US" dirty="0" err="1"/>
              <a:t>Pinebrook</a:t>
            </a:r>
            <a:r>
              <a:rPr lang="en-US" dirty="0"/>
              <a:t> Personal </a:t>
            </a:r>
            <a:r>
              <a:rPr lang="en-US" dirty="0" smtClean="0"/>
              <a:t>Care </a:t>
            </a:r>
            <a:r>
              <a:rPr lang="en-US" dirty="0" smtClean="0"/>
              <a:t/>
            </a:r>
            <a:br>
              <a:rPr lang="en-US" dirty="0" smtClean="0"/>
            </a:br>
            <a:r>
              <a:rPr lang="en-US" sz="2000" b="0" dirty="0" smtClean="0"/>
              <a:t>56 </a:t>
            </a:r>
            <a:r>
              <a:rPr lang="en-US" sz="2000" b="0" dirty="0"/>
              <a:t>A.3d 904 (</a:t>
            </a:r>
            <a:r>
              <a:rPr lang="en-US" sz="2000" b="0" dirty="0" err="1"/>
              <a:t>Pa.Super</a:t>
            </a:r>
            <a:r>
              <a:rPr lang="en-US" sz="2000" b="0" dirty="0"/>
              <a:t>. 2012) </a:t>
            </a:r>
            <a:r>
              <a:rPr lang="en-US" sz="2000" b="0" dirty="0" smtClean="0"/>
              <a:t/>
            </a:r>
            <a:br>
              <a:rPr lang="en-US" sz="2000" b="0" dirty="0" smtClean="0"/>
            </a:br>
            <a:r>
              <a:rPr lang="en-US" sz="2000" b="0" dirty="0" smtClean="0"/>
              <a:t>Mundy, J.</a:t>
            </a:r>
            <a:endParaRPr lang="en-US" sz="2000" b="0" dirty="0"/>
          </a:p>
        </p:txBody>
      </p:sp>
      <p:sp>
        <p:nvSpPr>
          <p:cNvPr id="3" name="Content Placeholder 2"/>
          <p:cNvSpPr>
            <a:spLocks noGrp="1"/>
          </p:cNvSpPr>
          <p:nvPr>
            <p:ph idx="1"/>
          </p:nvPr>
        </p:nvSpPr>
        <p:spPr/>
        <p:txBody>
          <a:bodyPr>
            <a:normAutofit fontScale="92500" lnSpcReduction="20000"/>
          </a:bodyPr>
          <a:lstStyle/>
          <a:p>
            <a:r>
              <a:rPr lang="en-US" dirty="0" smtClean="0"/>
              <a:t>Personal care retirement center transported its resident to her doctor appointment by one of its assistants in one of the retirement center’s wheel chairs.  The wheel chair did not have a footrest in place, despite it originally having one.</a:t>
            </a:r>
          </a:p>
          <a:p>
            <a:r>
              <a:rPr lang="en-US" dirty="0" smtClean="0"/>
              <a:t>As the assistant pushed resident through the medical offices, she told the resident to “lift her feet” because there was no foot rest. Resident told assistant to be careful, apparently unable to lift her feet</a:t>
            </a:r>
            <a:r>
              <a:rPr lang="en-US" dirty="0"/>
              <a:t>. </a:t>
            </a:r>
            <a:r>
              <a:rPr lang="en-US" dirty="0" smtClean="0"/>
              <a:t>No safety harness or </a:t>
            </a:r>
            <a:r>
              <a:rPr lang="en-US" dirty="0"/>
              <a:t>similar </a:t>
            </a:r>
            <a:r>
              <a:rPr lang="en-US" dirty="0" smtClean="0"/>
              <a:t>device was used . </a:t>
            </a:r>
          </a:p>
          <a:p>
            <a:r>
              <a:rPr lang="en-US" dirty="0" smtClean="0"/>
              <a:t>Resident’s feet became entangled, catapulting her through the air, landing on her head and face while striking the floor.  She suffered severe injuries which required hospitalization and ultimately killed her.</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26</a:t>
            </a:fld>
            <a:endParaRPr lang="en-US"/>
          </a:p>
        </p:txBody>
      </p:sp>
    </p:spTree>
    <p:extLst>
      <p:ext uri="{BB962C8B-B14F-4D97-AF65-F5344CB8AC3E}">
        <p14:creationId xmlns:p14="http://schemas.microsoft.com/office/powerpoint/2010/main" val="341909489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Setlock</a:t>
            </a:r>
            <a:r>
              <a:rPr lang="en-US" dirty="0"/>
              <a:t> v. </a:t>
            </a:r>
            <a:r>
              <a:rPr lang="en-US" dirty="0" err="1"/>
              <a:t>Pinebrook</a:t>
            </a:r>
            <a:r>
              <a:rPr lang="en-US" dirty="0"/>
              <a:t> Personal </a:t>
            </a:r>
            <a:r>
              <a:rPr lang="en-US" dirty="0" smtClean="0"/>
              <a:t>Care</a:t>
            </a:r>
            <a:r>
              <a:rPr lang="en-US" dirty="0" smtClean="0"/>
              <a:t/>
            </a:r>
            <a:br>
              <a:rPr lang="en-US" dirty="0" smtClean="0"/>
            </a:br>
            <a:r>
              <a:rPr lang="en-US" sz="2000" b="0" dirty="0" smtClean="0"/>
              <a:t>56 </a:t>
            </a:r>
            <a:r>
              <a:rPr lang="en-US" sz="2000" b="0" dirty="0"/>
              <a:t>A.3d 904 (</a:t>
            </a:r>
            <a:r>
              <a:rPr lang="en-US" sz="2000" b="0" dirty="0" err="1"/>
              <a:t>Pa.Super</a:t>
            </a:r>
            <a:r>
              <a:rPr lang="en-US" sz="2000" b="0" dirty="0"/>
              <a:t>. 2012) </a:t>
            </a:r>
            <a:r>
              <a:rPr lang="en-US" sz="2000" b="0" dirty="0" smtClean="0"/>
              <a:t/>
            </a:r>
            <a:br>
              <a:rPr lang="en-US" sz="2000" b="0" dirty="0" smtClean="0"/>
            </a:br>
            <a:r>
              <a:rPr lang="en-US" sz="2000" b="0" dirty="0" smtClean="0"/>
              <a:t>Mundy, J.</a:t>
            </a:r>
            <a:endParaRPr lang="en-US" sz="2000" b="0" dirty="0"/>
          </a:p>
        </p:txBody>
      </p:sp>
      <p:sp>
        <p:nvSpPr>
          <p:cNvPr id="3" name="Content Placeholder 2"/>
          <p:cNvSpPr>
            <a:spLocks noGrp="1"/>
          </p:cNvSpPr>
          <p:nvPr>
            <p:ph idx="1"/>
          </p:nvPr>
        </p:nvSpPr>
        <p:spPr/>
        <p:txBody>
          <a:bodyPr>
            <a:normAutofit fontScale="85000" lnSpcReduction="10000"/>
          </a:bodyPr>
          <a:lstStyle/>
          <a:p>
            <a:r>
              <a:rPr lang="en-US" dirty="0" smtClean="0"/>
              <a:t>Court refused to compel arbitration because the “wrongful death action is a distinctly different cause of action from anything contemplated by the terms of the residential agreement[.]”</a:t>
            </a:r>
          </a:p>
          <a:p>
            <a:r>
              <a:rPr lang="en-US" dirty="0" smtClean="0"/>
              <a:t>“[A]</a:t>
            </a:r>
            <a:r>
              <a:rPr lang="en-US" dirty="0" err="1" smtClean="0"/>
              <a:t>rbitration</a:t>
            </a:r>
            <a:r>
              <a:rPr lang="en-US" dirty="0" smtClean="0"/>
              <a:t> </a:t>
            </a:r>
            <a:r>
              <a:rPr lang="en-US" dirty="0"/>
              <a:t>agreements are to be strictly construed and such </a:t>
            </a:r>
            <a:r>
              <a:rPr lang="en-US" dirty="0" smtClean="0"/>
              <a:t>agreements </a:t>
            </a:r>
            <a:r>
              <a:rPr lang="en-US" dirty="0"/>
              <a:t>should not be extended by </a:t>
            </a:r>
            <a:r>
              <a:rPr lang="en-US" dirty="0" smtClean="0"/>
              <a:t>implication.” </a:t>
            </a:r>
          </a:p>
          <a:p>
            <a:r>
              <a:rPr lang="en-US" dirty="0" smtClean="0"/>
              <a:t>Agreement provided for center assistance for visits to a physician, provided rates for that assistance and provided for arbitration for any dispute arising from the contract.</a:t>
            </a:r>
          </a:p>
          <a:p>
            <a:r>
              <a:rPr lang="en-US" dirty="0" smtClean="0"/>
              <a:t>Nothing in the contract provided for medical care</a:t>
            </a:r>
            <a:r>
              <a:rPr lang="en-US" dirty="0"/>
              <a:t> </a:t>
            </a:r>
            <a:r>
              <a:rPr lang="en-US" dirty="0" smtClean="0"/>
              <a:t>or distinguished between </a:t>
            </a:r>
            <a:r>
              <a:rPr lang="en-US" dirty="0"/>
              <a:t>on or off </a:t>
            </a:r>
            <a:r>
              <a:rPr lang="en-US" dirty="0" smtClean="0"/>
              <a:t>premises.  </a:t>
            </a:r>
          </a:p>
          <a:p>
            <a:r>
              <a:rPr lang="en-US" dirty="0" smtClean="0"/>
              <a:t>Payment </a:t>
            </a:r>
            <a:r>
              <a:rPr lang="en-US" dirty="0"/>
              <a:t>schedule for transporting residents does not encompass all claims sounding in tort that arise from </a:t>
            </a:r>
            <a:r>
              <a:rPr lang="en-US" dirty="0" smtClean="0"/>
              <a:t>transportation.</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27</a:t>
            </a:fld>
            <a:endParaRPr lang="en-US"/>
          </a:p>
        </p:txBody>
      </p:sp>
    </p:spTree>
    <p:extLst>
      <p:ext uri="{BB962C8B-B14F-4D97-AF65-F5344CB8AC3E}">
        <p14:creationId xmlns:p14="http://schemas.microsoft.com/office/powerpoint/2010/main" val="227039182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smtClean="0"/>
              <a:t>By:  Clifford A. Rieders, Esq.</a:t>
            </a:r>
            <a:endParaRPr lang="en-US"/>
          </a:p>
        </p:txBody>
      </p:sp>
      <p:sp>
        <p:nvSpPr>
          <p:cNvPr id="7" name="Slide Number Placeholder 6"/>
          <p:cNvSpPr>
            <a:spLocks noGrp="1"/>
          </p:cNvSpPr>
          <p:nvPr>
            <p:ph type="sldNum" sz="quarter" idx="12"/>
          </p:nvPr>
        </p:nvSpPr>
        <p:spPr/>
        <p:txBody>
          <a:bodyPr/>
          <a:lstStyle/>
          <a:p>
            <a:fld id="{24B73396-91B2-4880-B67D-11464AE3FAD8}" type="slidenum">
              <a:rPr lang="en-US" smtClean="0"/>
              <a:t>28</a:t>
            </a:fld>
            <a:endParaRPr lang="en-US" dirty="0"/>
          </a:p>
        </p:txBody>
      </p:sp>
      <p:sp>
        <p:nvSpPr>
          <p:cNvPr id="4" name="Title 3"/>
          <p:cNvSpPr>
            <a:spLocks noGrp="1"/>
          </p:cNvSpPr>
          <p:nvPr>
            <p:ph type="title" idx="4294967295"/>
          </p:nvPr>
        </p:nvSpPr>
        <p:spPr>
          <a:xfrm>
            <a:off x="754185" y="2053492"/>
            <a:ext cx="7696200" cy="1219200"/>
          </a:xfrm>
          <a:solidFill>
            <a:srgbClr val="FFFFFF"/>
          </a:solidFill>
          <a:ln w="57150" cmpd="thickThin">
            <a:solidFill>
              <a:srgbClr val="730E00"/>
            </a:solidFill>
          </a:ln>
        </p:spPr>
        <p:txBody>
          <a:bodyPr>
            <a:normAutofit/>
          </a:bodyPr>
          <a:lstStyle/>
          <a:p>
            <a:r>
              <a:rPr lang="en-US" sz="4000" dirty="0" smtClean="0">
                <a:solidFill>
                  <a:srgbClr val="730E00"/>
                </a:solidFill>
              </a:rPr>
              <a:t>Medical malpractice</a:t>
            </a:r>
            <a:endParaRPr lang="en-US" sz="4000" dirty="0">
              <a:solidFill>
                <a:srgbClr val="730E00"/>
              </a:solidFill>
            </a:endParaRPr>
          </a:p>
        </p:txBody>
      </p:sp>
    </p:spTree>
    <p:extLst>
      <p:ext uri="{BB962C8B-B14F-4D97-AF65-F5344CB8AC3E}">
        <p14:creationId xmlns:p14="http://schemas.microsoft.com/office/powerpoint/2010/main" val="272778622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a:t>Thierfelder v. </a:t>
            </a:r>
            <a:r>
              <a:rPr lang="de-DE" dirty="0" smtClean="0"/>
              <a:t>Wolfert </a:t>
            </a:r>
            <a:r>
              <a:rPr lang="de-DE" dirty="0" smtClean="0"/>
              <a:t/>
            </a:r>
            <a:br>
              <a:rPr lang="de-DE" dirty="0" smtClean="0"/>
            </a:br>
            <a:r>
              <a:rPr lang="de-DE" sz="2000" b="0" dirty="0" smtClean="0"/>
              <a:t>52 </a:t>
            </a:r>
            <a:r>
              <a:rPr lang="de-DE" sz="2000" b="0" dirty="0"/>
              <a:t>A.3d 1251 (Pa. 2012) </a:t>
            </a:r>
            <a:r>
              <a:rPr lang="de-DE" sz="2000" b="0" dirty="0" smtClean="0"/>
              <a:t/>
            </a:r>
            <a:br>
              <a:rPr lang="de-DE" sz="2000" b="0" dirty="0" smtClean="0"/>
            </a:br>
            <a:r>
              <a:rPr lang="de-DE" sz="2000" b="0" dirty="0" smtClean="0"/>
              <a:t>CHIEF JUSTICE Castille</a:t>
            </a:r>
            <a:endParaRPr lang="en-US" sz="2000" b="0" dirty="0"/>
          </a:p>
        </p:txBody>
      </p:sp>
      <p:sp>
        <p:nvSpPr>
          <p:cNvPr id="3" name="Content Placeholder 2"/>
          <p:cNvSpPr>
            <a:spLocks noGrp="1"/>
          </p:cNvSpPr>
          <p:nvPr>
            <p:ph idx="1"/>
          </p:nvPr>
        </p:nvSpPr>
        <p:spPr/>
        <p:txBody>
          <a:bodyPr>
            <a:normAutofit/>
          </a:bodyPr>
          <a:lstStyle/>
          <a:p>
            <a:r>
              <a:rPr lang="en-US" dirty="0" smtClean="0"/>
              <a:t>A general </a:t>
            </a:r>
            <a:r>
              <a:rPr lang="en-US" dirty="0"/>
              <a:t>practitioner who provided some “incidental mental health treatment” to patient </a:t>
            </a:r>
            <a:r>
              <a:rPr lang="en-US" dirty="0" smtClean="0"/>
              <a:t>had no duty </a:t>
            </a:r>
            <a:r>
              <a:rPr lang="en-US" dirty="0"/>
              <a:t>to </a:t>
            </a:r>
            <a:r>
              <a:rPr lang="en-US" dirty="0" smtClean="0"/>
              <a:t>refrain from sex with patient; that “higher standard” of duty was limited to mental </a:t>
            </a:r>
            <a:r>
              <a:rPr lang="en-US" dirty="0"/>
              <a:t>health </a:t>
            </a:r>
            <a:r>
              <a:rPr lang="en-US" dirty="0" smtClean="0"/>
              <a:t>specialists.</a:t>
            </a:r>
          </a:p>
          <a:p>
            <a:r>
              <a:rPr lang="en-US" dirty="0" smtClean="0"/>
              <a:t>Husband and wife sought treatment from general practitioner for “libido problems.”  </a:t>
            </a:r>
          </a:p>
          <a:p>
            <a:r>
              <a:rPr lang="en-US" dirty="0" smtClean="0"/>
              <a:t>Wife was also treated for depression, anxiety, stress, add, and other emotional problems.  </a:t>
            </a:r>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29</a:t>
            </a:fld>
            <a:endParaRPr lang="en-US"/>
          </a:p>
        </p:txBody>
      </p:sp>
    </p:spTree>
    <p:extLst>
      <p:ext uri="{BB962C8B-B14F-4D97-AF65-F5344CB8AC3E}">
        <p14:creationId xmlns:p14="http://schemas.microsoft.com/office/powerpoint/2010/main" val="176441338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27" y="408372"/>
            <a:ext cx="8498852" cy="1114045"/>
          </a:xfrm>
        </p:spPr>
        <p:txBody>
          <a:bodyPr>
            <a:normAutofit/>
          </a:bodyPr>
          <a:lstStyle/>
          <a:p>
            <a:r>
              <a:rPr lang="en-US" sz="2000" dirty="0" err="1" smtClean="0"/>
              <a:t>Weiley</a:t>
            </a:r>
            <a:r>
              <a:rPr lang="en-US" sz="2000" dirty="0" smtClean="0"/>
              <a:t> v. albert </a:t>
            </a:r>
            <a:r>
              <a:rPr lang="en-US" sz="2000" dirty="0" err="1" smtClean="0"/>
              <a:t>einstein</a:t>
            </a:r>
            <a:r>
              <a:rPr lang="en-US" sz="2000" dirty="0" smtClean="0"/>
              <a:t> medical center</a:t>
            </a:r>
            <a:r>
              <a:rPr lang="en-US" sz="2000" i="1" dirty="0" smtClean="0"/>
              <a:t/>
            </a:r>
            <a:br>
              <a:rPr lang="en-US" sz="2000" i="1" dirty="0" smtClean="0"/>
            </a:br>
            <a:r>
              <a:rPr lang="en-US" sz="1800" b="0" dirty="0" smtClean="0"/>
              <a:t>51 A.3d 202 </a:t>
            </a:r>
            <a:r>
              <a:rPr lang="en-US" sz="1800" b="0" dirty="0"/>
              <a:t>(</a:t>
            </a:r>
            <a:r>
              <a:rPr lang="en-US" sz="1800" b="0" dirty="0" err="1" smtClean="0"/>
              <a:t>Pa.super</a:t>
            </a:r>
            <a:r>
              <a:rPr lang="en-US" sz="1800" b="0" dirty="0" smtClean="0"/>
              <a:t> 2012)</a:t>
            </a:r>
            <a:br>
              <a:rPr lang="en-US" sz="1800" b="0" dirty="0" smtClean="0"/>
            </a:br>
            <a:r>
              <a:rPr lang="en-US" sz="1600" b="0" dirty="0" smtClean="0"/>
              <a:t>bender, j.</a:t>
            </a:r>
            <a:endParaRPr lang="en-US" b="0" dirty="0"/>
          </a:p>
        </p:txBody>
      </p:sp>
      <p:sp>
        <p:nvSpPr>
          <p:cNvPr id="5" name="Content Placeholder 4"/>
          <p:cNvSpPr>
            <a:spLocks noGrp="1"/>
          </p:cNvSpPr>
          <p:nvPr>
            <p:ph idx="1"/>
          </p:nvPr>
        </p:nvSpPr>
        <p:spPr>
          <a:xfrm>
            <a:off x="457200" y="1676400"/>
            <a:ext cx="8229600" cy="4449763"/>
          </a:xfrm>
        </p:spPr>
        <p:txBody>
          <a:bodyPr>
            <a:normAutofit/>
          </a:bodyPr>
          <a:lstStyle/>
          <a:p>
            <a:r>
              <a:rPr lang="en-US" dirty="0" smtClean="0"/>
              <a:t>Son sued hospital, school and funeral home after hospital transferred his father’s body to school where the body was dissected.</a:t>
            </a:r>
          </a:p>
          <a:p>
            <a:r>
              <a:rPr lang="en-US" dirty="0" smtClean="0"/>
              <a:t>Son was family member authorized to dispose of body; </a:t>
            </a:r>
          </a:p>
          <a:p>
            <a:r>
              <a:rPr lang="en-US" dirty="0" smtClean="0"/>
              <a:t>hospital knew son did not want organ donation or dissection; and</a:t>
            </a:r>
          </a:p>
          <a:p>
            <a:r>
              <a:rPr lang="en-US" dirty="0" smtClean="0"/>
              <a:t>hospital transferred body without obtaining son’s consent. </a:t>
            </a:r>
            <a:r>
              <a:rPr lang="en-US" u="sng" dirty="0" err="1"/>
              <a:t>Weiley</a:t>
            </a:r>
            <a:r>
              <a:rPr lang="en-US" dirty="0"/>
              <a:t>, 51 A.3d at 213.</a:t>
            </a:r>
          </a:p>
          <a:p>
            <a:pPr marL="114300" indent="0">
              <a:buNone/>
            </a:pPr>
            <a:endParaRPr lang="en-US" dirty="0" smtClean="0"/>
          </a:p>
          <a:p>
            <a:endParaRPr lang="en-US" dirty="0"/>
          </a:p>
        </p:txBody>
      </p:sp>
      <p:sp>
        <p:nvSpPr>
          <p:cNvPr id="7" name="Footer Placeholder 6"/>
          <p:cNvSpPr>
            <a:spLocks noGrp="1"/>
          </p:cNvSpPr>
          <p:nvPr>
            <p:ph type="ftr" sz="quarter" idx="11"/>
          </p:nvPr>
        </p:nvSpPr>
        <p:spPr/>
        <p:txBody>
          <a:bodyPr/>
          <a:lstStyle/>
          <a:p>
            <a:r>
              <a:rPr lang="en-US" dirty="0" smtClean="0">
                <a:solidFill>
                  <a:srgbClr val="303030"/>
                </a:solidFill>
              </a:rPr>
              <a:t>By:  Clifford A. </a:t>
            </a:r>
            <a:r>
              <a:rPr lang="en-US" dirty="0" err="1" smtClean="0">
                <a:solidFill>
                  <a:srgbClr val="303030"/>
                </a:solidFill>
              </a:rPr>
              <a:t>Rieders</a:t>
            </a:r>
            <a:r>
              <a:rPr lang="en-US" dirty="0" smtClean="0">
                <a:solidFill>
                  <a:srgbClr val="303030"/>
                </a:solidFill>
              </a:rPr>
              <a:t>, Esq.</a:t>
            </a:r>
            <a:endParaRPr lang="en-US" dirty="0">
              <a:solidFill>
                <a:srgbClr val="303030"/>
              </a:solidFill>
            </a:endParaRPr>
          </a:p>
        </p:txBody>
      </p:sp>
      <p:sp>
        <p:nvSpPr>
          <p:cNvPr id="8" name="Slide Number Placeholder 7"/>
          <p:cNvSpPr>
            <a:spLocks noGrp="1"/>
          </p:cNvSpPr>
          <p:nvPr>
            <p:ph type="sldNum" sz="quarter" idx="12"/>
          </p:nvPr>
        </p:nvSpPr>
        <p:spPr/>
        <p:txBody>
          <a:bodyPr/>
          <a:lstStyle/>
          <a:p>
            <a:fld id="{5FD889E0-CAB2-4699-909D-B9A88D47ACBE}" type="slidenum">
              <a:rPr lang="en-US" smtClean="0">
                <a:solidFill>
                  <a:srgbClr val="303030"/>
                </a:solidFill>
              </a:rPr>
              <a:pPr/>
              <a:t>3</a:t>
            </a:fld>
            <a:endParaRPr lang="en-US">
              <a:solidFill>
                <a:srgbClr val="303030"/>
              </a:solidFill>
            </a:endParaRPr>
          </a:p>
        </p:txBody>
      </p:sp>
    </p:spTree>
    <p:extLst>
      <p:ext uri="{BB962C8B-B14F-4D97-AF65-F5344CB8AC3E}">
        <p14:creationId xmlns:p14="http://schemas.microsoft.com/office/powerpoint/2010/main" val="391632549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a:t>Thierfelder v. </a:t>
            </a:r>
            <a:r>
              <a:rPr lang="de-DE" dirty="0" smtClean="0"/>
              <a:t>Wolfert </a:t>
            </a:r>
            <a:r>
              <a:rPr lang="de-DE" dirty="0" smtClean="0"/>
              <a:t/>
            </a:r>
            <a:br>
              <a:rPr lang="de-DE" dirty="0" smtClean="0"/>
            </a:br>
            <a:r>
              <a:rPr lang="de-DE" sz="2000" b="0" dirty="0" smtClean="0"/>
              <a:t>52 </a:t>
            </a:r>
            <a:r>
              <a:rPr lang="de-DE" sz="2000" b="0" dirty="0"/>
              <a:t>A.3d 1251 (Pa. 2012) </a:t>
            </a:r>
            <a:r>
              <a:rPr lang="de-DE" sz="2000" b="0" dirty="0" smtClean="0"/>
              <a:t/>
            </a:r>
            <a:br>
              <a:rPr lang="de-DE" sz="2000" b="0" dirty="0" smtClean="0"/>
            </a:br>
            <a:r>
              <a:rPr lang="de-DE" sz="2000" b="0" dirty="0" smtClean="0"/>
              <a:t>CHIEF JUSTICE Castille</a:t>
            </a:r>
            <a:endParaRPr lang="en-US" sz="2000" b="0" dirty="0"/>
          </a:p>
        </p:txBody>
      </p:sp>
      <p:sp>
        <p:nvSpPr>
          <p:cNvPr id="3" name="Content Placeholder 2"/>
          <p:cNvSpPr>
            <a:spLocks noGrp="1"/>
          </p:cNvSpPr>
          <p:nvPr>
            <p:ph idx="1"/>
          </p:nvPr>
        </p:nvSpPr>
        <p:spPr/>
        <p:txBody>
          <a:bodyPr>
            <a:normAutofit fontScale="85000" lnSpcReduction="20000"/>
          </a:bodyPr>
          <a:lstStyle/>
          <a:p>
            <a:r>
              <a:rPr lang="en-US" dirty="0" smtClean="0"/>
              <a:t>Doctor and patient - wife engaged in a year long  consensual sexual relationship which began after wife considered doctor to be her hero and to have “cured” her.</a:t>
            </a:r>
          </a:p>
          <a:p>
            <a:r>
              <a:rPr lang="en-US" dirty="0" smtClean="0"/>
              <a:t>Court accepted </a:t>
            </a:r>
            <a:r>
              <a:rPr lang="en-US" dirty="0"/>
              <a:t>for purposes of </a:t>
            </a:r>
            <a:r>
              <a:rPr lang="en-US" dirty="0" smtClean="0"/>
              <a:t>its decision </a:t>
            </a:r>
            <a:r>
              <a:rPr lang="en-US" dirty="0"/>
              <a:t>that mental health specialists would owe a duty to refrain from sexual contact with their </a:t>
            </a:r>
            <a:r>
              <a:rPr lang="en-US" dirty="0" smtClean="0"/>
              <a:t>patients and that Pennsylvania’s Medical Practice Act of 1985, §§422.1-422.5a “does not support concept of different duties for physicians who provide the same care.”</a:t>
            </a:r>
          </a:p>
          <a:p>
            <a:r>
              <a:rPr lang="en-US" dirty="0" smtClean="0"/>
              <a:t>Transference </a:t>
            </a:r>
            <a:r>
              <a:rPr lang="en-US" dirty="0" smtClean="0"/>
              <a:t>phenomenon is therapeutic model for mental health specialists which they know or should know makes patients particularly vulnerable to sexual exploitation.</a:t>
            </a:r>
          </a:p>
          <a:p>
            <a:r>
              <a:rPr lang="en-US" dirty="0"/>
              <a:t>G</a:t>
            </a:r>
            <a:r>
              <a:rPr lang="en-US" dirty="0" smtClean="0"/>
              <a:t>eneral practitioners increasingly advise on mental health and prescribe medication for emotional conditions but do not provide the kind of therapeutic treatment provided by a mental health specialist which includes transference.</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30</a:t>
            </a:fld>
            <a:endParaRPr lang="en-US"/>
          </a:p>
        </p:txBody>
      </p:sp>
    </p:spTree>
    <p:extLst>
      <p:ext uri="{BB962C8B-B14F-4D97-AF65-F5344CB8AC3E}">
        <p14:creationId xmlns:p14="http://schemas.microsoft.com/office/powerpoint/2010/main" val="99550823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Catlin v. </a:t>
            </a:r>
            <a:r>
              <a:rPr lang="en-US" dirty="0" smtClean="0"/>
              <a:t>Hamburg </a:t>
            </a:r>
            <a:r>
              <a:rPr lang="en-US" dirty="0" smtClean="0"/>
              <a:t/>
            </a:r>
            <a:br>
              <a:rPr lang="en-US" dirty="0" smtClean="0"/>
            </a:br>
            <a:r>
              <a:rPr lang="en-US" sz="2000" b="0" dirty="0" smtClean="0"/>
              <a:t>56 </a:t>
            </a:r>
            <a:r>
              <a:rPr lang="en-US" sz="2000" b="0" dirty="0"/>
              <a:t>A.3d 914 (</a:t>
            </a:r>
            <a:r>
              <a:rPr lang="en-US" sz="2000" b="0" dirty="0" err="1"/>
              <a:t>Pa.Super</a:t>
            </a:r>
            <a:r>
              <a:rPr lang="en-US" sz="2000" b="0" dirty="0"/>
              <a:t>. 2012) </a:t>
            </a:r>
            <a:r>
              <a:rPr lang="en-US" sz="2000" b="0" dirty="0" smtClean="0"/>
              <a:t/>
            </a:r>
            <a:br>
              <a:rPr lang="en-US" sz="2000" b="0" dirty="0" smtClean="0"/>
            </a:br>
            <a:r>
              <a:rPr lang="en-US" sz="2000" b="0" dirty="0" smtClean="0"/>
              <a:t>Olson, J.</a:t>
            </a:r>
            <a:endParaRPr lang="en-US" sz="2000" b="0" dirty="0"/>
          </a:p>
        </p:txBody>
      </p:sp>
      <p:sp>
        <p:nvSpPr>
          <p:cNvPr id="3" name="Content Placeholder 2"/>
          <p:cNvSpPr>
            <a:spLocks noGrp="1"/>
          </p:cNvSpPr>
          <p:nvPr>
            <p:ph idx="1"/>
          </p:nvPr>
        </p:nvSpPr>
        <p:spPr/>
        <p:txBody>
          <a:bodyPr>
            <a:normAutofit fontScale="92500" lnSpcReduction="10000"/>
          </a:bodyPr>
          <a:lstStyle/>
          <a:p>
            <a:r>
              <a:rPr lang="en-US" dirty="0" smtClean="0"/>
              <a:t>Negligent sterilization resulted in fetus with congenital abnormalities at 19 ½ weeks which was voluntarily terminated and resulted in total hysterectomy.</a:t>
            </a:r>
          </a:p>
          <a:p>
            <a:r>
              <a:rPr lang="en-US" dirty="0" smtClean="0"/>
              <a:t>An Expert, board certified in obstetrics and gynecology since 1978, testified that “standard of care requires that when a surgical technique is seen to fail during a surgery, or when a more secure technique is available to accomplish the same goal, then the surgeon should perform the more secure and safer surgical procedure.”</a:t>
            </a:r>
          </a:p>
          <a:p>
            <a:r>
              <a:rPr lang="en-US" dirty="0" smtClean="0"/>
              <a:t>Essentially since the </a:t>
            </a:r>
            <a:r>
              <a:rPr lang="en-US" dirty="0" err="1" smtClean="0"/>
              <a:t>Filshie</a:t>
            </a:r>
            <a:r>
              <a:rPr lang="en-US" dirty="0" smtClean="0"/>
              <a:t> clip on right fallopian tube slipped prompting the performance of a modified </a:t>
            </a:r>
            <a:r>
              <a:rPr lang="en-US" dirty="0" err="1" smtClean="0"/>
              <a:t>Polmeroy</a:t>
            </a:r>
            <a:r>
              <a:rPr lang="en-US" dirty="0" smtClean="0"/>
              <a:t> procedure, the same should have been done on the left fallopian tube but was not.</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31</a:t>
            </a:fld>
            <a:endParaRPr lang="en-US"/>
          </a:p>
        </p:txBody>
      </p:sp>
    </p:spTree>
    <p:extLst>
      <p:ext uri="{BB962C8B-B14F-4D97-AF65-F5344CB8AC3E}">
        <p14:creationId xmlns:p14="http://schemas.microsoft.com/office/powerpoint/2010/main" val="4016256951"/>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Catlin v. </a:t>
            </a:r>
            <a:r>
              <a:rPr lang="en-US" dirty="0" smtClean="0"/>
              <a:t>Hamburg </a:t>
            </a:r>
            <a:r>
              <a:rPr lang="en-US" dirty="0" smtClean="0"/>
              <a:t/>
            </a:r>
            <a:br>
              <a:rPr lang="en-US" dirty="0" smtClean="0"/>
            </a:br>
            <a:r>
              <a:rPr lang="en-US" sz="2000" b="0" dirty="0" smtClean="0"/>
              <a:t>56 </a:t>
            </a:r>
            <a:r>
              <a:rPr lang="en-US" sz="2000" b="0" dirty="0"/>
              <a:t>A.3d 914 (</a:t>
            </a:r>
            <a:r>
              <a:rPr lang="en-US" sz="2000" b="0" dirty="0" err="1"/>
              <a:t>Pa.Super</a:t>
            </a:r>
            <a:r>
              <a:rPr lang="en-US" sz="2000" b="0" dirty="0"/>
              <a:t>. 2012) </a:t>
            </a:r>
            <a:r>
              <a:rPr lang="en-US" sz="2000" b="0" dirty="0" smtClean="0"/>
              <a:t/>
            </a:r>
            <a:br>
              <a:rPr lang="en-US" sz="2000" b="0" dirty="0" smtClean="0"/>
            </a:br>
            <a:r>
              <a:rPr lang="en-US" sz="2000" b="0" dirty="0" smtClean="0"/>
              <a:t>Olson, J.</a:t>
            </a:r>
            <a:endParaRPr lang="en-US" sz="2000" b="0" dirty="0"/>
          </a:p>
        </p:txBody>
      </p:sp>
      <p:sp>
        <p:nvSpPr>
          <p:cNvPr id="3" name="Content Placeholder 2"/>
          <p:cNvSpPr>
            <a:spLocks noGrp="1"/>
          </p:cNvSpPr>
          <p:nvPr>
            <p:ph idx="1"/>
          </p:nvPr>
        </p:nvSpPr>
        <p:spPr/>
        <p:txBody>
          <a:bodyPr>
            <a:normAutofit/>
          </a:bodyPr>
          <a:lstStyle/>
          <a:p>
            <a:r>
              <a:rPr lang="en-US" dirty="0" smtClean="0"/>
              <a:t>That expert’s failure </a:t>
            </a:r>
            <a:r>
              <a:rPr lang="en-US" dirty="0"/>
              <a:t>to cite medical literature </a:t>
            </a:r>
            <a:r>
              <a:rPr lang="en-US" dirty="0" smtClean="0"/>
              <a:t>did </a:t>
            </a:r>
            <a:r>
              <a:rPr lang="en-US" dirty="0"/>
              <a:t>not render </a:t>
            </a:r>
            <a:r>
              <a:rPr lang="en-US" dirty="0" smtClean="0"/>
              <a:t>his opinion inadmissible</a:t>
            </a:r>
            <a:r>
              <a:rPr lang="en-US" dirty="0"/>
              <a:t> </a:t>
            </a:r>
            <a:r>
              <a:rPr lang="en-US" dirty="0" smtClean="0"/>
              <a:t>or speculative.</a:t>
            </a:r>
          </a:p>
          <a:p>
            <a:r>
              <a:rPr lang="en-US" dirty="0" smtClean="0"/>
              <a:t>The expert opinion was not </a:t>
            </a:r>
            <a:r>
              <a:rPr lang="en-US" dirty="0"/>
              <a:t>required to rule out all conceivable </a:t>
            </a:r>
            <a:r>
              <a:rPr lang="en-US" dirty="0" smtClean="0"/>
              <a:t>causes of the pregnancy, which  goes </a:t>
            </a:r>
            <a:r>
              <a:rPr lang="en-US" dirty="0"/>
              <a:t>to weight of evidence.  </a:t>
            </a:r>
            <a:endParaRPr lang="en-US" dirty="0" smtClean="0"/>
          </a:p>
          <a:p>
            <a:r>
              <a:rPr lang="en-US" dirty="0" smtClean="0"/>
              <a:t>Also </a:t>
            </a:r>
            <a:r>
              <a:rPr lang="en-US" dirty="0"/>
              <a:t>trial court erred in limiting damages to 2 week postnatal period because there was no birth in this </a:t>
            </a:r>
            <a:r>
              <a:rPr lang="en-US" dirty="0" smtClean="0"/>
              <a:t>case; </a:t>
            </a:r>
            <a:r>
              <a:rPr lang="en-US" dirty="0"/>
              <a:t>it was error to equate situation to wrongful birth.</a:t>
            </a:r>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32</a:t>
            </a:fld>
            <a:endParaRPr lang="en-US"/>
          </a:p>
        </p:txBody>
      </p:sp>
    </p:spTree>
    <p:extLst>
      <p:ext uri="{BB962C8B-B14F-4D97-AF65-F5344CB8AC3E}">
        <p14:creationId xmlns:p14="http://schemas.microsoft.com/office/powerpoint/2010/main" val="1626719767"/>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Buckman</a:t>
            </a:r>
            <a:r>
              <a:rPr lang="en-US" dirty="0"/>
              <a:t> v. </a:t>
            </a:r>
            <a:r>
              <a:rPr lang="en-US" dirty="0" err="1" smtClean="0"/>
              <a:t>Verazin</a:t>
            </a:r>
            <a:r>
              <a:rPr lang="en-US" dirty="0" smtClean="0"/>
              <a:t> </a:t>
            </a:r>
            <a:r>
              <a:rPr lang="en-US" dirty="0" smtClean="0"/>
              <a:t/>
            </a:r>
            <a:br>
              <a:rPr lang="en-US" dirty="0" smtClean="0"/>
            </a:br>
            <a:r>
              <a:rPr lang="en-US" sz="2000" b="0" dirty="0" smtClean="0"/>
              <a:t>54 </a:t>
            </a:r>
            <a:r>
              <a:rPr lang="en-US" sz="2000" b="0" dirty="0"/>
              <a:t>A.3d 956 (Pa. Super. 2012</a:t>
            </a:r>
            <a:r>
              <a:rPr lang="en-US" sz="2000" b="0" dirty="0" smtClean="0"/>
              <a:t>)</a:t>
            </a:r>
            <a:br>
              <a:rPr lang="en-US" sz="2000" b="0" dirty="0" smtClean="0"/>
            </a:br>
            <a:r>
              <a:rPr lang="en-US" sz="2000" b="0" dirty="0" smtClean="0"/>
              <a:t>Bender, J. </a:t>
            </a:r>
            <a:endParaRPr lang="en-US" sz="2000" b="0" dirty="0"/>
          </a:p>
        </p:txBody>
      </p:sp>
      <p:sp>
        <p:nvSpPr>
          <p:cNvPr id="3" name="Content Placeholder 2"/>
          <p:cNvSpPr>
            <a:spLocks noGrp="1"/>
          </p:cNvSpPr>
          <p:nvPr>
            <p:ph idx="1"/>
          </p:nvPr>
        </p:nvSpPr>
        <p:spPr/>
        <p:txBody>
          <a:bodyPr>
            <a:normAutofit/>
          </a:bodyPr>
          <a:lstStyle/>
          <a:p>
            <a:r>
              <a:rPr lang="en-US" dirty="0" smtClean="0"/>
              <a:t>Patient brought Medical malpractice claim after undergoing </a:t>
            </a:r>
            <a:r>
              <a:rPr lang="en-US" dirty="0" err="1" smtClean="0"/>
              <a:t>signoid</a:t>
            </a:r>
            <a:r>
              <a:rPr lang="en-US" dirty="0" smtClean="0"/>
              <a:t> colectomy and colostomy.  </a:t>
            </a:r>
            <a:endParaRPr lang="en-US" dirty="0"/>
          </a:p>
          <a:p>
            <a:r>
              <a:rPr lang="en-US" dirty="0" smtClean="0"/>
              <a:t>Discovery revealed conflicting statements by the physician as to why he performed the surgery in the manner he did. </a:t>
            </a:r>
          </a:p>
          <a:p>
            <a:r>
              <a:rPr lang="en-US" dirty="0" smtClean="0"/>
              <a:t>As a result, plaintiff submitted discovery request for the medical records of all sigmoid colectomy and similar procedures by doctor in five preceding years, allowing for the redaction of all identifying information of the non-party patients.</a:t>
            </a:r>
          </a:p>
          <a:p>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33</a:t>
            </a:fld>
            <a:endParaRPr lang="en-US" dirty="0"/>
          </a:p>
        </p:txBody>
      </p:sp>
    </p:spTree>
    <p:extLst>
      <p:ext uri="{BB962C8B-B14F-4D97-AF65-F5344CB8AC3E}">
        <p14:creationId xmlns:p14="http://schemas.microsoft.com/office/powerpoint/2010/main" val="510466344"/>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Buckman</a:t>
            </a:r>
            <a:r>
              <a:rPr lang="en-US" dirty="0"/>
              <a:t> v. </a:t>
            </a:r>
            <a:r>
              <a:rPr lang="en-US" dirty="0" err="1" smtClean="0"/>
              <a:t>Verazin</a:t>
            </a:r>
            <a:r>
              <a:rPr lang="en-US" dirty="0" smtClean="0"/>
              <a:t/>
            </a:r>
            <a:br>
              <a:rPr lang="en-US" dirty="0" smtClean="0"/>
            </a:br>
            <a:r>
              <a:rPr lang="en-US" sz="2000" b="0" dirty="0" smtClean="0"/>
              <a:t>54 </a:t>
            </a:r>
            <a:r>
              <a:rPr lang="en-US" sz="2000" b="0" dirty="0"/>
              <a:t>A.3d 956 (Pa. Super. 2012</a:t>
            </a:r>
            <a:r>
              <a:rPr lang="en-US" sz="2000" b="0" dirty="0" smtClean="0"/>
              <a:t>)</a:t>
            </a:r>
            <a:br>
              <a:rPr lang="en-US" sz="2000" b="0" dirty="0" smtClean="0"/>
            </a:br>
            <a:r>
              <a:rPr lang="en-US" sz="2000" b="0" dirty="0" smtClean="0"/>
              <a:t>Bender, J. </a:t>
            </a:r>
            <a:endParaRPr lang="en-US" sz="2000" b="0" dirty="0"/>
          </a:p>
        </p:txBody>
      </p:sp>
      <p:sp>
        <p:nvSpPr>
          <p:cNvPr id="3" name="Content Placeholder 2"/>
          <p:cNvSpPr>
            <a:spLocks noGrp="1"/>
          </p:cNvSpPr>
          <p:nvPr>
            <p:ph idx="1"/>
          </p:nvPr>
        </p:nvSpPr>
        <p:spPr/>
        <p:txBody>
          <a:bodyPr>
            <a:normAutofit fontScale="92500" lnSpcReduction="20000"/>
          </a:bodyPr>
          <a:lstStyle/>
          <a:p>
            <a:pPr marL="114300" indent="0">
              <a:buNone/>
            </a:pPr>
            <a:endParaRPr lang="en-US" dirty="0" smtClean="0"/>
          </a:p>
          <a:p>
            <a:r>
              <a:rPr lang="en-US" dirty="0" smtClean="0"/>
              <a:t>Superior Court reversed the granting of the motion to compel because the inquiry was not </a:t>
            </a:r>
            <a:r>
              <a:rPr lang="en-US" dirty="0"/>
              <a:t>relevant. </a:t>
            </a:r>
            <a:r>
              <a:rPr lang="en-US" dirty="0" smtClean="0"/>
              <a:t>Doctor’s actions </a:t>
            </a:r>
            <a:r>
              <a:rPr lang="en-US" dirty="0"/>
              <a:t>when operating on other patients </a:t>
            </a:r>
            <a:r>
              <a:rPr lang="en-US" dirty="0" smtClean="0"/>
              <a:t>was not probative </a:t>
            </a:r>
            <a:r>
              <a:rPr lang="en-US" dirty="0"/>
              <a:t>of what his actions were when caring for this patient.</a:t>
            </a:r>
            <a:endParaRPr lang="en-US" dirty="0" smtClean="0"/>
          </a:p>
          <a:p>
            <a:r>
              <a:rPr lang="en-US" dirty="0" smtClean="0"/>
              <a:t>What the doctor “knew or believed to be the standard of care is of no moment” and was only intended to counter doctor’s erroneous employment of the “error in judgment” rule as defense.</a:t>
            </a:r>
          </a:p>
          <a:p>
            <a:r>
              <a:rPr lang="en-US" dirty="0" smtClean="0"/>
              <a:t>Court reiterated that the standard of care is objective and either met or not.  It “does not allow consideration of the subjective state of mind of the doctor when he or she undertakes to treat a patient.”</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34</a:t>
            </a:fld>
            <a:endParaRPr lang="en-US" dirty="0"/>
          </a:p>
        </p:txBody>
      </p:sp>
    </p:spTree>
    <p:extLst>
      <p:ext uri="{BB962C8B-B14F-4D97-AF65-F5344CB8AC3E}">
        <p14:creationId xmlns:p14="http://schemas.microsoft.com/office/powerpoint/2010/main" val="3099082898"/>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Sayler</a:t>
            </a:r>
            <a:r>
              <a:rPr lang="en-US" dirty="0" smtClean="0"/>
              <a:t> </a:t>
            </a:r>
            <a:r>
              <a:rPr lang="en-US" dirty="0"/>
              <a:t>v. </a:t>
            </a:r>
            <a:r>
              <a:rPr lang="en-US" dirty="0" err="1" smtClean="0"/>
              <a:t>Skutches</a:t>
            </a:r>
            <a:r>
              <a:rPr lang="en-US" dirty="0" smtClean="0"/>
              <a:t> </a:t>
            </a:r>
            <a:r>
              <a:rPr lang="en-US" dirty="0" smtClean="0"/>
              <a:t/>
            </a:r>
            <a:br>
              <a:rPr lang="en-US" dirty="0" smtClean="0"/>
            </a:br>
            <a:r>
              <a:rPr lang="en-US" sz="2000" b="0" dirty="0" smtClean="0"/>
              <a:t>40 </a:t>
            </a:r>
            <a:r>
              <a:rPr lang="en-US" sz="2000" b="0" dirty="0"/>
              <a:t>A.3d 135 (</a:t>
            </a:r>
            <a:r>
              <a:rPr lang="en-US" sz="2000" b="0" dirty="0" err="1"/>
              <a:t>Pa.Super</a:t>
            </a:r>
            <a:r>
              <a:rPr lang="en-US" sz="2000" b="0" dirty="0"/>
              <a:t>. 2012</a:t>
            </a:r>
            <a:r>
              <a:rPr lang="en-US" sz="2000" b="0" dirty="0" smtClean="0"/>
              <a:t>)</a:t>
            </a:r>
            <a:br>
              <a:rPr lang="en-US" sz="2000" b="0" dirty="0" smtClean="0"/>
            </a:br>
            <a:r>
              <a:rPr lang="en-US" sz="2000" b="0" dirty="0" err="1" smtClean="0"/>
              <a:t>Ott</a:t>
            </a:r>
            <a:r>
              <a:rPr lang="en-US" sz="2000" b="0" dirty="0" smtClean="0"/>
              <a:t>, J.</a:t>
            </a:r>
            <a:endParaRPr lang="en-US" sz="2000" b="0" dirty="0"/>
          </a:p>
        </p:txBody>
      </p:sp>
      <p:sp>
        <p:nvSpPr>
          <p:cNvPr id="3" name="Content Placeholder 2"/>
          <p:cNvSpPr>
            <a:spLocks noGrp="1"/>
          </p:cNvSpPr>
          <p:nvPr>
            <p:ph idx="1"/>
          </p:nvPr>
        </p:nvSpPr>
        <p:spPr>
          <a:xfrm>
            <a:off x="457200" y="1752600"/>
            <a:ext cx="8229600" cy="4603750"/>
          </a:xfrm>
        </p:spPr>
        <p:txBody>
          <a:bodyPr>
            <a:normAutofit fontScale="62500" lnSpcReduction="20000"/>
          </a:bodyPr>
          <a:lstStyle/>
          <a:p>
            <a:endParaRPr lang="en-US" dirty="0"/>
          </a:p>
          <a:p>
            <a:r>
              <a:rPr lang="en-US" dirty="0" smtClean="0"/>
              <a:t>This </a:t>
            </a:r>
            <a:r>
              <a:rPr lang="en-US" dirty="0"/>
              <a:t>case involved the calculation of attorney fees where the plaintiff </a:t>
            </a:r>
            <a:r>
              <a:rPr lang="en-US" dirty="0" smtClean="0"/>
              <a:t>suffered a delay in breast cancer diagnosis and without access to funds from judgment on appeal lacked access to further treatment pending appeal and died </a:t>
            </a:r>
            <a:r>
              <a:rPr lang="en-US" dirty="0"/>
              <a:t>approximately a year and four months after the jury award but prior to appellate </a:t>
            </a:r>
            <a:r>
              <a:rPr lang="en-US" dirty="0">
                <a:solidFill>
                  <a:srgbClr val="303030"/>
                </a:solidFill>
              </a:rPr>
              <a:t>review.  </a:t>
            </a:r>
            <a:endParaRPr lang="en-US" dirty="0">
              <a:solidFill>
                <a:srgbClr val="303030"/>
              </a:solidFill>
            </a:endParaRPr>
          </a:p>
          <a:p>
            <a:pPr marL="114300" indent="0">
              <a:buNone/>
            </a:pPr>
            <a:endParaRPr lang="en-US" dirty="0" smtClean="0"/>
          </a:p>
          <a:p>
            <a:r>
              <a:rPr lang="en-US" dirty="0"/>
              <a:t>§ 509 only refers to attorney fees by stating that “future damages for medical or other related expenses shall be paid as periodic payments after payment of the proportionate share of counsel fees and costs based upon the present value of the future damages awarded pursuant to this subsection.” (emphasis by the court) 40 P.S. 1303.509(b)(1).  </a:t>
            </a:r>
          </a:p>
          <a:p>
            <a:endParaRPr lang="en-US" dirty="0" smtClean="0"/>
          </a:p>
          <a:p>
            <a:r>
              <a:rPr lang="en-US" dirty="0" smtClean="0"/>
              <a:t>Court </a:t>
            </a:r>
            <a:r>
              <a:rPr lang="en-US" dirty="0"/>
              <a:t>held that § 509 of the MCARE Act, 40 P.S. 1303.509, did not authorize additional attorney fees and that the attorney fees are calculated based on the present value of the patient’s future damages at the time of death rather than on the potential award. Appeal Denied by Pennsylvania Supreme Court at 54 A.3d 349 (Pa. Oct 05, 2012) (Table, NO. 360 MAL 2012).  </a:t>
            </a:r>
            <a:endParaRPr lang="en-US" dirty="0" smtClean="0"/>
          </a:p>
          <a:p>
            <a:pPr marL="114300" indent="0">
              <a:buNone/>
            </a:pPr>
            <a:endParaRPr lang="en-US" dirty="0" smtClean="0"/>
          </a:p>
          <a:p>
            <a:r>
              <a:rPr lang="en-US" dirty="0" smtClean="0"/>
              <a:t>The </a:t>
            </a:r>
            <a:r>
              <a:rPr lang="en-US" dirty="0"/>
              <a:t>“American Rule” precludes recovery of attorney fees from the adverse party “unless there is express statutory authorization, a clear agreement of the parties, or some other established exception.”  (citation omitted</a:t>
            </a:r>
            <a:r>
              <a:rPr lang="en-US" dirty="0" smtClean="0"/>
              <a:t>)</a:t>
            </a:r>
            <a:endParaRPr lang="en-US" dirty="0" smtClean="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35</a:t>
            </a:fld>
            <a:endParaRPr lang="en-US"/>
          </a:p>
        </p:txBody>
      </p:sp>
    </p:spTree>
    <p:extLst>
      <p:ext uri="{BB962C8B-B14F-4D97-AF65-F5344CB8AC3E}">
        <p14:creationId xmlns:p14="http://schemas.microsoft.com/office/powerpoint/2010/main" val="171429360"/>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Sayler</a:t>
            </a:r>
            <a:r>
              <a:rPr lang="en-US" dirty="0" smtClean="0"/>
              <a:t> </a:t>
            </a:r>
            <a:r>
              <a:rPr lang="en-US" dirty="0"/>
              <a:t>v. </a:t>
            </a:r>
            <a:r>
              <a:rPr lang="en-US" dirty="0" err="1" smtClean="0"/>
              <a:t>Skutches</a:t>
            </a:r>
            <a:r>
              <a:rPr lang="en-US" dirty="0" smtClean="0"/>
              <a:t> </a:t>
            </a:r>
            <a:r>
              <a:rPr lang="en-US" dirty="0" smtClean="0"/>
              <a:t/>
            </a:r>
            <a:br>
              <a:rPr lang="en-US" dirty="0" smtClean="0"/>
            </a:br>
            <a:r>
              <a:rPr lang="en-US" sz="2000" b="0" dirty="0" smtClean="0"/>
              <a:t>40 </a:t>
            </a:r>
            <a:r>
              <a:rPr lang="en-US" sz="2000" b="0" dirty="0"/>
              <a:t>A.3d 135 (</a:t>
            </a:r>
            <a:r>
              <a:rPr lang="en-US" sz="2000" b="0" dirty="0" err="1"/>
              <a:t>Pa.Super</a:t>
            </a:r>
            <a:r>
              <a:rPr lang="en-US" sz="2000" b="0" dirty="0"/>
              <a:t>. 2012</a:t>
            </a:r>
            <a:r>
              <a:rPr lang="en-US" sz="2000" b="0" dirty="0" smtClean="0"/>
              <a:t>)</a:t>
            </a:r>
            <a:br>
              <a:rPr lang="en-US" sz="2000" b="0" dirty="0" smtClean="0"/>
            </a:br>
            <a:r>
              <a:rPr lang="en-US" sz="2000" b="0" dirty="0" err="1" smtClean="0"/>
              <a:t>Ott</a:t>
            </a:r>
            <a:r>
              <a:rPr lang="en-US" sz="2000" b="0" dirty="0" smtClean="0"/>
              <a:t>, J.</a:t>
            </a:r>
            <a:endParaRPr lang="en-US" sz="2000" b="0" dirty="0"/>
          </a:p>
        </p:txBody>
      </p:sp>
      <p:sp>
        <p:nvSpPr>
          <p:cNvPr id="3" name="Content Placeholder 2"/>
          <p:cNvSpPr>
            <a:spLocks noGrp="1"/>
          </p:cNvSpPr>
          <p:nvPr>
            <p:ph idx="1"/>
          </p:nvPr>
        </p:nvSpPr>
        <p:spPr/>
        <p:txBody>
          <a:bodyPr>
            <a:normAutofit fontScale="92500" lnSpcReduction="20000"/>
          </a:bodyPr>
          <a:lstStyle/>
          <a:p>
            <a:endParaRPr lang="en-US" dirty="0"/>
          </a:p>
          <a:p>
            <a:r>
              <a:rPr lang="en-US" dirty="0"/>
              <a:t>A significant fact in Saylor was that the plaintiff died prior to the calculation of attorney fees.  As a result, liability for future damages already terminated pursuant to 40 P.S. 1303.509(b)(3).  </a:t>
            </a:r>
          </a:p>
          <a:p>
            <a:r>
              <a:rPr lang="en-US" dirty="0"/>
              <a:t>Under those circumstances, the court viewed attorney fees based on future damages as an addition to the jury award, requiring express statutory authorization.  </a:t>
            </a:r>
          </a:p>
          <a:p>
            <a:r>
              <a:rPr lang="en-US" dirty="0"/>
              <a:t>In many cases, however, the question of when the future damages will terminate remains unknown at the time of the attorney fee calculation.  Attorney fees based upon a percentage of this unknown amount can be viewed as a percentage of the jury award rather than as an additional cost imposed upon an adverse party. </a:t>
            </a:r>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36</a:t>
            </a:fld>
            <a:endParaRPr lang="en-US"/>
          </a:p>
        </p:txBody>
      </p:sp>
    </p:spTree>
    <p:extLst>
      <p:ext uri="{BB962C8B-B14F-4D97-AF65-F5344CB8AC3E}">
        <p14:creationId xmlns:p14="http://schemas.microsoft.com/office/powerpoint/2010/main" val="3709310449"/>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Sayler</a:t>
            </a:r>
            <a:r>
              <a:rPr lang="en-US" dirty="0" smtClean="0"/>
              <a:t> </a:t>
            </a:r>
            <a:r>
              <a:rPr lang="en-US" dirty="0"/>
              <a:t>v. </a:t>
            </a:r>
            <a:r>
              <a:rPr lang="en-US" dirty="0" err="1" smtClean="0"/>
              <a:t>Skutches</a:t>
            </a:r>
            <a:r>
              <a:rPr lang="en-US" dirty="0" smtClean="0"/>
              <a:t> </a:t>
            </a:r>
            <a:r>
              <a:rPr lang="en-US" dirty="0" smtClean="0"/>
              <a:t/>
            </a:r>
            <a:br>
              <a:rPr lang="en-US" dirty="0" smtClean="0"/>
            </a:br>
            <a:r>
              <a:rPr lang="en-US" sz="2000" b="0" dirty="0" smtClean="0"/>
              <a:t>40 </a:t>
            </a:r>
            <a:r>
              <a:rPr lang="en-US" sz="2000" b="0" dirty="0"/>
              <a:t>A.3d 135 (</a:t>
            </a:r>
            <a:r>
              <a:rPr lang="en-US" sz="2000" b="0" dirty="0" err="1"/>
              <a:t>Pa.Super</a:t>
            </a:r>
            <a:r>
              <a:rPr lang="en-US" sz="2000" b="0" dirty="0"/>
              <a:t>. 2012</a:t>
            </a:r>
            <a:r>
              <a:rPr lang="en-US" sz="2000" b="0" dirty="0" smtClean="0"/>
              <a:t>)</a:t>
            </a:r>
            <a:br>
              <a:rPr lang="en-US" sz="2000" b="0" dirty="0" smtClean="0"/>
            </a:br>
            <a:r>
              <a:rPr lang="en-US" sz="2000" b="0" dirty="0" err="1" smtClean="0"/>
              <a:t>Ott</a:t>
            </a:r>
            <a:r>
              <a:rPr lang="en-US" sz="2000" b="0" dirty="0" smtClean="0"/>
              <a:t>, J.</a:t>
            </a:r>
            <a:endParaRPr lang="en-US" sz="2000" b="0" dirty="0"/>
          </a:p>
        </p:txBody>
      </p:sp>
      <p:sp>
        <p:nvSpPr>
          <p:cNvPr id="3" name="Content Placeholder 2"/>
          <p:cNvSpPr>
            <a:spLocks noGrp="1"/>
          </p:cNvSpPr>
          <p:nvPr>
            <p:ph idx="1"/>
          </p:nvPr>
        </p:nvSpPr>
        <p:spPr/>
        <p:txBody>
          <a:bodyPr>
            <a:normAutofit fontScale="92500" lnSpcReduction="10000"/>
          </a:bodyPr>
          <a:lstStyle/>
          <a:p>
            <a:endParaRPr lang="en-US" dirty="0"/>
          </a:p>
          <a:p>
            <a:r>
              <a:rPr lang="en-US" dirty="0" smtClean="0"/>
              <a:t>The </a:t>
            </a:r>
            <a:r>
              <a:rPr lang="en-US" dirty="0"/>
              <a:t>court did not discuss the potential for conflict of interest </a:t>
            </a:r>
            <a:r>
              <a:rPr lang="en-US" dirty="0" smtClean="0"/>
              <a:t>(See my commentary for JICIV §14.150</a:t>
            </a:r>
            <a:r>
              <a:rPr lang="en-US" dirty="0"/>
              <a:t>) </a:t>
            </a:r>
            <a:r>
              <a:rPr lang="en-US" dirty="0" smtClean="0"/>
              <a:t>between </a:t>
            </a:r>
            <a:r>
              <a:rPr lang="en-US" dirty="0"/>
              <a:t>attorneys and plaintiffs nor the authority from other jurisdictions which analyzed similar medical malpractice statutes.  </a:t>
            </a:r>
            <a:endParaRPr lang="en-US" dirty="0" smtClean="0"/>
          </a:p>
          <a:p>
            <a:r>
              <a:rPr lang="en-US" dirty="0" smtClean="0"/>
              <a:t>Court’s conclusion </a:t>
            </a:r>
            <a:r>
              <a:rPr lang="en-US" dirty="0"/>
              <a:t>is </a:t>
            </a:r>
            <a:r>
              <a:rPr lang="en-US" dirty="0" smtClean="0"/>
              <a:t>said to be consistent </a:t>
            </a:r>
            <a:r>
              <a:rPr lang="en-US" dirty="0"/>
              <a:t>with the declaration of </a:t>
            </a:r>
            <a:r>
              <a:rPr lang="en-US" dirty="0" smtClean="0"/>
              <a:t> </a:t>
            </a:r>
            <a:r>
              <a:rPr lang="en-US" dirty="0"/>
              <a:t>MCARE Act “to limit jury awards in medical malpractice suits in order to ensure affordable health care premiums</a:t>
            </a:r>
            <a:r>
              <a:rPr lang="en-US" dirty="0" smtClean="0"/>
              <a:t>.”</a:t>
            </a:r>
          </a:p>
          <a:p>
            <a:r>
              <a:rPr lang="en-US" dirty="0" smtClean="0"/>
              <a:t>No consideration of incentivizing defendants to delay treatment pending appeal expediting death of patient prior to entry of judgment, as occurred in this case.</a:t>
            </a:r>
          </a:p>
          <a:p>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37</a:t>
            </a:fld>
            <a:endParaRPr lang="en-US"/>
          </a:p>
        </p:txBody>
      </p:sp>
    </p:spTree>
    <p:extLst>
      <p:ext uri="{BB962C8B-B14F-4D97-AF65-F5344CB8AC3E}">
        <p14:creationId xmlns:p14="http://schemas.microsoft.com/office/powerpoint/2010/main" val="3291007795"/>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Anderson v. </a:t>
            </a:r>
            <a:r>
              <a:rPr lang="en-US" dirty="0" err="1" smtClean="0"/>
              <a:t>mcafoos</a:t>
            </a:r>
            <a:r>
              <a:rPr lang="en-US" dirty="0" smtClean="0"/>
              <a:t/>
            </a:r>
            <a:br>
              <a:rPr lang="en-US" dirty="0" smtClean="0"/>
            </a:br>
            <a:r>
              <a:rPr lang="en-US" sz="2000" b="0" dirty="0" smtClean="0"/>
              <a:t>57 a.3d 1141 (pa. 2012)</a:t>
            </a:r>
            <a:br>
              <a:rPr lang="en-US" sz="2000" b="0" dirty="0" smtClean="0"/>
            </a:br>
            <a:r>
              <a:rPr lang="en-US" sz="2000" b="0" dirty="0" err="1" smtClean="0"/>
              <a:t>saylor</a:t>
            </a:r>
            <a:r>
              <a:rPr lang="en-US" sz="2000" b="0" dirty="0" smtClean="0"/>
              <a:t>, j.</a:t>
            </a:r>
            <a:endParaRPr lang="en-US" sz="2000" b="0" dirty="0"/>
          </a:p>
        </p:txBody>
      </p:sp>
      <p:sp>
        <p:nvSpPr>
          <p:cNvPr id="3" name="Content Placeholder 2"/>
          <p:cNvSpPr>
            <a:spLocks noGrp="1"/>
          </p:cNvSpPr>
          <p:nvPr>
            <p:ph idx="1"/>
          </p:nvPr>
        </p:nvSpPr>
        <p:spPr/>
        <p:txBody>
          <a:bodyPr>
            <a:normAutofit fontScale="92500"/>
          </a:bodyPr>
          <a:lstStyle/>
          <a:p>
            <a:r>
              <a:rPr lang="en-US" dirty="0" smtClean="0"/>
              <a:t>Medical malpractice lawsuit was filed in February 2002;</a:t>
            </a:r>
          </a:p>
          <a:p>
            <a:r>
              <a:rPr lang="en-US" dirty="0" smtClean="0"/>
              <a:t>Three months later </a:t>
            </a:r>
            <a:r>
              <a:rPr lang="en-US" dirty="0" err="1" smtClean="0"/>
              <a:t>MCare</a:t>
            </a:r>
            <a:r>
              <a:rPr lang="en-US" dirty="0" smtClean="0"/>
              <a:t> Act came into effect with §512 requirements for expert witness competency.</a:t>
            </a:r>
          </a:p>
          <a:p>
            <a:r>
              <a:rPr lang="en-US" dirty="0" smtClean="0"/>
              <a:t>In 2005, Plaintiff submitted expert report and curriculum vitae and a case management order in 2007 required the exchange of expert reports and pretrial motions by a certain date.  No party raised issues of competency under §512.</a:t>
            </a:r>
          </a:p>
          <a:p>
            <a:r>
              <a:rPr lang="en-US" dirty="0" smtClean="0"/>
              <a:t>At trial in 2008, after a </a:t>
            </a:r>
            <a:r>
              <a:rPr lang="en-US" dirty="0" err="1" smtClean="0"/>
              <a:t>voir</a:t>
            </a:r>
            <a:r>
              <a:rPr lang="en-US" dirty="0" smtClean="0"/>
              <a:t> dire of the expert pathologist, defense objected to competency of the pathologist to testify as to standard of care </a:t>
            </a:r>
            <a:r>
              <a:rPr lang="en-US" dirty="0"/>
              <a:t>under §512.</a:t>
            </a:r>
          </a:p>
          <a:p>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38</a:t>
            </a:fld>
            <a:endParaRPr lang="en-US"/>
          </a:p>
        </p:txBody>
      </p:sp>
    </p:spTree>
    <p:extLst>
      <p:ext uri="{BB962C8B-B14F-4D97-AF65-F5344CB8AC3E}">
        <p14:creationId xmlns:p14="http://schemas.microsoft.com/office/powerpoint/2010/main" val="1178970310"/>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Anderson v. </a:t>
            </a:r>
            <a:r>
              <a:rPr lang="en-US" dirty="0" err="1" smtClean="0"/>
              <a:t>mcafoos</a:t>
            </a:r>
            <a:r>
              <a:rPr lang="en-US" dirty="0" smtClean="0"/>
              <a:t/>
            </a:r>
            <a:br>
              <a:rPr lang="en-US" dirty="0" smtClean="0"/>
            </a:br>
            <a:r>
              <a:rPr lang="en-US" sz="2000" b="0" dirty="0" smtClean="0"/>
              <a:t>57 a.3d 1141 (pa. 2012)</a:t>
            </a:r>
            <a:br>
              <a:rPr lang="en-US" sz="2000" b="0" dirty="0" smtClean="0"/>
            </a:br>
            <a:r>
              <a:rPr lang="en-US" sz="2000" b="0" dirty="0" err="1" smtClean="0"/>
              <a:t>saylor</a:t>
            </a:r>
            <a:r>
              <a:rPr lang="en-US" sz="2000" b="0" dirty="0" smtClean="0"/>
              <a:t>, j.</a:t>
            </a:r>
            <a:endParaRPr lang="en-US" sz="2000" b="0" dirty="0"/>
          </a:p>
        </p:txBody>
      </p:sp>
      <p:sp>
        <p:nvSpPr>
          <p:cNvPr id="3" name="Content Placeholder 2"/>
          <p:cNvSpPr>
            <a:spLocks noGrp="1"/>
          </p:cNvSpPr>
          <p:nvPr>
            <p:ph idx="1"/>
          </p:nvPr>
        </p:nvSpPr>
        <p:spPr/>
        <p:txBody>
          <a:bodyPr>
            <a:normAutofit fontScale="85000" lnSpcReduction="20000"/>
          </a:bodyPr>
          <a:lstStyle/>
          <a:p>
            <a:r>
              <a:rPr lang="en-US" dirty="0" smtClean="0"/>
              <a:t>Plaintiff failed to preserve issues for review.</a:t>
            </a:r>
          </a:p>
          <a:p>
            <a:r>
              <a:rPr lang="en-US" dirty="0" smtClean="0"/>
              <a:t>Since Plaintiff did not think §512 applied to the case which was filed before it became effective, the </a:t>
            </a:r>
            <a:r>
              <a:rPr lang="en-US" dirty="0" err="1" smtClean="0"/>
              <a:t>voir</a:t>
            </a:r>
            <a:r>
              <a:rPr lang="en-US" dirty="0" smtClean="0"/>
              <a:t> dire was not framed to address the “related-fields-of-medicine focus” of that section.</a:t>
            </a:r>
          </a:p>
          <a:p>
            <a:r>
              <a:rPr lang="en-US" dirty="0" smtClean="0"/>
              <a:t>Plaintiff failed to raise the argument that the defendants waived objection by not following local rule requiring “unusual questions of evidence, factor or law be dealt with prior to trial.</a:t>
            </a:r>
          </a:p>
          <a:p>
            <a:r>
              <a:rPr lang="en-US" dirty="0" smtClean="0"/>
              <a:t>There is “no general requirement that an objection to a proposed expert’s qualifications under </a:t>
            </a:r>
            <a:r>
              <a:rPr lang="en-US" dirty="0" err="1" smtClean="0"/>
              <a:t>Mcare</a:t>
            </a:r>
            <a:r>
              <a:rPr lang="en-US" dirty="0" smtClean="0"/>
              <a:t> Act be made prior to </a:t>
            </a:r>
            <a:r>
              <a:rPr lang="en-US" dirty="0" err="1" smtClean="0"/>
              <a:t>voir</a:t>
            </a:r>
            <a:r>
              <a:rPr lang="en-US" dirty="0" smtClean="0"/>
              <a:t> dire.</a:t>
            </a:r>
          </a:p>
          <a:p>
            <a:r>
              <a:rPr lang="en-US" dirty="0" smtClean="0"/>
              <a:t>Dissent suggests civil rules committee should consider a remedy for surprise disqualifications of experts did not usually occur under the more liberal expert qualifications outside of the </a:t>
            </a:r>
            <a:r>
              <a:rPr lang="en-US" dirty="0" err="1" smtClean="0"/>
              <a:t>Mcare</a:t>
            </a:r>
            <a:r>
              <a:rPr lang="en-US" dirty="0" smtClean="0"/>
              <a:t> Act.  </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39</a:t>
            </a:fld>
            <a:endParaRPr lang="en-US"/>
          </a:p>
        </p:txBody>
      </p:sp>
    </p:spTree>
    <p:extLst>
      <p:ext uri="{BB962C8B-B14F-4D97-AF65-F5344CB8AC3E}">
        <p14:creationId xmlns:p14="http://schemas.microsoft.com/office/powerpoint/2010/main" val="360149166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27" y="408372"/>
            <a:ext cx="8498852" cy="1114045"/>
          </a:xfrm>
        </p:spPr>
        <p:txBody>
          <a:bodyPr>
            <a:normAutofit/>
          </a:bodyPr>
          <a:lstStyle/>
          <a:p>
            <a:r>
              <a:rPr lang="en-US" sz="2000" dirty="0" err="1" smtClean="0"/>
              <a:t>Weiley</a:t>
            </a:r>
            <a:r>
              <a:rPr lang="en-US" sz="2000" dirty="0" smtClean="0"/>
              <a:t> v. albert </a:t>
            </a:r>
            <a:r>
              <a:rPr lang="en-US" sz="2000" dirty="0" err="1" smtClean="0"/>
              <a:t>einstein</a:t>
            </a:r>
            <a:r>
              <a:rPr lang="en-US" sz="2000" dirty="0" smtClean="0"/>
              <a:t> medical center</a:t>
            </a:r>
            <a:br>
              <a:rPr lang="en-US" sz="2000" dirty="0" smtClean="0"/>
            </a:br>
            <a:r>
              <a:rPr lang="en-US" sz="1800" b="0" dirty="0" smtClean="0"/>
              <a:t>51 A.3d 202 </a:t>
            </a:r>
            <a:r>
              <a:rPr lang="en-US" sz="1800" b="0" dirty="0"/>
              <a:t>(</a:t>
            </a:r>
            <a:r>
              <a:rPr lang="en-US" sz="1800" b="0" dirty="0" err="1" smtClean="0"/>
              <a:t>Pa.super</a:t>
            </a:r>
            <a:r>
              <a:rPr lang="en-US" sz="1800" b="0" dirty="0" smtClean="0"/>
              <a:t> 2012)</a:t>
            </a:r>
            <a:br>
              <a:rPr lang="en-US" sz="1800" b="0" dirty="0" smtClean="0"/>
            </a:br>
            <a:r>
              <a:rPr lang="en-US" sz="1600" b="0" dirty="0" smtClean="0"/>
              <a:t>bender, J.</a:t>
            </a:r>
            <a:endParaRPr lang="en-US" b="0" dirty="0"/>
          </a:p>
        </p:txBody>
      </p:sp>
      <p:sp>
        <p:nvSpPr>
          <p:cNvPr id="5" name="Content Placeholder 4"/>
          <p:cNvSpPr>
            <a:spLocks noGrp="1"/>
          </p:cNvSpPr>
          <p:nvPr>
            <p:ph idx="1"/>
          </p:nvPr>
        </p:nvSpPr>
        <p:spPr>
          <a:xfrm>
            <a:off x="457200" y="1676400"/>
            <a:ext cx="8229600" cy="4449763"/>
          </a:xfrm>
        </p:spPr>
        <p:txBody>
          <a:bodyPr>
            <a:normAutofit lnSpcReduction="10000"/>
          </a:bodyPr>
          <a:lstStyle/>
          <a:p>
            <a:r>
              <a:rPr lang="en-US" dirty="0" smtClean="0"/>
              <a:t>Son alleged sufficient facts to support claim for </a:t>
            </a:r>
            <a:r>
              <a:rPr lang="en-US" b="1" dirty="0" smtClean="0"/>
              <a:t>Tortious Interference with a Dead Body </a:t>
            </a:r>
            <a:r>
              <a:rPr lang="en-US" dirty="0" smtClean="0"/>
              <a:t>against hospital (but not school or funeral home). A fact finder could find as follows.</a:t>
            </a:r>
          </a:p>
          <a:p>
            <a:r>
              <a:rPr lang="en-US" dirty="0"/>
              <a:t>D</a:t>
            </a:r>
            <a:r>
              <a:rPr lang="en-US" dirty="0" smtClean="0"/>
              <a:t>espite knowledge that son did not want organ donation or dissection, hospital transferred body to school without contacting son or obtaining consent.</a:t>
            </a:r>
          </a:p>
          <a:p>
            <a:r>
              <a:rPr lang="en-US" dirty="0"/>
              <a:t>H</a:t>
            </a:r>
            <a:r>
              <a:rPr lang="en-US" dirty="0" smtClean="0"/>
              <a:t>ospital was “substantially certain” that son would “suffer serious emotional distress, sufficient for the “intentional” portion of section 868.” </a:t>
            </a:r>
          </a:p>
          <a:p>
            <a:r>
              <a:rPr lang="en-US" dirty="0" smtClean="0"/>
              <a:t>“This conduct could be viewed as a wanton mistreatment of the body.”</a:t>
            </a:r>
            <a:r>
              <a:rPr lang="en-US" u="sng" dirty="0"/>
              <a:t> </a:t>
            </a:r>
            <a:r>
              <a:rPr lang="en-US" u="sng" dirty="0" err="1"/>
              <a:t>Weiley</a:t>
            </a:r>
            <a:r>
              <a:rPr lang="en-US" dirty="0"/>
              <a:t>, 51 A.3d at 213. </a:t>
            </a:r>
          </a:p>
          <a:p>
            <a:endParaRPr lang="en-US" dirty="0"/>
          </a:p>
          <a:p>
            <a:endParaRPr lang="en-US" dirty="0" smtClean="0"/>
          </a:p>
          <a:p>
            <a:endParaRPr lang="en-US" dirty="0" smtClean="0"/>
          </a:p>
        </p:txBody>
      </p:sp>
      <p:sp>
        <p:nvSpPr>
          <p:cNvPr id="7" name="Footer Placeholder 6"/>
          <p:cNvSpPr>
            <a:spLocks noGrp="1"/>
          </p:cNvSpPr>
          <p:nvPr>
            <p:ph type="ftr" sz="quarter" idx="11"/>
          </p:nvPr>
        </p:nvSpPr>
        <p:spPr/>
        <p:txBody>
          <a:bodyPr/>
          <a:lstStyle/>
          <a:p>
            <a:r>
              <a:rPr lang="en-US" dirty="0" smtClean="0">
                <a:solidFill>
                  <a:srgbClr val="303030"/>
                </a:solidFill>
              </a:rPr>
              <a:t>By:  Clifford A. </a:t>
            </a:r>
            <a:r>
              <a:rPr lang="en-US" dirty="0" err="1" smtClean="0">
                <a:solidFill>
                  <a:srgbClr val="303030"/>
                </a:solidFill>
              </a:rPr>
              <a:t>Rieders</a:t>
            </a:r>
            <a:r>
              <a:rPr lang="en-US" dirty="0" smtClean="0">
                <a:solidFill>
                  <a:srgbClr val="303030"/>
                </a:solidFill>
              </a:rPr>
              <a:t>, Esq.</a:t>
            </a:r>
            <a:endParaRPr lang="en-US" dirty="0">
              <a:solidFill>
                <a:srgbClr val="303030"/>
              </a:solidFill>
            </a:endParaRPr>
          </a:p>
        </p:txBody>
      </p:sp>
      <p:sp>
        <p:nvSpPr>
          <p:cNvPr id="8" name="Slide Number Placeholder 7"/>
          <p:cNvSpPr>
            <a:spLocks noGrp="1"/>
          </p:cNvSpPr>
          <p:nvPr>
            <p:ph type="sldNum" sz="quarter" idx="12"/>
          </p:nvPr>
        </p:nvSpPr>
        <p:spPr/>
        <p:txBody>
          <a:bodyPr/>
          <a:lstStyle/>
          <a:p>
            <a:fld id="{5FD889E0-CAB2-4699-909D-B9A88D47ACBE}" type="slidenum">
              <a:rPr lang="en-US" smtClean="0">
                <a:solidFill>
                  <a:srgbClr val="303030"/>
                </a:solidFill>
              </a:rPr>
              <a:pPr/>
              <a:t>4</a:t>
            </a:fld>
            <a:endParaRPr lang="en-US">
              <a:solidFill>
                <a:srgbClr val="303030"/>
              </a:solidFill>
            </a:endParaRPr>
          </a:p>
        </p:txBody>
      </p:sp>
    </p:spTree>
    <p:extLst>
      <p:ext uri="{BB962C8B-B14F-4D97-AF65-F5344CB8AC3E}">
        <p14:creationId xmlns:p14="http://schemas.microsoft.com/office/powerpoint/2010/main" val="2717420075"/>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Cooper ex </a:t>
            </a:r>
            <a:r>
              <a:rPr lang="en-US" dirty="0" err="1"/>
              <a:t>rel</a:t>
            </a:r>
            <a:r>
              <a:rPr lang="en-US" dirty="0"/>
              <a:t> Cooper v. </a:t>
            </a:r>
            <a:r>
              <a:rPr lang="en-US" dirty="0" err="1"/>
              <a:t>Lankenau</a:t>
            </a:r>
            <a:r>
              <a:rPr lang="en-US" dirty="0"/>
              <a:t> Hosp. </a:t>
            </a:r>
            <a:r>
              <a:rPr lang="en-US" dirty="0" smtClean="0"/>
              <a:t/>
            </a:r>
            <a:br>
              <a:rPr lang="en-US" dirty="0" smtClean="0"/>
            </a:br>
            <a:r>
              <a:rPr lang="en-US" sz="2000" b="0" dirty="0" smtClean="0"/>
              <a:t>51 </a:t>
            </a:r>
            <a:r>
              <a:rPr lang="en-US" sz="2000" b="0" dirty="0"/>
              <a:t>A.3d 183 (Pa. 2012) </a:t>
            </a:r>
            <a:r>
              <a:rPr lang="en-US" sz="2000" b="0" dirty="0" smtClean="0"/>
              <a:t/>
            </a:r>
            <a:br>
              <a:rPr lang="en-US" sz="2000" b="0" dirty="0" smtClean="0"/>
            </a:br>
            <a:r>
              <a:rPr lang="en-US" sz="2000" b="0" dirty="0" smtClean="0"/>
              <a:t>BAER, J.</a:t>
            </a:r>
            <a:endParaRPr lang="en-US" sz="2000" b="0" dirty="0"/>
          </a:p>
        </p:txBody>
      </p:sp>
      <p:sp>
        <p:nvSpPr>
          <p:cNvPr id="3" name="Content Placeholder 2"/>
          <p:cNvSpPr>
            <a:spLocks noGrp="1"/>
          </p:cNvSpPr>
          <p:nvPr>
            <p:ph idx="1"/>
          </p:nvPr>
        </p:nvSpPr>
        <p:spPr/>
        <p:txBody>
          <a:bodyPr>
            <a:normAutofit/>
          </a:bodyPr>
          <a:lstStyle/>
          <a:p>
            <a:r>
              <a:rPr lang="en-US" dirty="0" smtClean="0"/>
              <a:t>Patient alleged medical battery for Cesarean section after twenty-seven weeks of pregnancy despite patient’s refusal of consent.</a:t>
            </a:r>
          </a:p>
          <a:p>
            <a:r>
              <a:rPr lang="en-US" dirty="0"/>
              <a:t>I</a:t>
            </a:r>
            <a:r>
              <a:rPr lang="en-US" dirty="0" smtClean="0"/>
              <a:t>n a medical battery/lack-of-consent case, plaintiff need not prove any intent to harm the patient. Proving an intention surgery or “touching” satisfied the “offensive contact” element.</a:t>
            </a:r>
          </a:p>
          <a:p>
            <a:r>
              <a:rPr lang="en-US" dirty="0" smtClean="0"/>
              <a:t>Court concluded that the jury instruction was acceptable, but suggested that the Committee for Proposed Standard Jury Instructions to consider clearer instructions, which it did.</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40</a:t>
            </a:fld>
            <a:endParaRPr lang="en-US"/>
          </a:p>
        </p:txBody>
      </p:sp>
    </p:spTree>
    <p:extLst>
      <p:ext uri="{BB962C8B-B14F-4D97-AF65-F5344CB8AC3E}">
        <p14:creationId xmlns:p14="http://schemas.microsoft.com/office/powerpoint/2010/main" val="3632234265"/>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Seebold</a:t>
            </a:r>
            <a:r>
              <a:rPr lang="en-US" dirty="0"/>
              <a:t> v. Prison Health </a:t>
            </a:r>
            <a:r>
              <a:rPr lang="en-US" dirty="0" smtClean="0"/>
              <a:t>Services</a:t>
            </a:r>
            <a:r>
              <a:rPr lang="en-US" dirty="0" smtClean="0"/>
              <a:t/>
            </a:r>
            <a:br>
              <a:rPr lang="en-US" dirty="0" smtClean="0"/>
            </a:br>
            <a:r>
              <a:rPr lang="en-US" sz="2000" b="0" dirty="0" smtClean="0"/>
              <a:t>57 </a:t>
            </a:r>
            <a:r>
              <a:rPr lang="en-US" sz="2000" b="0" dirty="0"/>
              <a:t>A.3d 1232 (Pa. 2012) </a:t>
            </a:r>
            <a:r>
              <a:rPr lang="en-US" sz="2000" b="0" dirty="0" smtClean="0"/>
              <a:t/>
            </a:r>
            <a:br>
              <a:rPr lang="en-US" sz="2000" b="0" dirty="0" smtClean="0"/>
            </a:br>
            <a:r>
              <a:rPr lang="en-US" sz="2000" b="0" dirty="0" smtClean="0"/>
              <a:t> JUSTICE Saylor</a:t>
            </a:r>
            <a:endParaRPr lang="en-US" sz="2000" b="0" dirty="0"/>
          </a:p>
        </p:txBody>
      </p:sp>
      <p:sp>
        <p:nvSpPr>
          <p:cNvPr id="3" name="Content Placeholder 2"/>
          <p:cNvSpPr>
            <a:spLocks noGrp="1"/>
          </p:cNvSpPr>
          <p:nvPr>
            <p:ph idx="1"/>
          </p:nvPr>
        </p:nvSpPr>
        <p:spPr/>
        <p:txBody>
          <a:bodyPr/>
          <a:lstStyle/>
          <a:p>
            <a:r>
              <a:rPr lang="en-US" dirty="0" smtClean="0"/>
              <a:t>Corrections officer who became infected with MRSA after contact with inmate brought claim against physician  for negligent failure to warn of inmates communicable disease.</a:t>
            </a:r>
          </a:p>
          <a:p>
            <a:r>
              <a:rPr lang="en-US" dirty="0" smtClean="0"/>
              <a:t>Court held that a </a:t>
            </a:r>
            <a:r>
              <a:rPr lang="en-US" dirty="0"/>
              <a:t>physician who treats prison inmate has no duty to warn corrections officers of inmates communicable disease. </a:t>
            </a:r>
            <a:endParaRPr lang="en-US" dirty="0" smtClean="0"/>
          </a:p>
          <a:p>
            <a:r>
              <a:rPr lang="en-US" dirty="0" smtClean="0"/>
              <a:t>Court stated that the “general touchstone” is the applicable standard of care.  “[T]</a:t>
            </a:r>
            <a:r>
              <a:rPr lang="en-US" dirty="0" err="1" smtClean="0"/>
              <a:t>hird</a:t>
            </a:r>
            <a:r>
              <a:rPr lang="en-US" dirty="0" smtClean="0"/>
              <a:t>-party interventions on the part of physicians push the inquiry outside these ordinary boundaries.”</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41</a:t>
            </a:fld>
            <a:endParaRPr lang="en-US"/>
          </a:p>
        </p:txBody>
      </p:sp>
    </p:spTree>
    <p:extLst>
      <p:ext uri="{BB962C8B-B14F-4D97-AF65-F5344CB8AC3E}">
        <p14:creationId xmlns:p14="http://schemas.microsoft.com/office/powerpoint/2010/main" val="133478546"/>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Scampone v. Highland Park Care </a:t>
            </a:r>
            <a:r>
              <a:rPr lang="en-US" dirty="0" smtClean="0"/>
              <a:t>Center </a:t>
            </a:r>
            <a:r>
              <a:rPr lang="en-US" dirty="0" smtClean="0"/>
              <a:t/>
            </a:r>
            <a:br>
              <a:rPr lang="en-US" dirty="0" smtClean="0"/>
            </a:br>
            <a:r>
              <a:rPr lang="en-US" sz="2000" b="0" dirty="0" smtClean="0"/>
              <a:t>57 </a:t>
            </a:r>
            <a:r>
              <a:rPr lang="en-US" sz="2000" b="0" dirty="0"/>
              <a:t>A.3d 582 (Pa. 2012) </a:t>
            </a:r>
            <a:r>
              <a:rPr lang="en-US" sz="2000" b="0" dirty="0" smtClean="0"/>
              <a:t/>
            </a:r>
            <a:br>
              <a:rPr lang="en-US" sz="2000" b="0" dirty="0" smtClean="0"/>
            </a:br>
            <a:r>
              <a:rPr lang="en-US" sz="2000" b="0" dirty="0" smtClean="0"/>
              <a:t>CHIEF JUSTICE </a:t>
            </a:r>
            <a:r>
              <a:rPr lang="en-US" sz="2000" b="0" dirty="0" err="1" smtClean="0"/>
              <a:t>Castille</a:t>
            </a:r>
            <a:endParaRPr lang="en-US" sz="2000" b="0" dirty="0"/>
          </a:p>
        </p:txBody>
      </p:sp>
      <p:sp>
        <p:nvSpPr>
          <p:cNvPr id="3" name="Content Placeholder 2"/>
          <p:cNvSpPr>
            <a:spLocks noGrp="1"/>
          </p:cNvSpPr>
          <p:nvPr>
            <p:ph idx="1"/>
          </p:nvPr>
        </p:nvSpPr>
        <p:spPr/>
        <p:txBody>
          <a:bodyPr>
            <a:normAutofit fontScale="92500" lnSpcReduction="10000"/>
          </a:bodyPr>
          <a:lstStyle/>
          <a:p>
            <a:r>
              <a:rPr lang="en-US" dirty="0" smtClean="0"/>
              <a:t>Jury verdict found nursing home facility was both corporately and vicariously liable for resident’s death. </a:t>
            </a:r>
          </a:p>
          <a:p>
            <a:r>
              <a:rPr lang="en-US" dirty="0" smtClean="0"/>
              <a:t>Staff </a:t>
            </a:r>
            <a:r>
              <a:rPr lang="en-US" dirty="0"/>
              <a:t>failed to conduct ordered DUI testing, to ensure that the resident was consuming sufficient fluids and food, </a:t>
            </a:r>
            <a:r>
              <a:rPr lang="en-US" dirty="0" smtClean="0"/>
              <a:t>and falsified </a:t>
            </a:r>
            <a:r>
              <a:rPr lang="en-US" dirty="0"/>
              <a:t>records to show that medications or treatment were provided when it was not.  </a:t>
            </a:r>
            <a:endParaRPr lang="en-US" dirty="0" smtClean="0"/>
          </a:p>
          <a:p>
            <a:r>
              <a:rPr lang="en-US" dirty="0" smtClean="0"/>
              <a:t>The </a:t>
            </a:r>
            <a:r>
              <a:rPr lang="en-US" dirty="0"/>
              <a:t>administrators temporarily increased staff for state inspections. </a:t>
            </a:r>
          </a:p>
          <a:p>
            <a:r>
              <a:rPr lang="en-US" dirty="0" smtClean="0"/>
              <a:t>Despite significant symptoms, the </a:t>
            </a:r>
            <a:r>
              <a:rPr lang="en-US" dirty="0"/>
              <a:t>resident was denied nursing care for nineteen days before </a:t>
            </a:r>
            <a:r>
              <a:rPr lang="en-US" dirty="0" smtClean="0"/>
              <a:t>she died</a:t>
            </a:r>
            <a:r>
              <a:rPr lang="en-US" dirty="0"/>
              <a:t>. </a:t>
            </a:r>
            <a:endParaRPr lang="en-US" dirty="0" smtClean="0"/>
          </a:p>
          <a:p>
            <a:r>
              <a:rPr lang="en-US" dirty="0" smtClean="0"/>
              <a:t>Dehydration </a:t>
            </a:r>
            <a:r>
              <a:rPr lang="en-US" dirty="0"/>
              <a:t>and malnutrition caused resident’s fatal heart attack</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42</a:t>
            </a:fld>
            <a:endParaRPr lang="en-US"/>
          </a:p>
        </p:txBody>
      </p:sp>
    </p:spTree>
    <p:extLst>
      <p:ext uri="{BB962C8B-B14F-4D97-AF65-F5344CB8AC3E}">
        <p14:creationId xmlns:p14="http://schemas.microsoft.com/office/powerpoint/2010/main" val="4075042997"/>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Scampone v. Highland Park Care </a:t>
            </a:r>
            <a:r>
              <a:rPr lang="en-US" dirty="0" smtClean="0"/>
              <a:t>Center </a:t>
            </a:r>
            <a:r>
              <a:rPr lang="en-US" dirty="0" smtClean="0"/>
              <a:t/>
            </a:r>
            <a:br>
              <a:rPr lang="en-US" dirty="0" smtClean="0"/>
            </a:br>
            <a:r>
              <a:rPr lang="en-US" sz="2000" b="0" dirty="0" smtClean="0"/>
              <a:t>57 </a:t>
            </a:r>
            <a:r>
              <a:rPr lang="en-US" sz="2000" b="0" dirty="0"/>
              <a:t>A.3d 582 (Pa. 2012) </a:t>
            </a:r>
            <a:r>
              <a:rPr lang="en-US" sz="2000" b="0" dirty="0" smtClean="0"/>
              <a:t/>
            </a:r>
            <a:br>
              <a:rPr lang="en-US" sz="2000" b="0" dirty="0" smtClean="0"/>
            </a:br>
            <a:r>
              <a:rPr lang="en-US" sz="2000" b="0" dirty="0" smtClean="0"/>
              <a:t>CHIEF JUSTICE </a:t>
            </a:r>
            <a:r>
              <a:rPr lang="en-US" sz="2000" b="0" dirty="0" err="1" smtClean="0"/>
              <a:t>Castille</a:t>
            </a:r>
            <a:endParaRPr lang="en-US" sz="2000" b="0" dirty="0"/>
          </a:p>
        </p:txBody>
      </p:sp>
      <p:sp>
        <p:nvSpPr>
          <p:cNvPr id="3" name="Content Placeholder 2"/>
          <p:cNvSpPr>
            <a:spLocks noGrp="1"/>
          </p:cNvSpPr>
          <p:nvPr>
            <p:ph idx="1"/>
          </p:nvPr>
        </p:nvSpPr>
        <p:spPr/>
        <p:txBody>
          <a:bodyPr>
            <a:normAutofit/>
          </a:bodyPr>
          <a:lstStyle/>
          <a:p>
            <a:endParaRPr lang="en-US" dirty="0"/>
          </a:p>
          <a:p>
            <a:r>
              <a:rPr lang="en-US" dirty="0" smtClean="0"/>
              <a:t>Superior Court remanded for new trial; Pa Supreme Court affirmed, remanded and held “that a nursing home and affiliated entities are subject to potential direct liability for negligence, where the requisite resident-entity relationship exists to establish that the entity owes the resident a duty of care[.]”</a:t>
            </a:r>
          </a:p>
          <a:p>
            <a:r>
              <a:rPr lang="en-US" dirty="0" smtClean="0"/>
              <a:t>“[A] corporation may owe duties of care directly to a plaintiff separate from those of its individual agents, such as duties to maintain safe </a:t>
            </a:r>
            <a:r>
              <a:rPr lang="en-US" dirty="0" err="1" smtClean="0"/>
              <a:t>faciilities</a:t>
            </a:r>
            <a:r>
              <a:rPr lang="en-US" dirty="0" smtClean="0"/>
              <a:t>, and to hire and oversee competent staff.”</a:t>
            </a:r>
          </a:p>
          <a:p>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43</a:t>
            </a:fld>
            <a:endParaRPr lang="en-US"/>
          </a:p>
        </p:txBody>
      </p:sp>
    </p:spTree>
    <p:extLst>
      <p:ext uri="{BB962C8B-B14F-4D97-AF65-F5344CB8AC3E}">
        <p14:creationId xmlns:p14="http://schemas.microsoft.com/office/powerpoint/2010/main" val="251110886"/>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Scampone v. Highland Park Care </a:t>
            </a:r>
            <a:r>
              <a:rPr lang="en-US" dirty="0" smtClean="0"/>
              <a:t>Center </a:t>
            </a:r>
            <a:r>
              <a:rPr lang="en-US" dirty="0" smtClean="0"/>
              <a:t/>
            </a:r>
            <a:br>
              <a:rPr lang="en-US" dirty="0" smtClean="0"/>
            </a:br>
            <a:r>
              <a:rPr lang="en-US" sz="2000" b="0" dirty="0" smtClean="0"/>
              <a:t>57 </a:t>
            </a:r>
            <a:r>
              <a:rPr lang="en-US" sz="2000" b="0" dirty="0"/>
              <a:t>A.3d 582 (Pa. 2012) </a:t>
            </a:r>
            <a:r>
              <a:rPr lang="en-US" sz="2000" b="0" dirty="0" smtClean="0"/>
              <a:t/>
            </a:r>
            <a:br>
              <a:rPr lang="en-US" sz="2000" b="0" dirty="0" smtClean="0"/>
            </a:br>
            <a:r>
              <a:rPr lang="en-US" sz="2000" b="0" dirty="0" smtClean="0"/>
              <a:t>CHIEF JUSTICE </a:t>
            </a:r>
            <a:r>
              <a:rPr lang="en-US" sz="2000" b="0" dirty="0" err="1" smtClean="0"/>
              <a:t>Castille</a:t>
            </a:r>
            <a:endParaRPr lang="en-US" sz="2000" b="0" dirty="0"/>
          </a:p>
        </p:txBody>
      </p:sp>
      <p:sp>
        <p:nvSpPr>
          <p:cNvPr id="3" name="Content Placeholder 2"/>
          <p:cNvSpPr>
            <a:spLocks noGrp="1"/>
          </p:cNvSpPr>
          <p:nvPr>
            <p:ph idx="1"/>
          </p:nvPr>
        </p:nvSpPr>
        <p:spPr/>
        <p:txBody>
          <a:bodyPr>
            <a:normAutofit/>
          </a:bodyPr>
          <a:lstStyle/>
          <a:p>
            <a:endParaRPr lang="en-US" dirty="0"/>
          </a:p>
          <a:p>
            <a:r>
              <a:rPr lang="en-US" dirty="0" smtClean="0"/>
              <a:t>That a corporation acts through agents does not preclude “hailing a corporation into court on direct liability tort claims.”  </a:t>
            </a:r>
          </a:p>
          <a:p>
            <a:r>
              <a:rPr lang="en-US" dirty="0" smtClean="0"/>
              <a:t>There is no immunity or exemption from direct liability, which is an exception to “the general rule that an entity must meet the obligations it incurs in functioning.”  Court declined invitation to recognize a judicial immunity for nursing homes.</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44</a:t>
            </a:fld>
            <a:endParaRPr lang="en-US"/>
          </a:p>
        </p:txBody>
      </p:sp>
    </p:spTree>
    <p:extLst>
      <p:ext uri="{BB962C8B-B14F-4D97-AF65-F5344CB8AC3E}">
        <p14:creationId xmlns:p14="http://schemas.microsoft.com/office/powerpoint/2010/main" val="2323404872"/>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Scampone v. Highland Park Care </a:t>
            </a:r>
            <a:r>
              <a:rPr lang="en-US" dirty="0" smtClean="0"/>
              <a:t>Center </a:t>
            </a:r>
            <a:r>
              <a:rPr lang="en-US" dirty="0"/>
              <a:t/>
            </a:r>
            <a:br>
              <a:rPr lang="en-US" dirty="0"/>
            </a:br>
            <a:r>
              <a:rPr lang="en-US" sz="2000" b="0" dirty="0"/>
              <a:t>57 A.3d 582 (Pa. 2012) </a:t>
            </a:r>
            <a:br>
              <a:rPr lang="en-US" sz="2000" b="0" dirty="0"/>
            </a:br>
            <a:r>
              <a:rPr lang="en-US" sz="2000" b="0" dirty="0"/>
              <a:t>CHIEF JUSTICE </a:t>
            </a:r>
            <a:r>
              <a:rPr lang="en-US" sz="2000" b="0" dirty="0" err="1"/>
              <a:t>Castille</a:t>
            </a:r>
            <a:endParaRPr lang="en-US" sz="2000" b="0" dirty="0"/>
          </a:p>
        </p:txBody>
      </p:sp>
      <p:sp>
        <p:nvSpPr>
          <p:cNvPr id="3" name="Content Placeholder 2"/>
          <p:cNvSpPr>
            <a:spLocks noGrp="1"/>
          </p:cNvSpPr>
          <p:nvPr>
            <p:ph idx="1"/>
          </p:nvPr>
        </p:nvSpPr>
        <p:spPr/>
        <p:txBody>
          <a:bodyPr>
            <a:normAutofit fontScale="92500" lnSpcReduction="10000"/>
          </a:bodyPr>
          <a:lstStyle/>
          <a:p>
            <a:r>
              <a:rPr lang="en-US" dirty="0" smtClean="0"/>
              <a:t>Rejected argument that Thompson created a corporate cause of action only against hospitals.</a:t>
            </a:r>
          </a:p>
          <a:p>
            <a:r>
              <a:rPr lang="en-US" dirty="0" smtClean="0"/>
              <a:t>Inquiry is not whether an entity is similar to a hospital.</a:t>
            </a:r>
          </a:p>
          <a:p>
            <a:r>
              <a:rPr lang="en-US" dirty="0" smtClean="0"/>
              <a:t>“The relevant question is whether the legal principles explicated in </a:t>
            </a:r>
            <a:r>
              <a:rPr lang="en-US" u="sng" dirty="0" smtClean="0"/>
              <a:t>Thompson</a:t>
            </a:r>
            <a:r>
              <a:rPr lang="en-US" dirty="0" smtClean="0"/>
              <a:t>, or elsewhere in our decisional law, apply to describe appellants’ legal duty or obligations to Ms. Scampone, given the considerations which pertain.” 57 A.3d 605.</a:t>
            </a:r>
          </a:p>
          <a:p>
            <a:r>
              <a:rPr lang="en-US" dirty="0" smtClean="0"/>
              <a:t>In essence the question is whether there was sufficient evidence of a relationship with the entities to establish that duties of care exist under the Restatement Section 323 or the </a:t>
            </a:r>
            <a:r>
              <a:rPr lang="en-US" u="sng" dirty="0" err="1" smtClean="0"/>
              <a:t>Althaus</a:t>
            </a:r>
            <a:r>
              <a:rPr lang="en-US" dirty="0" smtClean="0"/>
              <a:t> factors.  Case remanded for that determination.</a:t>
            </a:r>
          </a:p>
          <a:p>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45</a:t>
            </a:fld>
            <a:endParaRPr lang="en-US"/>
          </a:p>
        </p:txBody>
      </p:sp>
    </p:spTree>
    <p:extLst>
      <p:ext uri="{BB962C8B-B14F-4D97-AF65-F5344CB8AC3E}">
        <p14:creationId xmlns:p14="http://schemas.microsoft.com/office/powerpoint/2010/main" val="3078564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Hall </a:t>
            </a:r>
            <a:r>
              <a:rPr lang="en-US" dirty="0"/>
              <a:t>v. Episcopal Long Term </a:t>
            </a:r>
            <a:r>
              <a:rPr lang="en-US" dirty="0" smtClean="0"/>
              <a:t>Care </a:t>
            </a:r>
            <a:r>
              <a:rPr lang="en-US" dirty="0" smtClean="0"/>
              <a:t/>
            </a:r>
            <a:br>
              <a:rPr lang="en-US" dirty="0" smtClean="0"/>
            </a:br>
            <a:r>
              <a:rPr lang="en-US" sz="2000" b="0" dirty="0" smtClean="0"/>
              <a:t>54 </a:t>
            </a:r>
            <a:r>
              <a:rPr lang="en-US" sz="2000" b="0" dirty="0"/>
              <a:t>A.3d 381 (Pa. super. 2012) </a:t>
            </a:r>
            <a:r>
              <a:rPr lang="en-US" sz="2000" b="0" dirty="0" smtClean="0"/>
              <a:t/>
            </a:r>
            <a:br>
              <a:rPr lang="en-US" sz="2000" b="0" dirty="0" smtClean="0"/>
            </a:br>
            <a:r>
              <a:rPr lang="en-US" sz="2000" b="0" dirty="0" err="1" smtClean="0"/>
              <a:t>stevens</a:t>
            </a:r>
            <a:r>
              <a:rPr lang="en-US" sz="2000" b="0" dirty="0" smtClean="0"/>
              <a:t>, </a:t>
            </a:r>
            <a:r>
              <a:rPr lang="en-US" sz="2000" b="0" dirty="0" err="1" smtClean="0"/>
              <a:t>p.j</a:t>
            </a:r>
            <a:r>
              <a:rPr lang="en-US" sz="2000" b="0" dirty="0" smtClean="0"/>
              <a:t>.</a:t>
            </a:r>
            <a:endParaRPr lang="en-US" sz="2000" b="0"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Evidence </a:t>
            </a:r>
            <a:r>
              <a:rPr lang="en-US" dirty="0"/>
              <a:t>of understaffing </a:t>
            </a:r>
            <a:r>
              <a:rPr lang="en-US" dirty="0" smtClean="0"/>
              <a:t>was sufficient to support </a:t>
            </a:r>
            <a:r>
              <a:rPr lang="en-US" dirty="0"/>
              <a:t>claim for corporate negligence</a:t>
            </a:r>
            <a:r>
              <a:rPr lang="en-US" dirty="0" smtClean="0"/>
              <a:t>.</a:t>
            </a:r>
          </a:p>
          <a:p>
            <a:r>
              <a:rPr lang="en-US" dirty="0" smtClean="0"/>
              <a:t>Issue of punitive damages should go to jury.</a:t>
            </a:r>
          </a:p>
          <a:p>
            <a:r>
              <a:rPr lang="en-US" dirty="0"/>
              <a:t>E</a:t>
            </a:r>
            <a:r>
              <a:rPr lang="en-US" dirty="0" smtClean="0"/>
              <a:t>vidence similar to that presented in </a:t>
            </a:r>
            <a:r>
              <a:rPr lang="en-US" u="sng" dirty="0" smtClean="0"/>
              <a:t>Scampone</a:t>
            </a:r>
            <a:r>
              <a:rPr lang="en-US" dirty="0" smtClean="0"/>
              <a:t> sufficient for punitive damages, i.e., acted in an outrageous fashion with reckless disregard to the rights of others and/or created an unreasonable risk of harm to the resident by chronic understaffing, manipulated staffing around state inspections, falsified records.  The resident went entire months without a bath and “was left to lie in her own filth.” </a:t>
            </a:r>
          </a:p>
          <a:p>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46</a:t>
            </a:fld>
            <a:endParaRPr lang="en-US"/>
          </a:p>
        </p:txBody>
      </p:sp>
    </p:spTree>
    <p:extLst>
      <p:ext uri="{BB962C8B-B14F-4D97-AF65-F5344CB8AC3E}">
        <p14:creationId xmlns:p14="http://schemas.microsoft.com/office/powerpoint/2010/main" val="3640637498"/>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Osborne v. </a:t>
            </a:r>
            <a:r>
              <a:rPr lang="en-US" dirty="0" err="1" smtClean="0"/>
              <a:t>lewis</a:t>
            </a:r>
            <a:r>
              <a:rPr lang="en-US" dirty="0" smtClean="0"/>
              <a:t> </a:t>
            </a:r>
            <a:r>
              <a:rPr lang="en-US" dirty="0" smtClean="0"/>
              <a:t/>
            </a:r>
            <a:br>
              <a:rPr lang="en-US" dirty="0" smtClean="0"/>
            </a:br>
            <a:r>
              <a:rPr lang="en-US" sz="2000" b="0" dirty="0" smtClean="0"/>
              <a:t>59 a.3d 1109 (</a:t>
            </a:r>
            <a:r>
              <a:rPr lang="en-US" sz="2000" b="0" dirty="0" err="1" smtClean="0"/>
              <a:t>Pa.Super</a:t>
            </a:r>
            <a:r>
              <a:rPr lang="en-US" sz="2000" b="0" dirty="0" smtClean="0"/>
              <a:t>. 2012)</a:t>
            </a:r>
            <a:br>
              <a:rPr lang="en-US" sz="2000" b="0" dirty="0" smtClean="0"/>
            </a:br>
            <a:r>
              <a:rPr lang="en-US" sz="2000" b="0" dirty="0" err="1" smtClean="0"/>
              <a:t>olson</a:t>
            </a:r>
            <a:r>
              <a:rPr lang="en-US" sz="2000" b="0" dirty="0" smtClean="0"/>
              <a:t>, j.</a:t>
            </a:r>
            <a:br>
              <a:rPr lang="en-US" sz="2000" b="0" dirty="0" smtClean="0"/>
            </a:br>
            <a:endParaRPr lang="en-US" sz="2000" b="0" dirty="0"/>
          </a:p>
        </p:txBody>
      </p:sp>
      <p:sp>
        <p:nvSpPr>
          <p:cNvPr id="3" name="Content Placeholder 2"/>
          <p:cNvSpPr>
            <a:spLocks noGrp="1"/>
          </p:cNvSpPr>
          <p:nvPr>
            <p:ph idx="1"/>
          </p:nvPr>
        </p:nvSpPr>
        <p:spPr/>
        <p:txBody>
          <a:bodyPr/>
          <a:lstStyle/>
          <a:p>
            <a:r>
              <a:rPr lang="en-US" dirty="0" smtClean="0"/>
              <a:t>LASIK surgery performed June 1, 2000.  August 2004, patient complained of decreased vision which was confirmed.  After seeing doctors and specialists, patient was told that the LASIK surgery caused his vision loss.</a:t>
            </a:r>
          </a:p>
          <a:p>
            <a:r>
              <a:rPr lang="en-US" dirty="0" smtClean="0"/>
              <a:t>Patient filed malpractice claim on July 24,, 2007.  </a:t>
            </a:r>
          </a:p>
          <a:p>
            <a:r>
              <a:rPr lang="en-US" dirty="0" smtClean="0"/>
              <a:t>Court held the medical malpractice claim was barred by the seven-year statute of repose of the </a:t>
            </a:r>
            <a:r>
              <a:rPr lang="en-US" dirty="0" err="1" smtClean="0"/>
              <a:t>Mcare</a:t>
            </a:r>
            <a:r>
              <a:rPr lang="en-US" dirty="0" smtClean="0"/>
              <a:t> Act, 40 P.S. § 1303.513.</a:t>
            </a:r>
          </a:p>
          <a:p>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47</a:t>
            </a:fld>
            <a:endParaRPr lang="en-US"/>
          </a:p>
        </p:txBody>
      </p:sp>
    </p:spTree>
    <p:extLst>
      <p:ext uri="{BB962C8B-B14F-4D97-AF65-F5344CB8AC3E}">
        <p14:creationId xmlns:p14="http://schemas.microsoft.com/office/powerpoint/2010/main" val="28014611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Osborne v. </a:t>
            </a:r>
            <a:r>
              <a:rPr lang="en-US" dirty="0" err="1" smtClean="0"/>
              <a:t>lewis</a:t>
            </a:r>
            <a:r>
              <a:rPr lang="en-US" dirty="0" smtClean="0"/>
              <a:t> </a:t>
            </a:r>
            <a:r>
              <a:rPr lang="en-US" dirty="0" smtClean="0"/>
              <a:t/>
            </a:r>
            <a:br>
              <a:rPr lang="en-US" dirty="0" smtClean="0"/>
            </a:br>
            <a:r>
              <a:rPr lang="en-US" sz="2000" b="0" dirty="0" smtClean="0"/>
              <a:t>59 a.3d 1109 (</a:t>
            </a:r>
            <a:r>
              <a:rPr lang="en-US" sz="2000" b="0" dirty="0" err="1" smtClean="0"/>
              <a:t>Pa.Super</a:t>
            </a:r>
            <a:r>
              <a:rPr lang="en-US" sz="2000" b="0" dirty="0" smtClean="0"/>
              <a:t>. 2012)</a:t>
            </a:r>
            <a:br>
              <a:rPr lang="en-US" sz="2000" b="0" dirty="0" smtClean="0"/>
            </a:br>
            <a:r>
              <a:rPr lang="en-US" sz="2000" b="0" dirty="0" err="1" smtClean="0"/>
              <a:t>olson</a:t>
            </a:r>
            <a:r>
              <a:rPr lang="en-US" sz="2000" b="0" dirty="0" smtClean="0"/>
              <a:t>, j.</a:t>
            </a:r>
            <a:br>
              <a:rPr lang="en-US" sz="2000" b="0" dirty="0" smtClean="0"/>
            </a:br>
            <a:endParaRPr lang="en-US" sz="2000" b="0" dirty="0"/>
          </a:p>
        </p:txBody>
      </p:sp>
      <p:sp>
        <p:nvSpPr>
          <p:cNvPr id="3" name="Content Placeholder 2"/>
          <p:cNvSpPr>
            <a:spLocks noGrp="1"/>
          </p:cNvSpPr>
          <p:nvPr>
            <p:ph idx="1"/>
          </p:nvPr>
        </p:nvSpPr>
        <p:spPr/>
        <p:txBody>
          <a:bodyPr/>
          <a:lstStyle/>
          <a:p>
            <a:r>
              <a:rPr lang="en-US" dirty="0" smtClean="0"/>
              <a:t>Court noted that the seven-year statute of repose was one of the ways that the </a:t>
            </a:r>
            <a:r>
              <a:rPr lang="en-US" dirty="0" err="1" smtClean="0"/>
              <a:t>McCare</a:t>
            </a:r>
            <a:r>
              <a:rPr lang="en-US" dirty="0" smtClean="0"/>
              <a:t> Act was to address the crisis of professional liability insurance. </a:t>
            </a:r>
          </a:p>
          <a:p>
            <a:r>
              <a:rPr lang="en-US" dirty="0" smtClean="0"/>
              <a:t>“A cause of action accrues when a plaintiff could first maintain the action to successful conclusion. “ Citation omitted. 59 A.3d 1114.  </a:t>
            </a:r>
          </a:p>
          <a:p>
            <a:r>
              <a:rPr lang="en-US" dirty="0" smtClean="0"/>
              <a:t>In this case, the cause of action arose only after the negative effects of the LASIK surgery were ascertainable, late 2003 or 2004.  As a result, the statute of repose applied.  </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48</a:t>
            </a:fld>
            <a:endParaRPr lang="en-US"/>
          </a:p>
        </p:txBody>
      </p:sp>
    </p:spTree>
    <p:extLst>
      <p:ext uri="{BB962C8B-B14F-4D97-AF65-F5344CB8AC3E}">
        <p14:creationId xmlns:p14="http://schemas.microsoft.com/office/powerpoint/2010/main" val="20022531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Osborne v. </a:t>
            </a:r>
            <a:r>
              <a:rPr lang="en-US" dirty="0" err="1" smtClean="0"/>
              <a:t>lewis</a:t>
            </a:r>
            <a:r>
              <a:rPr lang="en-US" dirty="0" smtClean="0"/>
              <a:t> </a:t>
            </a:r>
            <a:r>
              <a:rPr lang="en-US" dirty="0" smtClean="0"/>
              <a:t/>
            </a:r>
            <a:br>
              <a:rPr lang="en-US" dirty="0" smtClean="0"/>
            </a:br>
            <a:r>
              <a:rPr lang="en-US" sz="2000" b="0" dirty="0" smtClean="0"/>
              <a:t>59 a.3d 1109 (</a:t>
            </a:r>
            <a:r>
              <a:rPr lang="en-US" sz="2000" b="0" dirty="0" err="1" smtClean="0"/>
              <a:t>Pa.Super</a:t>
            </a:r>
            <a:r>
              <a:rPr lang="en-US" sz="2000" b="0" dirty="0" smtClean="0"/>
              <a:t>. 2012)</a:t>
            </a:r>
            <a:br>
              <a:rPr lang="en-US" sz="2000" b="0" dirty="0" smtClean="0"/>
            </a:br>
            <a:r>
              <a:rPr lang="en-US" sz="2000" b="0" dirty="0" err="1" smtClean="0"/>
              <a:t>olson</a:t>
            </a:r>
            <a:r>
              <a:rPr lang="en-US" sz="2000" b="0" dirty="0" smtClean="0"/>
              <a:t>, j.</a:t>
            </a:r>
            <a:br>
              <a:rPr lang="en-US" sz="2000" b="0" dirty="0" smtClean="0"/>
            </a:br>
            <a:endParaRPr lang="en-US" sz="2000" b="0" dirty="0"/>
          </a:p>
        </p:txBody>
      </p:sp>
      <p:sp>
        <p:nvSpPr>
          <p:cNvPr id="3" name="Content Placeholder 2"/>
          <p:cNvSpPr>
            <a:spLocks noGrp="1"/>
          </p:cNvSpPr>
          <p:nvPr>
            <p:ph idx="1"/>
          </p:nvPr>
        </p:nvSpPr>
        <p:spPr/>
        <p:txBody>
          <a:bodyPr>
            <a:normAutofit/>
          </a:bodyPr>
          <a:lstStyle/>
          <a:p>
            <a:r>
              <a:rPr lang="en-US" dirty="0" smtClean="0"/>
              <a:t>The 7 year statute of repose barred the action even though the action could not have been brought before 2003, 2004.  </a:t>
            </a:r>
          </a:p>
          <a:p>
            <a:r>
              <a:rPr lang="en-US" dirty="0" smtClean="0"/>
              <a:t>The statute mandates that no medical malpractice claim “may be commenced seven years from the date of the alleged tort or breach of contract</a:t>
            </a:r>
            <a:r>
              <a:rPr lang="en-US" dirty="0"/>
              <a:t>.” 40 P.S. § </a:t>
            </a:r>
            <a:r>
              <a:rPr lang="en-US" dirty="0" smtClean="0"/>
              <a:t>1303.513</a:t>
            </a:r>
          </a:p>
          <a:p>
            <a:r>
              <a:rPr lang="en-US" dirty="0" smtClean="0"/>
              <a:t>It was undisputed that the tort or breach of contract occurred on the date of surgery, June 1, 2000, which was more than seven years prior to the filing of the claim.</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49</a:t>
            </a:fld>
            <a:endParaRPr lang="en-US"/>
          </a:p>
        </p:txBody>
      </p:sp>
    </p:spTree>
    <p:extLst>
      <p:ext uri="{BB962C8B-B14F-4D97-AF65-F5344CB8AC3E}">
        <p14:creationId xmlns:p14="http://schemas.microsoft.com/office/powerpoint/2010/main" val="864627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27" y="408372"/>
            <a:ext cx="8498852" cy="1114045"/>
          </a:xfrm>
        </p:spPr>
        <p:txBody>
          <a:bodyPr>
            <a:normAutofit/>
          </a:bodyPr>
          <a:lstStyle/>
          <a:p>
            <a:r>
              <a:rPr lang="en-US" sz="2000" dirty="0" err="1" smtClean="0"/>
              <a:t>Weiley</a:t>
            </a:r>
            <a:r>
              <a:rPr lang="en-US" sz="2000" dirty="0" smtClean="0"/>
              <a:t> v. albert </a:t>
            </a:r>
            <a:r>
              <a:rPr lang="en-US" sz="2000" dirty="0" err="1" smtClean="0"/>
              <a:t>einstein</a:t>
            </a:r>
            <a:r>
              <a:rPr lang="en-US" sz="2000" dirty="0" smtClean="0"/>
              <a:t> medical center</a:t>
            </a:r>
            <a:br>
              <a:rPr lang="en-US" sz="2000" dirty="0" smtClean="0"/>
            </a:br>
            <a:r>
              <a:rPr lang="en-US" sz="1800" b="0" dirty="0" smtClean="0"/>
              <a:t>51 A.3d 202 </a:t>
            </a:r>
            <a:r>
              <a:rPr lang="en-US" sz="1800" b="0" dirty="0"/>
              <a:t>(</a:t>
            </a:r>
            <a:r>
              <a:rPr lang="en-US" sz="1800" b="0" dirty="0" err="1" smtClean="0"/>
              <a:t>Pa.super</a:t>
            </a:r>
            <a:r>
              <a:rPr lang="en-US" sz="1800" b="0" dirty="0" smtClean="0"/>
              <a:t> 2012)</a:t>
            </a:r>
            <a:br>
              <a:rPr lang="en-US" sz="1800" b="0" dirty="0" smtClean="0"/>
            </a:br>
            <a:r>
              <a:rPr lang="en-US" sz="1600" b="0" dirty="0" smtClean="0"/>
              <a:t>bender, J.</a:t>
            </a:r>
            <a:endParaRPr lang="en-US" b="0" dirty="0"/>
          </a:p>
        </p:txBody>
      </p:sp>
      <p:sp>
        <p:nvSpPr>
          <p:cNvPr id="5" name="Content Placeholder 4"/>
          <p:cNvSpPr>
            <a:spLocks noGrp="1"/>
          </p:cNvSpPr>
          <p:nvPr>
            <p:ph idx="1"/>
          </p:nvPr>
        </p:nvSpPr>
        <p:spPr>
          <a:xfrm>
            <a:off x="457200" y="1676400"/>
            <a:ext cx="8229600" cy="4449763"/>
          </a:xfrm>
        </p:spPr>
        <p:txBody>
          <a:bodyPr>
            <a:normAutofit lnSpcReduction="10000"/>
          </a:bodyPr>
          <a:lstStyle/>
          <a:p>
            <a:r>
              <a:rPr lang="en-US" dirty="0" smtClean="0"/>
              <a:t>Trial court erred by concluding the that </a:t>
            </a:r>
            <a:r>
              <a:rPr lang="en-US" dirty="0" err="1" smtClean="0"/>
              <a:t>Weiley</a:t>
            </a:r>
            <a:r>
              <a:rPr lang="en-US" dirty="0" smtClean="0"/>
              <a:t> failed to assert sufficient facts to support his cause of action against Hospital for interference with a dead body.</a:t>
            </a:r>
          </a:p>
          <a:p>
            <a:r>
              <a:rPr lang="en-US" dirty="0" err="1" smtClean="0"/>
              <a:t>Weiley</a:t>
            </a:r>
            <a:r>
              <a:rPr lang="en-US" dirty="0" smtClean="0"/>
              <a:t> pled sufficient facts to support his claim against Hospital for wanton mistreatment and intentional transfer or operating on a body without privilege.</a:t>
            </a:r>
          </a:p>
          <a:p>
            <a:r>
              <a:rPr lang="en-US" dirty="0" err="1" smtClean="0"/>
              <a:t>Weiley</a:t>
            </a:r>
            <a:r>
              <a:rPr lang="en-US" dirty="0" smtClean="0"/>
              <a:t> failed to plead any facts to establish that the School or John Doe’s conduct was wanton or intentional as would support a claim for interference with a dead body.</a:t>
            </a:r>
            <a:endParaRPr lang="en-US" dirty="0"/>
          </a:p>
          <a:p>
            <a:endParaRPr lang="en-US" dirty="0" smtClean="0"/>
          </a:p>
          <a:p>
            <a:endParaRPr lang="en-US" dirty="0" smtClean="0"/>
          </a:p>
        </p:txBody>
      </p:sp>
      <p:sp>
        <p:nvSpPr>
          <p:cNvPr id="7" name="Footer Placeholder 6"/>
          <p:cNvSpPr>
            <a:spLocks noGrp="1"/>
          </p:cNvSpPr>
          <p:nvPr>
            <p:ph type="ftr" sz="quarter" idx="11"/>
          </p:nvPr>
        </p:nvSpPr>
        <p:spPr/>
        <p:txBody>
          <a:bodyPr/>
          <a:lstStyle/>
          <a:p>
            <a:r>
              <a:rPr lang="en-US" dirty="0" smtClean="0">
                <a:solidFill>
                  <a:srgbClr val="303030"/>
                </a:solidFill>
              </a:rPr>
              <a:t>By:  Clifford A. </a:t>
            </a:r>
            <a:r>
              <a:rPr lang="en-US" dirty="0" err="1" smtClean="0">
                <a:solidFill>
                  <a:srgbClr val="303030"/>
                </a:solidFill>
              </a:rPr>
              <a:t>Rieders</a:t>
            </a:r>
            <a:r>
              <a:rPr lang="en-US" dirty="0" smtClean="0">
                <a:solidFill>
                  <a:srgbClr val="303030"/>
                </a:solidFill>
              </a:rPr>
              <a:t>, Esq.</a:t>
            </a:r>
            <a:endParaRPr lang="en-US" dirty="0">
              <a:solidFill>
                <a:srgbClr val="303030"/>
              </a:solidFill>
            </a:endParaRPr>
          </a:p>
        </p:txBody>
      </p:sp>
      <p:sp>
        <p:nvSpPr>
          <p:cNvPr id="8" name="Slide Number Placeholder 7"/>
          <p:cNvSpPr>
            <a:spLocks noGrp="1"/>
          </p:cNvSpPr>
          <p:nvPr>
            <p:ph type="sldNum" sz="quarter" idx="12"/>
          </p:nvPr>
        </p:nvSpPr>
        <p:spPr/>
        <p:txBody>
          <a:bodyPr/>
          <a:lstStyle/>
          <a:p>
            <a:fld id="{5FD889E0-CAB2-4699-909D-B9A88D47ACBE}" type="slidenum">
              <a:rPr lang="en-US" smtClean="0">
                <a:solidFill>
                  <a:srgbClr val="303030"/>
                </a:solidFill>
              </a:rPr>
              <a:pPr/>
              <a:t>5</a:t>
            </a:fld>
            <a:endParaRPr lang="en-US">
              <a:solidFill>
                <a:srgbClr val="303030"/>
              </a:solidFill>
            </a:endParaRPr>
          </a:p>
        </p:txBody>
      </p:sp>
    </p:spTree>
    <p:extLst>
      <p:ext uri="{BB962C8B-B14F-4D97-AF65-F5344CB8AC3E}">
        <p14:creationId xmlns:p14="http://schemas.microsoft.com/office/powerpoint/2010/main" val="3258522332"/>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Osborne v. </a:t>
            </a:r>
            <a:r>
              <a:rPr lang="en-US" dirty="0" err="1" smtClean="0"/>
              <a:t>lewis</a:t>
            </a:r>
            <a:r>
              <a:rPr lang="en-US" dirty="0" smtClean="0"/>
              <a:t> </a:t>
            </a:r>
            <a:r>
              <a:rPr lang="en-US" dirty="0" smtClean="0"/>
              <a:t/>
            </a:r>
            <a:br>
              <a:rPr lang="en-US" dirty="0" smtClean="0"/>
            </a:br>
            <a:r>
              <a:rPr lang="en-US" sz="2000" b="0" dirty="0" smtClean="0"/>
              <a:t>59 a.3d 1109 (</a:t>
            </a:r>
            <a:r>
              <a:rPr lang="en-US" sz="2000" b="0" dirty="0" err="1" smtClean="0"/>
              <a:t>Pa.Super</a:t>
            </a:r>
            <a:r>
              <a:rPr lang="en-US" sz="2000" b="0" dirty="0" smtClean="0"/>
              <a:t>. 2012)</a:t>
            </a:r>
            <a:br>
              <a:rPr lang="en-US" sz="2000" b="0" dirty="0" smtClean="0"/>
            </a:br>
            <a:r>
              <a:rPr lang="en-US" sz="2000" b="0" dirty="0" err="1" smtClean="0"/>
              <a:t>olson</a:t>
            </a:r>
            <a:r>
              <a:rPr lang="en-US" sz="2000" b="0" dirty="0" smtClean="0"/>
              <a:t>, j.</a:t>
            </a:r>
            <a:br>
              <a:rPr lang="en-US" sz="2000" b="0" dirty="0" smtClean="0"/>
            </a:br>
            <a:endParaRPr lang="en-US" sz="2000" b="0" dirty="0"/>
          </a:p>
        </p:txBody>
      </p:sp>
      <p:sp>
        <p:nvSpPr>
          <p:cNvPr id="3" name="Content Placeholder 2"/>
          <p:cNvSpPr>
            <a:spLocks noGrp="1"/>
          </p:cNvSpPr>
          <p:nvPr>
            <p:ph idx="1"/>
          </p:nvPr>
        </p:nvSpPr>
        <p:spPr/>
        <p:txBody>
          <a:bodyPr>
            <a:normAutofit/>
          </a:bodyPr>
          <a:lstStyle/>
          <a:p>
            <a:r>
              <a:rPr lang="en-US" dirty="0" smtClean="0"/>
              <a:t>Fraudulent concealment does not apply to toll the statute of repose</a:t>
            </a:r>
            <a:r>
              <a:rPr lang="en-US" dirty="0"/>
              <a:t>, 40 P.S. § </a:t>
            </a:r>
            <a:r>
              <a:rPr lang="en-US" dirty="0" smtClean="0"/>
              <a:t>1303.513.  </a:t>
            </a:r>
          </a:p>
          <a:p>
            <a:r>
              <a:rPr lang="en-US" dirty="0" err="1" smtClean="0"/>
              <a:t>Mcare</a:t>
            </a:r>
            <a:r>
              <a:rPr lang="en-US" dirty="0" smtClean="0"/>
              <a:t> Act </a:t>
            </a:r>
            <a:r>
              <a:rPr lang="en-US" dirty="0" err="1" smtClean="0"/>
              <a:t>specifially</a:t>
            </a:r>
            <a:r>
              <a:rPr lang="en-US" dirty="0" smtClean="0"/>
              <a:t> provides for the doctrine of fraudulent concealment to apply in cases of wrongful death or survival actions.</a:t>
            </a:r>
          </a:p>
          <a:p>
            <a:r>
              <a:rPr lang="en-US" dirty="0" smtClean="0"/>
              <a:t>The absence of such an express provision for other circumstances evidences legislative intent that the fraudulent concealment exception does not apply to claims addressed by subsection (a). </a:t>
            </a:r>
            <a:endParaRPr lang="en-US" dirty="0"/>
          </a:p>
          <a:p>
            <a:endParaRPr lang="en-US" dirty="0" smtClean="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50</a:t>
            </a:fld>
            <a:endParaRPr lang="en-US"/>
          </a:p>
        </p:txBody>
      </p:sp>
    </p:spTree>
    <p:extLst>
      <p:ext uri="{BB962C8B-B14F-4D97-AF65-F5344CB8AC3E}">
        <p14:creationId xmlns:p14="http://schemas.microsoft.com/office/powerpoint/2010/main" val="28824603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Renna</a:t>
            </a:r>
            <a:r>
              <a:rPr lang="en-US" dirty="0" smtClean="0"/>
              <a:t> v. </a:t>
            </a:r>
            <a:r>
              <a:rPr lang="en-US" dirty="0" err="1" smtClean="0"/>
              <a:t>schadt</a:t>
            </a:r>
            <a:r>
              <a:rPr lang="en-US" dirty="0" smtClean="0"/>
              <a:t>, m.d.</a:t>
            </a:r>
            <a:br>
              <a:rPr lang="en-US" dirty="0" smtClean="0"/>
            </a:br>
            <a:r>
              <a:rPr lang="en-US" sz="2000" b="0" dirty="0" smtClean="0"/>
              <a:t>2013 pa.super.34, 3021 </a:t>
            </a:r>
            <a:r>
              <a:rPr lang="en-US" sz="2000" b="0" dirty="0" err="1" smtClean="0"/>
              <a:t>eda</a:t>
            </a:r>
            <a:r>
              <a:rPr lang="en-US" sz="2000" b="0" dirty="0" smtClean="0"/>
              <a:t> 2011 (</a:t>
            </a:r>
            <a:r>
              <a:rPr lang="en-US" sz="2000" b="0" dirty="0" err="1" smtClean="0"/>
              <a:t>february</a:t>
            </a:r>
            <a:r>
              <a:rPr lang="en-US" sz="2000" b="0" dirty="0" smtClean="0"/>
              <a:t> 25,2013)</a:t>
            </a:r>
            <a:br>
              <a:rPr lang="en-US" sz="2000" b="0" dirty="0" smtClean="0"/>
            </a:br>
            <a:r>
              <a:rPr lang="en-US" sz="2000" b="0" dirty="0" smtClean="0"/>
              <a:t>Bowes, J.</a:t>
            </a:r>
            <a:endParaRPr lang="en-US" sz="2000" b="0" dirty="0"/>
          </a:p>
        </p:txBody>
      </p:sp>
      <p:sp>
        <p:nvSpPr>
          <p:cNvPr id="3" name="Content Placeholder 2"/>
          <p:cNvSpPr>
            <a:spLocks noGrp="1"/>
          </p:cNvSpPr>
          <p:nvPr>
            <p:ph idx="1"/>
          </p:nvPr>
        </p:nvSpPr>
        <p:spPr/>
        <p:txBody>
          <a:bodyPr/>
          <a:lstStyle/>
          <a:p>
            <a:r>
              <a:rPr lang="en-US" dirty="0" smtClean="0"/>
              <a:t>Superior Court affirmed that trial court permitting a pathologist and an oncologist to render expert testimony with respect to the standard of care applicable to a surgeon.  The lower court did not err in failing to grant a new trial or remittitur.</a:t>
            </a:r>
          </a:p>
          <a:p>
            <a:r>
              <a:rPr lang="en-US" dirty="0" smtClean="0"/>
              <a:t>The claim was that a surgeon deviated from the standard of care in performing a fine-needle aspiration biopsy instead of a computed tomography guided core biopsy on two lesion in the </a:t>
            </a:r>
            <a:r>
              <a:rPr lang="en-US" smtClean="0"/>
              <a:t>right breast.</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51</a:t>
            </a:fld>
            <a:endParaRPr lang="en-US"/>
          </a:p>
        </p:txBody>
      </p:sp>
    </p:spTree>
    <p:extLst>
      <p:ext uri="{BB962C8B-B14F-4D97-AF65-F5344CB8AC3E}">
        <p14:creationId xmlns:p14="http://schemas.microsoft.com/office/powerpoint/2010/main" val="25825405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smtClean="0"/>
              <a:t>By:  Clifford A. Rieders, Esq.</a:t>
            </a:r>
            <a:endParaRPr lang="en-US"/>
          </a:p>
        </p:txBody>
      </p:sp>
      <p:sp>
        <p:nvSpPr>
          <p:cNvPr id="7" name="Slide Number Placeholder 6"/>
          <p:cNvSpPr>
            <a:spLocks noGrp="1"/>
          </p:cNvSpPr>
          <p:nvPr>
            <p:ph type="sldNum" sz="quarter" idx="12"/>
          </p:nvPr>
        </p:nvSpPr>
        <p:spPr/>
        <p:txBody>
          <a:bodyPr/>
          <a:lstStyle/>
          <a:p>
            <a:fld id="{24B73396-91B2-4880-B67D-11464AE3FAD8}" type="slidenum">
              <a:rPr lang="en-US" smtClean="0"/>
              <a:t>52</a:t>
            </a:fld>
            <a:endParaRPr lang="en-US" dirty="0"/>
          </a:p>
        </p:txBody>
      </p:sp>
      <p:sp>
        <p:nvSpPr>
          <p:cNvPr id="4" name="Title 3"/>
          <p:cNvSpPr>
            <a:spLocks noGrp="1"/>
          </p:cNvSpPr>
          <p:nvPr>
            <p:ph type="title" idx="4294967295"/>
          </p:nvPr>
        </p:nvSpPr>
        <p:spPr>
          <a:xfrm>
            <a:off x="754185" y="2053492"/>
            <a:ext cx="7696200" cy="1219200"/>
          </a:xfrm>
          <a:solidFill>
            <a:srgbClr val="FFFFFF"/>
          </a:solidFill>
          <a:ln w="57150" cmpd="thickThin">
            <a:solidFill>
              <a:srgbClr val="730E00"/>
            </a:solidFill>
          </a:ln>
        </p:spPr>
        <p:txBody>
          <a:bodyPr>
            <a:normAutofit/>
          </a:bodyPr>
          <a:lstStyle/>
          <a:p>
            <a:r>
              <a:rPr lang="en-US" sz="4000" dirty="0" smtClean="0">
                <a:solidFill>
                  <a:srgbClr val="730E00"/>
                </a:solidFill>
              </a:rPr>
              <a:t>Sovereign immunity</a:t>
            </a:r>
            <a:endParaRPr lang="en-US" sz="4000" dirty="0">
              <a:solidFill>
                <a:srgbClr val="730E00"/>
              </a:solidFill>
            </a:endParaRPr>
          </a:p>
        </p:txBody>
      </p:sp>
    </p:spTree>
    <p:extLst>
      <p:ext uri="{BB962C8B-B14F-4D97-AF65-F5344CB8AC3E}">
        <p14:creationId xmlns:p14="http://schemas.microsoft.com/office/powerpoint/2010/main" val="2568179846"/>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BR" dirty="0"/>
              <a:t>Rodriguez v. Com., Dept. of Transp</a:t>
            </a:r>
            <a:r>
              <a:rPr lang="pt-BR" dirty="0" smtClean="0"/>
              <a:t>. </a:t>
            </a:r>
            <a:r>
              <a:rPr lang="pt-BR" dirty="0" smtClean="0"/>
              <a:t/>
            </a:r>
            <a:br>
              <a:rPr lang="pt-BR" dirty="0" smtClean="0"/>
            </a:br>
            <a:r>
              <a:rPr lang="pt-BR" sz="2000" b="0" dirty="0" smtClean="0"/>
              <a:t>59 A.3d 45 (Pa.Cmwlth. 2013)</a:t>
            </a:r>
            <a:br>
              <a:rPr lang="pt-BR" sz="2000" b="0" dirty="0" smtClean="0"/>
            </a:br>
            <a:r>
              <a:rPr lang="pt-BR" sz="2000" b="0" dirty="0" smtClean="0"/>
              <a:t>leavitt, J.</a:t>
            </a:r>
            <a:endParaRPr lang="en-US" sz="2000" b="0" dirty="0"/>
          </a:p>
        </p:txBody>
      </p:sp>
      <p:sp>
        <p:nvSpPr>
          <p:cNvPr id="3" name="Content Placeholder 2"/>
          <p:cNvSpPr>
            <a:spLocks noGrp="1"/>
          </p:cNvSpPr>
          <p:nvPr>
            <p:ph idx="1"/>
          </p:nvPr>
        </p:nvSpPr>
        <p:spPr/>
        <p:txBody>
          <a:bodyPr>
            <a:normAutofit/>
          </a:bodyPr>
          <a:lstStyle/>
          <a:p>
            <a:r>
              <a:rPr lang="en-US" dirty="0" smtClean="0"/>
              <a:t>Motor vehicle accident occurred when a vehicle traveling east lost control and crossed over a 30 feet wide grass median and collided into a vehicle traveling west. Passenger was killed and estate </a:t>
            </a:r>
            <a:r>
              <a:rPr lang="en-US" dirty="0" smtClean="0"/>
              <a:t>brought </a:t>
            </a:r>
            <a:r>
              <a:rPr lang="en-US" dirty="0" smtClean="0"/>
              <a:t>claim against Penn DOT for failing to erect a median barrier to prevent crossover accidents between opposing bound traffic.</a:t>
            </a:r>
          </a:p>
          <a:p>
            <a:r>
              <a:rPr lang="en-US" dirty="0" smtClean="0"/>
              <a:t>Court held that there was no </a:t>
            </a:r>
            <a:r>
              <a:rPr lang="en-US" dirty="0"/>
              <a:t>exception to sovereign immunity for </a:t>
            </a:r>
            <a:r>
              <a:rPr lang="en-US" dirty="0" err="1" smtClean="0"/>
              <a:t>PennDot’s</a:t>
            </a:r>
            <a:r>
              <a:rPr lang="en-US" dirty="0" smtClean="0"/>
              <a:t> </a:t>
            </a:r>
            <a:r>
              <a:rPr lang="en-US" dirty="0"/>
              <a:t>failure to erect a median </a:t>
            </a:r>
            <a:r>
              <a:rPr lang="en-US" dirty="0" smtClean="0"/>
              <a:t>barrier.</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53</a:t>
            </a:fld>
            <a:endParaRPr lang="en-US"/>
          </a:p>
        </p:txBody>
      </p:sp>
    </p:spTree>
    <p:extLst>
      <p:ext uri="{BB962C8B-B14F-4D97-AF65-F5344CB8AC3E}">
        <p14:creationId xmlns:p14="http://schemas.microsoft.com/office/powerpoint/2010/main" val="1796470074"/>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BR" dirty="0"/>
              <a:t>Rodriguez v. Com., Dept. of Transp</a:t>
            </a:r>
            <a:r>
              <a:rPr lang="pt-BR" dirty="0" smtClean="0"/>
              <a:t>. </a:t>
            </a:r>
            <a:r>
              <a:rPr lang="pt-BR" dirty="0" smtClean="0"/>
              <a:t/>
            </a:r>
            <a:br>
              <a:rPr lang="pt-BR" dirty="0" smtClean="0"/>
            </a:br>
            <a:r>
              <a:rPr lang="pt-BR" sz="2000" b="0" dirty="0" smtClean="0"/>
              <a:t>59 A.3d 45 (Pa.Cmwlth. 2013)</a:t>
            </a:r>
            <a:br>
              <a:rPr lang="pt-BR" sz="2000" b="0" dirty="0" smtClean="0"/>
            </a:br>
            <a:r>
              <a:rPr lang="pt-BR" sz="2000" b="0" dirty="0" smtClean="0"/>
              <a:t>leavitt, J.</a:t>
            </a:r>
            <a:endParaRPr lang="en-US" sz="2000" b="0" dirty="0"/>
          </a:p>
        </p:txBody>
      </p:sp>
      <p:sp>
        <p:nvSpPr>
          <p:cNvPr id="3" name="Content Placeholder 2"/>
          <p:cNvSpPr>
            <a:spLocks noGrp="1"/>
          </p:cNvSpPr>
          <p:nvPr>
            <p:ph idx="1"/>
          </p:nvPr>
        </p:nvSpPr>
        <p:spPr/>
        <p:txBody>
          <a:bodyPr>
            <a:normAutofit/>
          </a:bodyPr>
          <a:lstStyle/>
          <a:p>
            <a:r>
              <a:rPr lang="en-US" dirty="0" smtClean="0"/>
              <a:t>Court followed seminal case dealing with sovereign immunity and highways, </a:t>
            </a:r>
            <a:r>
              <a:rPr lang="en-US" u="sng" dirty="0" smtClean="0"/>
              <a:t>Dean v. Department of Transportation,</a:t>
            </a:r>
            <a:r>
              <a:rPr lang="en-US" dirty="0" smtClean="0"/>
              <a:t> 751 A2d 1130 (2000).</a:t>
            </a:r>
          </a:p>
          <a:p>
            <a:endParaRPr lang="en-US" dirty="0" smtClean="0"/>
          </a:p>
          <a:p>
            <a:r>
              <a:rPr lang="en-US" u="sng" dirty="0" err="1" smtClean="0"/>
              <a:t>Svege</a:t>
            </a:r>
            <a:r>
              <a:rPr lang="en-US" u="sng" dirty="0" smtClean="0"/>
              <a:t> v. Interstate Safety Services Inc., </a:t>
            </a:r>
            <a:r>
              <a:rPr lang="en-US" dirty="0" smtClean="0"/>
              <a:t>862 A.2d 752 (Pa.Cmwlth. 2004) and </a:t>
            </a:r>
            <a:r>
              <a:rPr lang="en-US" u="sng" dirty="0" smtClean="0"/>
              <a:t>Quinones v. Department of Transportation</a:t>
            </a:r>
            <a:r>
              <a:rPr lang="en-US" dirty="0" smtClean="0"/>
              <a:t>, 45 A.3d 467 (Pa. </a:t>
            </a:r>
            <a:r>
              <a:rPr lang="en-US" dirty="0" err="1"/>
              <a:t>C</a:t>
            </a:r>
            <a:r>
              <a:rPr lang="en-US" dirty="0" err="1" smtClean="0"/>
              <a:t>mwlth</a:t>
            </a:r>
            <a:r>
              <a:rPr lang="en-US" dirty="0" smtClean="0"/>
              <a:t>. 2012) establish that </a:t>
            </a:r>
            <a:r>
              <a:rPr lang="en-US" dirty="0" err="1" smtClean="0"/>
              <a:t>PennDOT</a:t>
            </a:r>
            <a:r>
              <a:rPr lang="en-US" dirty="0" smtClean="0"/>
              <a:t> has no duty to erect median barriers to prevent crossover accidents.</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54</a:t>
            </a:fld>
            <a:endParaRPr lang="en-US"/>
          </a:p>
        </p:txBody>
      </p:sp>
    </p:spTree>
    <p:extLst>
      <p:ext uri="{BB962C8B-B14F-4D97-AF65-F5344CB8AC3E}">
        <p14:creationId xmlns:p14="http://schemas.microsoft.com/office/powerpoint/2010/main" val="2447344078"/>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smtClean="0"/>
              <a:t>By:  Clifford A. Rieders, Esq.</a:t>
            </a:r>
            <a:endParaRPr lang="en-US"/>
          </a:p>
        </p:txBody>
      </p:sp>
      <p:sp>
        <p:nvSpPr>
          <p:cNvPr id="7" name="Slide Number Placeholder 6"/>
          <p:cNvSpPr>
            <a:spLocks noGrp="1"/>
          </p:cNvSpPr>
          <p:nvPr>
            <p:ph type="sldNum" sz="quarter" idx="12"/>
          </p:nvPr>
        </p:nvSpPr>
        <p:spPr/>
        <p:txBody>
          <a:bodyPr/>
          <a:lstStyle/>
          <a:p>
            <a:fld id="{24B73396-91B2-4880-B67D-11464AE3FAD8}" type="slidenum">
              <a:rPr lang="en-US" smtClean="0"/>
              <a:t>55</a:t>
            </a:fld>
            <a:endParaRPr lang="en-US" dirty="0"/>
          </a:p>
        </p:txBody>
      </p:sp>
      <p:sp>
        <p:nvSpPr>
          <p:cNvPr id="4" name="Title 3"/>
          <p:cNvSpPr>
            <a:spLocks noGrp="1"/>
          </p:cNvSpPr>
          <p:nvPr>
            <p:ph type="title" idx="4294967295"/>
          </p:nvPr>
        </p:nvSpPr>
        <p:spPr>
          <a:xfrm>
            <a:off x="754185" y="2053492"/>
            <a:ext cx="7696200" cy="1219200"/>
          </a:xfrm>
          <a:solidFill>
            <a:srgbClr val="FFFFFF"/>
          </a:solidFill>
          <a:ln w="57150" cmpd="thickThin">
            <a:solidFill>
              <a:srgbClr val="730E00"/>
            </a:solidFill>
          </a:ln>
        </p:spPr>
        <p:txBody>
          <a:bodyPr>
            <a:normAutofit fontScale="90000"/>
          </a:bodyPr>
          <a:lstStyle/>
          <a:p>
            <a:r>
              <a:rPr lang="en-US" sz="4000" dirty="0" smtClean="0">
                <a:solidFill>
                  <a:srgbClr val="730E00"/>
                </a:solidFill>
              </a:rPr>
              <a:t>WORKER’S COMPENSATION IMMUNITY</a:t>
            </a:r>
            <a:endParaRPr lang="en-US" sz="4000" dirty="0">
              <a:solidFill>
                <a:srgbClr val="730E00"/>
              </a:solidFill>
            </a:endParaRPr>
          </a:p>
        </p:txBody>
      </p:sp>
    </p:spTree>
    <p:extLst>
      <p:ext uri="{BB962C8B-B14F-4D97-AF65-F5344CB8AC3E}">
        <p14:creationId xmlns:p14="http://schemas.microsoft.com/office/powerpoint/2010/main" val="1121033672"/>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Gillingham</a:t>
            </a:r>
            <a:r>
              <a:rPr lang="en-US" dirty="0"/>
              <a:t> v. </a:t>
            </a:r>
            <a:r>
              <a:rPr lang="en-US" dirty="0" err="1"/>
              <a:t>Consol</a:t>
            </a:r>
            <a:r>
              <a:rPr lang="en-US" dirty="0"/>
              <a:t> Energy, Inc. 51 A.3d </a:t>
            </a:r>
            <a:r>
              <a:rPr lang="en-US" sz="2000" b="0" dirty="0"/>
              <a:t>841 (</a:t>
            </a:r>
            <a:r>
              <a:rPr lang="en-US" sz="2000" b="0" dirty="0" err="1"/>
              <a:t>Pa.Super</a:t>
            </a:r>
            <a:r>
              <a:rPr lang="en-US" sz="2000" b="0" dirty="0"/>
              <a:t>. 2012) </a:t>
            </a:r>
            <a:br>
              <a:rPr lang="en-US" sz="2000" b="0" dirty="0"/>
            </a:br>
            <a:r>
              <a:rPr lang="en-US" sz="2000" b="0" dirty="0" smtClean="0"/>
              <a:t>BOWES, J.</a:t>
            </a:r>
            <a:endParaRPr lang="en-US" sz="2000" b="0" dirty="0"/>
          </a:p>
        </p:txBody>
      </p:sp>
      <p:sp>
        <p:nvSpPr>
          <p:cNvPr id="3" name="Content Placeholder 2"/>
          <p:cNvSpPr>
            <a:spLocks noGrp="1"/>
          </p:cNvSpPr>
          <p:nvPr>
            <p:ph idx="1"/>
          </p:nvPr>
        </p:nvSpPr>
        <p:spPr/>
        <p:txBody>
          <a:bodyPr>
            <a:normAutofit/>
          </a:bodyPr>
          <a:lstStyle/>
          <a:p>
            <a:r>
              <a:rPr lang="en-US" dirty="0" smtClean="0"/>
              <a:t>Two engineering consultants sued client after stairwell they were on separated from client’s building because rusty bolts attaching the stairwell to the building disintegrated and stairwell  separated from the building.  The two men fell 13 feet and sustain injuries.</a:t>
            </a:r>
          </a:p>
          <a:p>
            <a:r>
              <a:rPr lang="en-US" dirty="0" smtClean="0"/>
              <a:t>Liability imposed for failure </a:t>
            </a:r>
            <a:r>
              <a:rPr lang="en-US" dirty="0"/>
              <a:t>to inspect building and recognize visible rust; </a:t>
            </a:r>
            <a:endParaRPr lang="en-US" dirty="0" smtClean="0"/>
          </a:p>
          <a:p>
            <a:r>
              <a:rPr lang="en-US" dirty="0"/>
              <a:t>W</a:t>
            </a:r>
            <a:r>
              <a:rPr lang="en-US" dirty="0" smtClean="0"/>
              <a:t>hether release was </a:t>
            </a:r>
            <a:r>
              <a:rPr lang="en-US" dirty="0"/>
              <a:t>adhesive </a:t>
            </a:r>
            <a:r>
              <a:rPr lang="en-US" dirty="0" smtClean="0"/>
              <a:t>was an issue for jury to resolve whether agreement was signed because of superior bargaining power.</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56</a:t>
            </a:fld>
            <a:endParaRPr lang="en-US"/>
          </a:p>
        </p:txBody>
      </p:sp>
    </p:spTree>
    <p:extLst>
      <p:ext uri="{BB962C8B-B14F-4D97-AF65-F5344CB8AC3E}">
        <p14:creationId xmlns:p14="http://schemas.microsoft.com/office/powerpoint/2010/main" val="2199072844"/>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Gillingham</a:t>
            </a:r>
            <a:r>
              <a:rPr lang="en-US" dirty="0"/>
              <a:t> v. </a:t>
            </a:r>
            <a:r>
              <a:rPr lang="en-US" dirty="0" err="1"/>
              <a:t>Consol</a:t>
            </a:r>
            <a:r>
              <a:rPr lang="en-US" dirty="0"/>
              <a:t> Energy, Inc. 51 A.3d </a:t>
            </a:r>
            <a:r>
              <a:rPr lang="en-US" sz="2000" b="0" dirty="0"/>
              <a:t>841 (</a:t>
            </a:r>
            <a:r>
              <a:rPr lang="en-US" sz="2000" b="0" dirty="0" err="1"/>
              <a:t>Pa.Super</a:t>
            </a:r>
            <a:r>
              <a:rPr lang="en-US" sz="2000" b="0" dirty="0"/>
              <a:t>. 2012) </a:t>
            </a:r>
            <a:br>
              <a:rPr lang="en-US" sz="2000" b="0" dirty="0"/>
            </a:br>
            <a:r>
              <a:rPr lang="en-US" sz="2000" b="0" dirty="0" smtClean="0"/>
              <a:t>BOWES, J.</a:t>
            </a:r>
            <a:endParaRPr lang="en-US" sz="2000" b="0" dirty="0"/>
          </a:p>
        </p:txBody>
      </p:sp>
      <p:sp>
        <p:nvSpPr>
          <p:cNvPr id="3" name="Content Placeholder 2"/>
          <p:cNvSpPr>
            <a:spLocks noGrp="1"/>
          </p:cNvSpPr>
          <p:nvPr>
            <p:ph idx="1"/>
          </p:nvPr>
        </p:nvSpPr>
        <p:spPr/>
        <p:txBody>
          <a:bodyPr>
            <a:normAutofit fontScale="92500" lnSpcReduction="20000"/>
          </a:bodyPr>
          <a:lstStyle/>
          <a:p>
            <a:r>
              <a:rPr lang="en-US" dirty="0" smtClean="0"/>
              <a:t>Immunity from suit under the Pennsylvania Worker’s Compensation Act, 77 P.S. § 481(a) depended upon status of the consultants.  Status of employee under worker’s compensation act was an issue </a:t>
            </a:r>
            <a:r>
              <a:rPr lang="en-US" dirty="0"/>
              <a:t>for </a:t>
            </a:r>
            <a:r>
              <a:rPr lang="en-US" dirty="0" smtClean="0"/>
              <a:t>jury.</a:t>
            </a:r>
          </a:p>
          <a:p>
            <a:pPr lvl="1"/>
            <a:r>
              <a:rPr lang="en-US" dirty="0" smtClean="0"/>
              <a:t>Consultant was on the payroll as an employee but the contract explicitly listed him as an independent </a:t>
            </a:r>
            <a:r>
              <a:rPr lang="en-US" dirty="0"/>
              <a:t>contractor by terms.  </a:t>
            </a:r>
            <a:endParaRPr lang="en-US" dirty="0" smtClean="0"/>
          </a:p>
          <a:p>
            <a:pPr lvl="1"/>
            <a:r>
              <a:rPr lang="en-US" dirty="0" smtClean="0"/>
              <a:t>Means </a:t>
            </a:r>
            <a:r>
              <a:rPr lang="en-US" dirty="0"/>
              <a:t>and methods </a:t>
            </a:r>
            <a:r>
              <a:rPr lang="en-US" dirty="0" smtClean="0"/>
              <a:t>and tools of completing work were  not controlled. </a:t>
            </a:r>
          </a:p>
          <a:p>
            <a:r>
              <a:rPr lang="en-US" dirty="0" smtClean="0"/>
              <a:t>Pain </a:t>
            </a:r>
            <a:r>
              <a:rPr lang="en-US" dirty="0"/>
              <a:t>and suffering and loss of consortium were not </a:t>
            </a:r>
            <a:r>
              <a:rPr lang="en-US" dirty="0" smtClean="0"/>
              <a:t>excessive despite relationship to medical expenses involved.</a:t>
            </a:r>
          </a:p>
          <a:p>
            <a:pPr lvl="1"/>
            <a:r>
              <a:rPr lang="en-US" dirty="0" smtClean="0"/>
              <a:t>Only slightly more than twice special damages;</a:t>
            </a:r>
          </a:p>
          <a:p>
            <a:pPr lvl="1"/>
            <a:r>
              <a:rPr lang="en-US" dirty="0" smtClean="0"/>
              <a:t>Other was only four times amount of medical expenses and lost past and future earnings.</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57</a:t>
            </a:fld>
            <a:endParaRPr lang="en-US"/>
          </a:p>
        </p:txBody>
      </p:sp>
    </p:spTree>
    <p:extLst>
      <p:ext uri="{BB962C8B-B14F-4D97-AF65-F5344CB8AC3E}">
        <p14:creationId xmlns:p14="http://schemas.microsoft.com/office/powerpoint/2010/main" val="2032606768"/>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Frazier v. W.C.A.B. (</a:t>
            </a:r>
            <a:r>
              <a:rPr lang="en-US" dirty="0" err="1"/>
              <a:t>Bayada</a:t>
            </a:r>
            <a:r>
              <a:rPr lang="en-US" dirty="0"/>
              <a:t> Nurses, Inc.</a:t>
            </a:r>
            <a:r>
              <a:rPr lang="en-US" dirty="0" smtClean="0"/>
              <a:t>) </a:t>
            </a:r>
            <a:r>
              <a:rPr lang="en-US" dirty="0" smtClean="0"/>
              <a:t/>
            </a:r>
            <a:br>
              <a:rPr lang="en-US" dirty="0" smtClean="0"/>
            </a:br>
            <a:r>
              <a:rPr lang="en-US" sz="2000" b="0" dirty="0" smtClean="0"/>
              <a:t>52 </a:t>
            </a:r>
            <a:r>
              <a:rPr lang="en-US" sz="2000" b="0" dirty="0"/>
              <a:t>A.3d 241 (Pa.2012</a:t>
            </a:r>
            <a:r>
              <a:rPr lang="en-US" sz="2000" b="0" dirty="0" smtClean="0"/>
              <a:t>)</a:t>
            </a:r>
            <a:br>
              <a:rPr lang="en-US" sz="2000" b="0" dirty="0" smtClean="0"/>
            </a:br>
            <a:r>
              <a:rPr lang="en-US" sz="2000" b="0" dirty="0" smtClean="0"/>
              <a:t>JUSTICE BAER </a:t>
            </a:r>
            <a:endParaRPr lang="en-US" sz="2000" b="0" dirty="0"/>
          </a:p>
        </p:txBody>
      </p:sp>
      <p:sp>
        <p:nvSpPr>
          <p:cNvPr id="3" name="Content Placeholder 2"/>
          <p:cNvSpPr>
            <a:spLocks noGrp="1"/>
          </p:cNvSpPr>
          <p:nvPr>
            <p:ph idx="1"/>
          </p:nvPr>
        </p:nvSpPr>
        <p:spPr/>
        <p:txBody>
          <a:bodyPr>
            <a:normAutofit fontScale="92500"/>
          </a:bodyPr>
          <a:lstStyle/>
          <a:p>
            <a:r>
              <a:rPr lang="en-US" dirty="0" err="1" smtClean="0"/>
              <a:t>Bayada</a:t>
            </a:r>
            <a:r>
              <a:rPr lang="en-US" dirty="0" smtClean="0"/>
              <a:t> nurse fractured ankle as passenger on bus involved in motor vehicle accident.  Accident occurred during course and scope of employment.  Nurse was awarded worker’s compensation.  Nurse filed third-party lawsuit against SEPTA for injuries and </a:t>
            </a:r>
            <a:r>
              <a:rPr lang="en-US" dirty="0" err="1" smtClean="0"/>
              <a:t>Bayada</a:t>
            </a:r>
            <a:r>
              <a:rPr lang="en-US" dirty="0" smtClean="0"/>
              <a:t> filed notice of its intent to recoup its benefits.</a:t>
            </a:r>
          </a:p>
          <a:p>
            <a:r>
              <a:rPr lang="en-US" dirty="0" smtClean="0"/>
              <a:t>Employer </a:t>
            </a:r>
            <a:r>
              <a:rPr lang="en-US" dirty="0"/>
              <a:t>barred from enforcing its “reimbursement rights pursuant to statute providing political subdivisions immunity from claims of subrogation or reimbursement from a workers’ compensation claimant’s tort recovery, disapproving Fox v. WCAB (PECO Energy Co.) 969 A2d 11.” </a:t>
            </a:r>
          </a:p>
        </p:txBody>
      </p:sp>
      <p:sp>
        <p:nvSpPr>
          <p:cNvPr id="4" name="Footer Placeholder 3"/>
          <p:cNvSpPr>
            <a:spLocks noGrp="1"/>
          </p:cNvSpPr>
          <p:nvPr>
            <p:ph type="ftr" sz="quarter" idx="11"/>
          </p:nvPr>
        </p:nvSpPr>
        <p:spPr/>
        <p:txBody>
          <a:bodyPr/>
          <a:lstStyle/>
          <a:p>
            <a:r>
              <a:rPr lang="en-US" dirty="0" smtClean="0"/>
              <a:t>By:  Clifford A. </a:t>
            </a:r>
            <a:r>
              <a:rPr lang="en-US" dirty="0" err="1" smtClean="0"/>
              <a:t>Rieders</a:t>
            </a:r>
            <a:r>
              <a:rPr lang="en-US" dirty="0" smtClean="0"/>
              <a:t>, Esq.</a:t>
            </a:r>
            <a:endParaRPr lang="en-US" dirty="0"/>
          </a:p>
        </p:txBody>
      </p:sp>
      <p:sp>
        <p:nvSpPr>
          <p:cNvPr id="5" name="Slide Number Placeholder 4"/>
          <p:cNvSpPr>
            <a:spLocks noGrp="1"/>
          </p:cNvSpPr>
          <p:nvPr>
            <p:ph type="sldNum" sz="quarter" idx="12"/>
          </p:nvPr>
        </p:nvSpPr>
        <p:spPr/>
        <p:txBody>
          <a:bodyPr/>
          <a:lstStyle/>
          <a:p>
            <a:fld id="{5FD889E0-CAB2-4699-909D-B9A88D47ACBE}" type="slidenum">
              <a:rPr lang="en-US" smtClean="0"/>
              <a:pPr/>
              <a:t>58</a:t>
            </a:fld>
            <a:endParaRPr lang="en-US"/>
          </a:p>
        </p:txBody>
      </p:sp>
    </p:spTree>
    <p:extLst>
      <p:ext uri="{BB962C8B-B14F-4D97-AF65-F5344CB8AC3E}">
        <p14:creationId xmlns:p14="http://schemas.microsoft.com/office/powerpoint/2010/main" val="89241372"/>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smtClean="0"/>
              <a:t>By:  Clifford A. Rieders, Esq.</a:t>
            </a:r>
            <a:endParaRPr lang="en-US"/>
          </a:p>
        </p:txBody>
      </p:sp>
      <p:sp>
        <p:nvSpPr>
          <p:cNvPr id="7" name="Slide Number Placeholder 6"/>
          <p:cNvSpPr>
            <a:spLocks noGrp="1"/>
          </p:cNvSpPr>
          <p:nvPr>
            <p:ph type="sldNum" sz="quarter" idx="12"/>
          </p:nvPr>
        </p:nvSpPr>
        <p:spPr/>
        <p:txBody>
          <a:bodyPr/>
          <a:lstStyle/>
          <a:p>
            <a:fld id="{24B73396-91B2-4880-B67D-11464AE3FAD8}" type="slidenum">
              <a:rPr lang="en-US" smtClean="0"/>
              <a:t>59</a:t>
            </a:fld>
            <a:endParaRPr lang="en-US" dirty="0"/>
          </a:p>
        </p:txBody>
      </p:sp>
      <p:sp>
        <p:nvSpPr>
          <p:cNvPr id="4" name="Title 3"/>
          <p:cNvSpPr>
            <a:spLocks noGrp="1"/>
          </p:cNvSpPr>
          <p:nvPr>
            <p:ph type="title" idx="4294967295"/>
          </p:nvPr>
        </p:nvSpPr>
        <p:spPr>
          <a:xfrm>
            <a:off x="754185" y="2053492"/>
            <a:ext cx="7696200" cy="1219200"/>
          </a:xfrm>
          <a:solidFill>
            <a:srgbClr val="FFFFFF"/>
          </a:solidFill>
          <a:ln w="57150" cmpd="thickThin">
            <a:solidFill>
              <a:srgbClr val="730E00"/>
            </a:solidFill>
          </a:ln>
        </p:spPr>
        <p:txBody>
          <a:bodyPr>
            <a:normAutofit/>
          </a:bodyPr>
          <a:lstStyle/>
          <a:p>
            <a:r>
              <a:rPr lang="en-US" sz="4000" dirty="0" smtClean="0">
                <a:solidFill>
                  <a:srgbClr val="730E00"/>
                </a:solidFill>
              </a:rPr>
              <a:t>PRODUCT LIABILITY</a:t>
            </a:r>
            <a:endParaRPr lang="en-US" sz="4000" dirty="0">
              <a:solidFill>
                <a:srgbClr val="730E00"/>
              </a:solidFill>
            </a:endParaRPr>
          </a:p>
        </p:txBody>
      </p:sp>
    </p:spTree>
    <p:extLst>
      <p:ext uri="{BB962C8B-B14F-4D97-AF65-F5344CB8AC3E}">
        <p14:creationId xmlns:p14="http://schemas.microsoft.com/office/powerpoint/2010/main" val="200201428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27" y="408372"/>
            <a:ext cx="8498852" cy="1114045"/>
          </a:xfrm>
        </p:spPr>
        <p:txBody>
          <a:bodyPr>
            <a:normAutofit/>
          </a:bodyPr>
          <a:lstStyle/>
          <a:p>
            <a:r>
              <a:rPr lang="en-US" sz="2000" dirty="0" err="1" smtClean="0"/>
              <a:t>Weiley</a:t>
            </a:r>
            <a:r>
              <a:rPr lang="en-US" sz="2000" dirty="0" smtClean="0"/>
              <a:t> v. albert </a:t>
            </a:r>
            <a:r>
              <a:rPr lang="en-US" sz="2000" dirty="0" err="1" smtClean="0"/>
              <a:t>einstein</a:t>
            </a:r>
            <a:r>
              <a:rPr lang="en-US" sz="2000" dirty="0" smtClean="0"/>
              <a:t> medical center</a:t>
            </a:r>
            <a:br>
              <a:rPr lang="en-US" sz="2000" dirty="0" smtClean="0"/>
            </a:br>
            <a:r>
              <a:rPr lang="en-US" sz="1800" b="0" dirty="0" smtClean="0"/>
              <a:t>51 A.3d 202 </a:t>
            </a:r>
            <a:r>
              <a:rPr lang="en-US" sz="1800" b="0" dirty="0"/>
              <a:t>(</a:t>
            </a:r>
            <a:r>
              <a:rPr lang="en-US" sz="1800" b="0" dirty="0" err="1" smtClean="0"/>
              <a:t>Pa.super</a:t>
            </a:r>
            <a:r>
              <a:rPr lang="en-US" sz="1800" b="0" dirty="0" smtClean="0"/>
              <a:t> 2012)</a:t>
            </a:r>
            <a:br>
              <a:rPr lang="en-US" sz="1800" b="0" dirty="0" smtClean="0"/>
            </a:br>
            <a:r>
              <a:rPr lang="en-US" sz="1600" b="0" dirty="0" smtClean="0"/>
              <a:t>bender, J.</a:t>
            </a:r>
            <a:endParaRPr lang="en-US" b="0" dirty="0"/>
          </a:p>
        </p:txBody>
      </p:sp>
      <p:sp>
        <p:nvSpPr>
          <p:cNvPr id="5" name="Content Placeholder 4"/>
          <p:cNvSpPr>
            <a:spLocks noGrp="1"/>
          </p:cNvSpPr>
          <p:nvPr>
            <p:ph idx="1"/>
          </p:nvPr>
        </p:nvSpPr>
        <p:spPr>
          <a:xfrm>
            <a:off x="457200" y="1676400"/>
            <a:ext cx="8229600" cy="4449763"/>
          </a:xfrm>
        </p:spPr>
        <p:txBody>
          <a:bodyPr>
            <a:normAutofit/>
          </a:bodyPr>
          <a:lstStyle/>
          <a:p>
            <a:r>
              <a:rPr lang="en-US" dirty="0" smtClean="0"/>
              <a:t>School has immunity under the Pennsylvania Anatomical Gift Act.</a:t>
            </a:r>
          </a:p>
          <a:p>
            <a:r>
              <a:rPr lang="en-US" dirty="0" smtClean="0"/>
              <a:t>Funeral home did not fail to make a good faith effort to learn that this was an unauthorized transfer and had not obligation to see-out </a:t>
            </a:r>
            <a:r>
              <a:rPr lang="en-US" dirty="0" err="1" smtClean="0"/>
              <a:t>Weiley</a:t>
            </a:r>
            <a:r>
              <a:rPr lang="en-US" dirty="0" smtClean="0"/>
              <a:t>.</a:t>
            </a:r>
          </a:p>
          <a:p>
            <a:r>
              <a:rPr lang="en-US" dirty="0" err="1" smtClean="0"/>
              <a:t>Weiley</a:t>
            </a:r>
            <a:r>
              <a:rPr lang="en-US" dirty="0" smtClean="0"/>
              <a:t> has not pled a claim for international infliction of emotional distress against any defendant because he was not present when the allegedly tortious conduct that caused the serious mental distress occurred.</a:t>
            </a:r>
          </a:p>
          <a:p>
            <a:endParaRPr lang="en-US" dirty="0" smtClean="0"/>
          </a:p>
        </p:txBody>
      </p:sp>
      <p:sp>
        <p:nvSpPr>
          <p:cNvPr id="7" name="Footer Placeholder 6"/>
          <p:cNvSpPr>
            <a:spLocks noGrp="1"/>
          </p:cNvSpPr>
          <p:nvPr>
            <p:ph type="ftr" sz="quarter" idx="11"/>
          </p:nvPr>
        </p:nvSpPr>
        <p:spPr/>
        <p:txBody>
          <a:bodyPr/>
          <a:lstStyle/>
          <a:p>
            <a:r>
              <a:rPr lang="en-US" dirty="0" smtClean="0">
                <a:solidFill>
                  <a:srgbClr val="303030"/>
                </a:solidFill>
              </a:rPr>
              <a:t>By:  Clifford A. </a:t>
            </a:r>
            <a:r>
              <a:rPr lang="en-US" dirty="0" err="1" smtClean="0">
                <a:solidFill>
                  <a:srgbClr val="303030"/>
                </a:solidFill>
              </a:rPr>
              <a:t>Rieders</a:t>
            </a:r>
            <a:r>
              <a:rPr lang="en-US" dirty="0" smtClean="0">
                <a:solidFill>
                  <a:srgbClr val="303030"/>
                </a:solidFill>
              </a:rPr>
              <a:t>, Esq.</a:t>
            </a:r>
            <a:endParaRPr lang="en-US" dirty="0">
              <a:solidFill>
                <a:srgbClr val="303030"/>
              </a:solidFill>
            </a:endParaRPr>
          </a:p>
        </p:txBody>
      </p:sp>
      <p:sp>
        <p:nvSpPr>
          <p:cNvPr id="8" name="Slide Number Placeholder 7"/>
          <p:cNvSpPr>
            <a:spLocks noGrp="1"/>
          </p:cNvSpPr>
          <p:nvPr>
            <p:ph type="sldNum" sz="quarter" idx="12"/>
          </p:nvPr>
        </p:nvSpPr>
        <p:spPr/>
        <p:txBody>
          <a:bodyPr/>
          <a:lstStyle/>
          <a:p>
            <a:fld id="{5FD889E0-CAB2-4699-909D-B9A88D47ACBE}" type="slidenum">
              <a:rPr lang="en-US" smtClean="0">
                <a:solidFill>
                  <a:srgbClr val="303030"/>
                </a:solidFill>
              </a:rPr>
              <a:pPr/>
              <a:t>6</a:t>
            </a:fld>
            <a:endParaRPr lang="en-US">
              <a:solidFill>
                <a:srgbClr val="303030"/>
              </a:solidFill>
            </a:endParaRPr>
          </a:p>
        </p:txBody>
      </p:sp>
    </p:spTree>
    <p:extLst>
      <p:ext uri="{BB962C8B-B14F-4D97-AF65-F5344CB8AC3E}">
        <p14:creationId xmlns:p14="http://schemas.microsoft.com/office/powerpoint/2010/main" val="1609561637"/>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Reott</a:t>
            </a:r>
            <a:r>
              <a:rPr lang="en-US" dirty="0"/>
              <a:t> v. Asia Trend, Inc</a:t>
            </a:r>
            <a:r>
              <a:rPr lang="en-US" dirty="0" smtClean="0"/>
              <a:t>. </a:t>
            </a:r>
            <a:r>
              <a:rPr lang="en-US" dirty="0" smtClean="0"/>
              <a:t/>
            </a:r>
            <a:br>
              <a:rPr lang="en-US" dirty="0" smtClean="0"/>
            </a:br>
            <a:r>
              <a:rPr lang="en-US" sz="2000" b="0" dirty="0" smtClean="0"/>
              <a:t>55 </a:t>
            </a:r>
            <a:r>
              <a:rPr lang="en-US" sz="2000" b="0" dirty="0"/>
              <a:t>A.3d </a:t>
            </a:r>
            <a:r>
              <a:rPr lang="en-US" sz="2000" b="0" dirty="0" smtClean="0"/>
              <a:t>1088 </a:t>
            </a:r>
            <a:r>
              <a:rPr lang="en-US" sz="2000" b="0" dirty="0"/>
              <a:t>(Pa 2012) </a:t>
            </a:r>
            <a:r>
              <a:rPr lang="en-US" sz="2000" b="0" dirty="0" smtClean="0"/>
              <a:t/>
            </a:r>
            <a:br>
              <a:rPr lang="en-US" sz="2000" b="0" dirty="0" smtClean="0"/>
            </a:br>
            <a:r>
              <a:rPr lang="en-US" sz="2000" b="0" dirty="0" smtClean="0"/>
              <a:t>justice </a:t>
            </a:r>
            <a:r>
              <a:rPr lang="en-US" sz="2000" b="0" dirty="0" err="1" smtClean="0"/>
              <a:t>baer</a:t>
            </a:r>
            <a:endParaRPr lang="en-US" sz="2000" b="0" dirty="0"/>
          </a:p>
        </p:txBody>
      </p:sp>
      <p:sp>
        <p:nvSpPr>
          <p:cNvPr id="3" name="Content Placeholder 2"/>
          <p:cNvSpPr>
            <a:spLocks noGrp="1"/>
          </p:cNvSpPr>
          <p:nvPr>
            <p:ph idx="1"/>
          </p:nvPr>
        </p:nvSpPr>
        <p:spPr/>
        <p:txBody>
          <a:bodyPr>
            <a:normAutofit/>
          </a:bodyPr>
          <a:lstStyle/>
          <a:p>
            <a:r>
              <a:rPr lang="en-US" dirty="0"/>
              <a:t>Buyer of a tree stand was injured when the tree stand collapsed which was indisputably a substantial factor in causing buyer’s injuries.  </a:t>
            </a:r>
            <a:endParaRPr lang="en-US" dirty="0" smtClean="0"/>
          </a:p>
          <a:p>
            <a:r>
              <a:rPr lang="en-US" dirty="0" smtClean="0"/>
              <a:t>The </a:t>
            </a:r>
            <a:r>
              <a:rPr lang="en-US" dirty="0"/>
              <a:t>Superior Court </a:t>
            </a:r>
            <a:r>
              <a:rPr lang="en-US" dirty="0" smtClean="0"/>
              <a:t>noted that while was a </a:t>
            </a:r>
            <a:r>
              <a:rPr lang="en-US" dirty="0"/>
              <a:t>jury question as to whether his “setting the stand” maneuver of bobbing up and down on his toes entailed a high degree of risk of injury or death, there was no evidence that this maneuver could have caused the collapse in the absence of a defect. </a:t>
            </a:r>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60</a:t>
            </a:fld>
            <a:endParaRPr lang="en-US"/>
          </a:p>
        </p:txBody>
      </p:sp>
    </p:spTree>
    <p:extLst>
      <p:ext uri="{BB962C8B-B14F-4D97-AF65-F5344CB8AC3E}">
        <p14:creationId xmlns:p14="http://schemas.microsoft.com/office/powerpoint/2010/main" val="3007738277"/>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Reott</a:t>
            </a:r>
            <a:r>
              <a:rPr lang="en-US" dirty="0"/>
              <a:t> v. Asia Trend, Inc</a:t>
            </a:r>
            <a:r>
              <a:rPr lang="en-US" dirty="0" smtClean="0"/>
              <a:t>. </a:t>
            </a:r>
            <a:r>
              <a:rPr lang="en-US" dirty="0" smtClean="0"/>
              <a:t/>
            </a:r>
            <a:br>
              <a:rPr lang="en-US" dirty="0" smtClean="0"/>
            </a:br>
            <a:r>
              <a:rPr lang="en-US" sz="2000" b="0" dirty="0" smtClean="0"/>
              <a:t>55 </a:t>
            </a:r>
            <a:r>
              <a:rPr lang="en-US" sz="2000" b="0" dirty="0"/>
              <a:t>A.3d </a:t>
            </a:r>
            <a:r>
              <a:rPr lang="en-US" sz="2000" b="0" dirty="0" smtClean="0"/>
              <a:t>1088 </a:t>
            </a:r>
            <a:r>
              <a:rPr lang="en-US" sz="2000" b="0" dirty="0"/>
              <a:t>(Pa 2012) </a:t>
            </a:r>
            <a:r>
              <a:rPr lang="en-US" sz="2000" b="0" dirty="0" smtClean="0"/>
              <a:t/>
            </a:r>
            <a:br>
              <a:rPr lang="en-US" sz="2000" b="0" dirty="0" smtClean="0"/>
            </a:br>
            <a:r>
              <a:rPr lang="en-US" sz="2000" b="0" dirty="0" smtClean="0"/>
              <a:t>justice </a:t>
            </a:r>
            <a:r>
              <a:rPr lang="en-US" sz="2000" b="0" dirty="0" err="1" smtClean="0"/>
              <a:t>baer</a:t>
            </a:r>
            <a:endParaRPr lang="en-US" sz="2000" b="0" dirty="0"/>
          </a:p>
        </p:txBody>
      </p:sp>
      <p:sp>
        <p:nvSpPr>
          <p:cNvPr id="3" name="Content Placeholder 2"/>
          <p:cNvSpPr>
            <a:spLocks noGrp="1"/>
          </p:cNvSpPr>
          <p:nvPr>
            <p:ph idx="1"/>
          </p:nvPr>
        </p:nvSpPr>
        <p:spPr/>
        <p:txBody>
          <a:bodyPr>
            <a:normAutofit/>
          </a:bodyPr>
          <a:lstStyle/>
          <a:p>
            <a:r>
              <a:rPr lang="en-US" dirty="0"/>
              <a:t>Pa. Supreme Court affirmed and held that allegedly reckless use of tree stand was an affirmative defense to strict liability that must be pleaded and proven that conduct was so reckless as to constitute sole or super case of injuries, </a:t>
            </a:r>
            <a:r>
              <a:rPr lang="en-US" i="1" dirty="0"/>
              <a:t>abrogating</a:t>
            </a:r>
            <a:r>
              <a:rPr lang="en-US" dirty="0"/>
              <a:t> </a:t>
            </a:r>
            <a:r>
              <a:rPr lang="en-US" u="sng" dirty="0" err="1"/>
              <a:t>Berkebile</a:t>
            </a:r>
            <a:r>
              <a:rPr lang="en-US" u="sng" dirty="0"/>
              <a:t> v. </a:t>
            </a:r>
            <a:r>
              <a:rPr lang="en-US" u="sng" dirty="0" err="1"/>
              <a:t>Brantly</a:t>
            </a:r>
            <a:r>
              <a:rPr lang="en-US" u="sng" dirty="0"/>
              <a:t> Helicopter Corp</a:t>
            </a:r>
            <a:r>
              <a:rPr lang="en-US" dirty="0"/>
              <a:t>., 337 A.2d. </a:t>
            </a:r>
            <a:r>
              <a:rPr lang="en-US" dirty="0" smtClean="0"/>
              <a:t>893</a:t>
            </a:r>
            <a:endParaRPr lang="en-US" dirty="0"/>
          </a:p>
          <a:p>
            <a:r>
              <a:rPr lang="en-US" dirty="0" smtClean="0"/>
              <a:t>Reversed on issue of causation and remanded for new trial limited to issue of damages.</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61</a:t>
            </a:fld>
            <a:endParaRPr lang="en-US"/>
          </a:p>
        </p:txBody>
      </p:sp>
    </p:spTree>
    <p:extLst>
      <p:ext uri="{BB962C8B-B14F-4D97-AF65-F5344CB8AC3E}">
        <p14:creationId xmlns:p14="http://schemas.microsoft.com/office/powerpoint/2010/main" val="1558970769"/>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smtClean="0"/>
              <a:t>By:  Clifford A. Rieders, Esq.</a:t>
            </a:r>
            <a:endParaRPr lang="en-US"/>
          </a:p>
        </p:txBody>
      </p:sp>
      <p:sp>
        <p:nvSpPr>
          <p:cNvPr id="7" name="Slide Number Placeholder 6"/>
          <p:cNvSpPr>
            <a:spLocks noGrp="1"/>
          </p:cNvSpPr>
          <p:nvPr>
            <p:ph type="sldNum" sz="quarter" idx="12"/>
          </p:nvPr>
        </p:nvSpPr>
        <p:spPr/>
        <p:txBody>
          <a:bodyPr/>
          <a:lstStyle/>
          <a:p>
            <a:fld id="{24B73396-91B2-4880-B67D-11464AE3FAD8}" type="slidenum">
              <a:rPr lang="en-US" smtClean="0"/>
              <a:t>62</a:t>
            </a:fld>
            <a:endParaRPr lang="en-US" dirty="0"/>
          </a:p>
        </p:txBody>
      </p:sp>
      <p:sp>
        <p:nvSpPr>
          <p:cNvPr id="4" name="Title 3"/>
          <p:cNvSpPr>
            <a:spLocks noGrp="1"/>
          </p:cNvSpPr>
          <p:nvPr>
            <p:ph type="title" idx="4294967295"/>
          </p:nvPr>
        </p:nvSpPr>
        <p:spPr>
          <a:xfrm>
            <a:off x="754185" y="2053492"/>
            <a:ext cx="7696200" cy="1219200"/>
          </a:xfrm>
          <a:solidFill>
            <a:srgbClr val="FFFFFF"/>
          </a:solidFill>
          <a:ln w="57150" cmpd="thickThin">
            <a:solidFill>
              <a:srgbClr val="730E00"/>
            </a:solidFill>
          </a:ln>
        </p:spPr>
        <p:txBody>
          <a:bodyPr>
            <a:normAutofit/>
          </a:bodyPr>
          <a:lstStyle/>
          <a:p>
            <a:r>
              <a:rPr lang="en-US" sz="4000" dirty="0" smtClean="0">
                <a:solidFill>
                  <a:srgbClr val="730E00"/>
                </a:solidFill>
              </a:rPr>
              <a:t>Pre-emption</a:t>
            </a:r>
            <a:endParaRPr lang="en-US" sz="4000" dirty="0">
              <a:solidFill>
                <a:srgbClr val="730E00"/>
              </a:solidFill>
            </a:endParaRPr>
          </a:p>
        </p:txBody>
      </p:sp>
    </p:spTree>
    <p:extLst>
      <p:ext uri="{BB962C8B-B14F-4D97-AF65-F5344CB8AC3E}">
        <p14:creationId xmlns:p14="http://schemas.microsoft.com/office/powerpoint/2010/main" val="3559268516"/>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Zimmerman v. </a:t>
            </a:r>
            <a:r>
              <a:rPr lang="en-US" dirty="0" err="1" smtClean="0"/>
              <a:t>norfolk</a:t>
            </a:r>
            <a:r>
              <a:rPr lang="en-US" dirty="0" smtClean="0"/>
              <a:t> southern corp.</a:t>
            </a:r>
            <a:br>
              <a:rPr lang="en-US" dirty="0" smtClean="0"/>
            </a:br>
            <a:r>
              <a:rPr lang="en-US" sz="2000" b="0" dirty="0" smtClean="0"/>
              <a:t>706 F.3d 170 (3</a:t>
            </a:r>
            <a:r>
              <a:rPr lang="en-US" sz="2000" b="0" baseline="30000" dirty="0" smtClean="0"/>
              <a:t>rd</a:t>
            </a:r>
            <a:r>
              <a:rPr lang="en-US" sz="2000" b="0" dirty="0" smtClean="0"/>
              <a:t> </a:t>
            </a:r>
            <a:r>
              <a:rPr lang="en-US" sz="2000" b="0" dirty="0" err="1" smtClean="0"/>
              <a:t>cir.</a:t>
            </a:r>
            <a:r>
              <a:rPr lang="en-US" sz="2000" b="0" dirty="0" smtClean="0"/>
              <a:t> 2013)</a:t>
            </a:r>
            <a:br>
              <a:rPr lang="en-US" sz="2000" b="0" dirty="0" smtClean="0"/>
            </a:br>
            <a:r>
              <a:rPr lang="en-US" sz="2000" b="0" dirty="0" smtClean="0"/>
              <a:t>smith, circuit judge</a:t>
            </a:r>
            <a:endParaRPr lang="en-US" sz="2000" b="0" dirty="0"/>
          </a:p>
        </p:txBody>
      </p:sp>
      <p:sp>
        <p:nvSpPr>
          <p:cNvPr id="3" name="Content Placeholder 2"/>
          <p:cNvSpPr>
            <a:spLocks noGrp="1"/>
          </p:cNvSpPr>
          <p:nvPr>
            <p:ph idx="1"/>
          </p:nvPr>
        </p:nvSpPr>
        <p:spPr/>
        <p:txBody>
          <a:bodyPr/>
          <a:lstStyle/>
          <a:p>
            <a:r>
              <a:rPr lang="en-US" dirty="0" smtClean="0"/>
              <a:t>Motorcyclist approached railroad crossing in the dark with obstructed view of the tracks at less than 76 feet away, motorcyclist tried to abruptly stop when it saw train approaching.  His brakes locked, causing him to collide headfirst with the locomotive, leaving him partially paralyzed.</a:t>
            </a:r>
          </a:p>
          <a:p>
            <a:r>
              <a:rPr lang="en-US" dirty="0" smtClean="0"/>
              <a:t>Motorcyclist brought “failure to warn; failure to maintain safe crossing; failure to ensure that the crossing device complied with federal regulations and punitive damages.”</a:t>
            </a:r>
          </a:p>
          <a:p>
            <a:r>
              <a:rPr lang="en-US" dirty="0" smtClean="0"/>
              <a:t>Many railroad regulations preempt state law claims.</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63</a:t>
            </a:fld>
            <a:endParaRPr lang="en-US"/>
          </a:p>
        </p:txBody>
      </p:sp>
    </p:spTree>
    <p:extLst>
      <p:ext uri="{BB962C8B-B14F-4D97-AF65-F5344CB8AC3E}">
        <p14:creationId xmlns:p14="http://schemas.microsoft.com/office/powerpoint/2010/main" val="255552588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Zimmerman v. </a:t>
            </a:r>
            <a:r>
              <a:rPr lang="en-US" dirty="0" err="1" smtClean="0"/>
              <a:t>norfolk</a:t>
            </a:r>
            <a:r>
              <a:rPr lang="en-US" dirty="0" smtClean="0"/>
              <a:t> southern corp.</a:t>
            </a:r>
            <a:br>
              <a:rPr lang="en-US" dirty="0" smtClean="0"/>
            </a:br>
            <a:r>
              <a:rPr lang="en-US" sz="2000" b="0" dirty="0" smtClean="0"/>
              <a:t>706 F.3d 170 (3</a:t>
            </a:r>
            <a:r>
              <a:rPr lang="en-US" sz="2000" b="0" baseline="30000" dirty="0" smtClean="0"/>
              <a:t>rd</a:t>
            </a:r>
            <a:r>
              <a:rPr lang="en-US" sz="2000" b="0" dirty="0" smtClean="0"/>
              <a:t> </a:t>
            </a:r>
            <a:r>
              <a:rPr lang="en-US" sz="2000" b="0" dirty="0" err="1" smtClean="0"/>
              <a:t>cir.</a:t>
            </a:r>
            <a:r>
              <a:rPr lang="en-US" sz="2000" b="0" dirty="0" smtClean="0"/>
              <a:t> 2013)</a:t>
            </a:r>
            <a:br>
              <a:rPr lang="en-US" sz="2000" b="0" dirty="0" smtClean="0"/>
            </a:br>
            <a:r>
              <a:rPr lang="en-US" sz="2000" b="0" dirty="0" smtClean="0"/>
              <a:t>smith, circuit judge</a:t>
            </a:r>
            <a:endParaRPr lang="en-US" sz="2000" b="0" dirty="0"/>
          </a:p>
        </p:txBody>
      </p:sp>
      <p:sp>
        <p:nvSpPr>
          <p:cNvPr id="3" name="Content Placeholder 2"/>
          <p:cNvSpPr>
            <a:spLocks noGrp="1"/>
          </p:cNvSpPr>
          <p:nvPr>
            <p:ph idx="1"/>
          </p:nvPr>
        </p:nvSpPr>
        <p:spPr/>
        <p:txBody>
          <a:bodyPr>
            <a:normAutofit lnSpcReduction="10000"/>
          </a:bodyPr>
          <a:lstStyle/>
          <a:p>
            <a:r>
              <a:rPr lang="en-US" dirty="0" smtClean="0"/>
              <a:t>FRSA did not exempt failure to warn claim based upon excessive speed because 49 C.F.R. § 213.9 creates a federal standard of care providing speed limits on different types of tracks.</a:t>
            </a:r>
          </a:p>
          <a:p>
            <a:r>
              <a:rPr lang="en-US" dirty="0" smtClean="0"/>
              <a:t>Accident report was privileged, but other accident reports were not.</a:t>
            </a:r>
          </a:p>
          <a:p>
            <a:r>
              <a:rPr lang="en-US" smtClean="0"/>
              <a:t>FRSA preempted </a:t>
            </a:r>
            <a:r>
              <a:rPr lang="en-US" dirty="0" smtClean="0"/>
              <a:t>failure to warn for misclassification of tracks.</a:t>
            </a:r>
          </a:p>
          <a:p>
            <a:r>
              <a:rPr lang="en-US" dirty="0" smtClean="0"/>
              <a:t>FRSA did not preempt failure to maintain safe crossing area and fact issue precluded summary judgment.</a:t>
            </a:r>
          </a:p>
          <a:p>
            <a:r>
              <a:rPr lang="en-US" dirty="0" smtClean="0"/>
              <a:t>FRSA preempted claim for negligence per se.</a:t>
            </a:r>
          </a:p>
          <a:p>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64</a:t>
            </a:fld>
            <a:endParaRPr lang="en-US"/>
          </a:p>
        </p:txBody>
      </p:sp>
    </p:spTree>
    <p:extLst>
      <p:ext uri="{BB962C8B-B14F-4D97-AF65-F5344CB8AC3E}">
        <p14:creationId xmlns:p14="http://schemas.microsoft.com/office/powerpoint/2010/main" val="32510442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smtClean="0"/>
              <a:t>By:  Clifford A. Rieders, Esq.</a:t>
            </a:r>
            <a:endParaRPr lang="en-US"/>
          </a:p>
        </p:txBody>
      </p:sp>
      <p:sp>
        <p:nvSpPr>
          <p:cNvPr id="7" name="Slide Number Placeholder 6"/>
          <p:cNvSpPr>
            <a:spLocks noGrp="1"/>
          </p:cNvSpPr>
          <p:nvPr>
            <p:ph type="sldNum" sz="quarter" idx="12"/>
          </p:nvPr>
        </p:nvSpPr>
        <p:spPr/>
        <p:txBody>
          <a:bodyPr/>
          <a:lstStyle/>
          <a:p>
            <a:fld id="{24B73396-91B2-4880-B67D-11464AE3FAD8}" type="slidenum">
              <a:rPr lang="en-US" smtClean="0"/>
              <a:t>65</a:t>
            </a:fld>
            <a:endParaRPr lang="en-US" dirty="0"/>
          </a:p>
        </p:txBody>
      </p:sp>
      <p:sp>
        <p:nvSpPr>
          <p:cNvPr id="4" name="Title 3"/>
          <p:cNvSpPr>
            <a:spLocks noGrp="1"/>
          </p:cNvSpPr>
          <p:nvPr>
            <p:ph type="title" idx="4294967295"/>
          </p:nvPr>
        </p:nvSpPr>
        <p:spPr>
          <a:xfrm>
            <a:off x="754185" y="2053492"/>
            <a:ext cx="7696200" cy="1219200"/>
          </a:xfrm>
          <a:solidFill>
            <a:srgbClr val="FFFFFF"/>
          </a:solidFill>
          <a:ln w="57150" cmpd="thickThin">
            <a:solidFill>
              <a:srgbClr val="730E00"/>
            </a:solidFill>
          </a:ln>
        </p:spPr>
        <p:txBody>
          <a:bodyPr>
            <a:normAutofit fontScale="90000"/>
          </a:bodyPr>
          <a:lstStyle/>
          <a:p>
            <a:r>
              <a:rPr lang="en-US" sz="4000" dirty="0" smtClean="0">
                <a:solidFill>
                  <a:srgbClr val="730E00"/>
                </a:solidFill>
              </a:rPr>
              <a:t>CONTRACT – WARRANTY OF HABITABILITY</a:t>
            </a:r>
            <a:endParaRPr lang="en-US" sz="4000" dirty="0">
              <a:solidFill>
                <a:srgbClr val="730E00"/>
              </a:solidFill>
            </a:endParaRPr>
          </a:p>
        </p:txBody>
      </p:sp>
    </p:spTree>
    <p:extLst>
      <p:ext uri="{BB962C8B-B14F-4D97-AF65-F5344CB8AC3E}">
        <p14:creationId xmlns:p14="http://schemas.microsoft.com/office/powerpoint/2010/main" val="2058378143"/>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Conway v. Cutler Group, Inc. </a:t>
            </a:r>
            <a:r>
              <a:rPr lang="en-US" dirty="0" smtClean="0"/>
              <a:t/>
            </a:r>
            <a:br>
              <a:rPr lang="en-US" dirty="0" smtClean="0"/>
            </a:br>
            <a:r>
              <a:rPr lang="en-US" sz="2000" b="0" dirty="0" smtClean="0"/>
              <a:t>57 </a:t>
            </a:r>
            <a:r>
              <a:rPr lang="en-US" sz="2000" b="0" dirty="0"/>
              <a:t>A.3d 155 (</a:t>
            </a:r>
            <a:r>
              <a:rPr lang="en-US" sz="2000" b="0" dirty="0" err="1"/>
              <a:t>Pa.Super</a:t>
            </a:r>
            <a:r>
              <a:rPr lang="en-US" sz="2000" b="0" dirty="0"/>
              <a:t>. 2012) </a:t>
            </a:r>
            <a:r>
              <a:rPr lang="en-US" sz="2000" b="0" dirty="0" smtClean="0"/>
              <a:t/>
            </a:r>
            <a:br>
              <a:rPr lang="en-US" sz="2000" b="0" dirty="0" smtClean="0"/>
            </a:br>
            <a:r>
              <a:rPr lang="en-US" sz="2000" b="0" dirty="0" err="1" smtClean="0"/>
              <a:t>mundy</a:t>
            </a:r>
            <a:r>
              <a:rPr lang="en-US" sz="2000" b="0" dirty="0" smtClean="0"/>
              <a:t>, j.</a:t>
            </a:r>
            <a:endParaRPr lang="en-US" sz="2000" b="0" dirty="0"/>
          </a:p>
        </p:txBody>
      </p:sp>
      <p:sp>
        <p:nvSpPr>
          <p:cNvPr id="3" name="Content Placeholder 2"/>
          <p:cNvSpPr>
            <a:spLocks noGrp="1"/>
          </p:cNvSpPr>
          <p:nvPr>
            <p:ph idx="1"/>
          </p:nvPr>
        </p:nvSpPr>
        <p:spPr/>
        <p:txBody>
          <a:bodyPr/>
          <a:lstStyle/>
          <a:p>
            <a:endParaRPr lang="en-US" dirty="0" smtClean="0"/>
          </a:p>
          <a:p>
            <a:r>
              <a:rPr lang="en-US" dirty="0" smtClean="0"/>
              <a:t>Second purchaser sued home builder for breach of the implied warranty of habitability after discovery of </a:t>
            </a:r>
            <a:r>
              <a:rPr lang="en-US" smtClean="0"/>
              <a:t>a water leak.</a:t>
            </a:r>
          </a:p>
          <a:p>
            <a:r>
              <a:rPr lang="en-US" dirty="0" smtClean="0"/>
              <a:t>Court decided an issue </a:t>
            </a:r>
            <a:r>
              <a:rPr lang="en-US" dirty="0"/>
              <a:t>of first impression </a:t>
            </a:r>
            <a:r>
              <a:rPr lang="en-US" dirty="0" smtClean="0"/>
              <a:t>that the warranty </a:t>
            </a:r>
            <a:r>
              <a:rPr lang="en-US" dirty="0"/>
              <a:t>of </a:t>
            </a:r>
            <a:r>
              <a:rPr lang="en-US" dirty="0" smtClean="0"/>
              <a:t>habitability extended </a:t>
            </a:r>
            <a:r>
              <a:rPr lang="en-US" dirty="0"/>
              <a:t>beyond first </a:t>
            </a:r>
            <a:r>
              <a:rPr lang="en-US" dirty="0" smtClean="0"/>
              <a:t>purchaser </a:t>
            </a:r>
            <a:r>
              <a:rPr lang="en-US" dirty="0"/>
              <a:t>to second </a:t>
            </a:r>
            <a:r>
              <a:rPr lang="en-US" dirty="0" smtClean="0"/>
              <a:t>purchaser of home.</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66</a:t>
            </a:fld>
            <a:endParaRPr lang="en-US"/>
          </a:p>
        </p:txBody>
      </p:sp>
    </p:spTree>
    <p:extLst>
      <p:ext uri="{BB962C8B-B14F-4D97-AF65-F5344CB8AC3E}">
        <p14:creationId xmlns:p14="http://schemas.microsoft.com/office/powerpoint/2010/main" val="2696515544"/>
      </p:ext>
    </p:extLst>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smtClean="0"/>
              <a:t>By:  Clifford A. Rieders, Esq.</a:t>
            </a:r>
            <a:endParaRPr lang="en-US"/>
          </a:p>
        </p:txBody>
      </p:sp>
      <p:sp>
        <p:nvSpPr>
          <p:cNvPr id="7" name="Slide Number Placeholder 6"/>
          <p:cNvSpPr>
            <a:spLocks noGrp="1"/>
          </p:cNvSpPr>
          <p:nvPr>
            <p:ph type="sldNum" sz="quarter" idx="12"/>
          </p:nvPr>
        </p:nvSpPr>
        <p:spPr/>
        <p:txBody>
          <a:bodyPr/>
          <a:lstStyle/>
          <a:p>
            <a:fld id="{24B73396-91B2-4880-B67D-11464AE3FAD8}" type="slidenum">
              <a:rPr lang="en-US" smtClean="0"/>
              <a:t>67</a:t>
            </a:fld>
            <a:endParaRPr lang="en-US" dirty="0"/>
          </a:p>
        </p:txBody>
      </p:sp>
      <p:sp>
        <p:nvSpPr>
          <p:cNvPr id="4" name="Title 3"/>
          <p:cNvSpPr>
            <a:spLocks noGrp="1"/>
          </p:cNvSpPr>
          <p:nvPr>
            <p:ph type="title" idx="4294967295"/>
          </p:nvPr>
        </p:nvSpPr>
        <p:spPr>
          <a:xfrm>
            <a:off x="754185" y="2053492"/>
            <a:ext cx="7696200" cy="1219200"/>
          </a:xfrm>
          <a:solidFill>
            <a:srgbClr val="FFFFFF"/>
          </a:solidFill>
          <a:ln w="57150" cmpd="thickThin">
            <a:solidFill>
              <a:srgbClr val="730E00"/>
            </a:solidFill>
          </a:ln>
        </p:spPr>
        <p:txBody>
          <a:bodyPr>
            <a:normAutofit/>
          </a:bodyPr>
          <a:lstStyle/>
          <a:p>
            <a:r>
              <a:rPr lang="en-US" sz="4000" dirty="0" smtClean="0">
                <a:solidFill>
                  <a:srgbClr val="730E00"/>
                </a:solidFill>
              </a:rPr>
              <a:t>Real estate – </a:t>
            </a:r>
            <a:r>
              <a:rPr lang="en-US" sz="4000" dirty="0" err="1" smtClean="0">
                <a:solidFill>
                  <a:srgbClr val="730E00"/>
                </a:solidFill>
              </a:rPr>
              <a:t>utcpc</a:t>
            </a:r>
            <a:r>
              <a:rPr lang="en-US" sz="4000" dirty="0" smtClean="0">
                <a:solidFill>
                  <a:srgbClr val="730E00"/>
                </a:solidFill>
              </a:rPr>
              <a:t> </a:t>
            </a:r>
            <a:endParaRPr lang="en-US" sz="4000" dirty="0">
              <a:solidFill>
                <a:srgbClr val="730E00"/>
              </a:solidFill>
            </a:endParaRPr>
          </a:p>
        </p:txBody>
      </p:sp>
    </p:spTree>
    <p:extLst>
      <p:ext uri="{BB962C8B-B14F-4D97-AF65-F5344CB8AC3E}">
        <p14:creationId xmlns:p14="http://schemas.microsoft.com/office/powerpoint/2010/main" val="4141621576"/>
      </p:ext>
    </p:extLst>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Milliken v. </a:t>
            </a:r>
            <a:r>
              <a:rPr lang="en-US" dirty="0" err="1" smtClean="0"/>
              <a:t>jacono</a:t>
            </a:r>
            <a:r>
              <a:rPr lang="en-US" dirty="0" smtClean="0"/>
              <a:t/>
            </a:r>
            <a:br>
              <a:rPr lang="en-US" dirty="0" smtClean="0"/>
            </a:br>
            <a:r>
              <a:rPr lang="en-US" sz="2000" b="0" dirty="0" smtClean="0"/>
              <a:t>60 al3d 133 (</a:t>
            </a:r>
            <a:r>
              <a:rPr lang="en-US" sz="2000" b="0" dirty="0" err="1" smtClean="0"/>
              <a:t>pa.Super</a:t>
            </a:r>
            <a:r>
              <a:rPr lang="en-US" sz="2000" b="0" dirty="0" smtClean="0"/>
              <a:t>. 2012)</a:t>
            </a:r>
            <a:br>
              <a:rPr lang="en-US" sz="2000" b="0" dirty="0" smtClean="0"/>
            </a:br>
            <a:r>
              <a:rPr lang="en-US" sz="2000" b="0" dirty="0" smtClean="0"/>
              <a:t>ford </a:t>
            </a:r>
            <a:r>
              <a:rPr lang="en-US" sz="2000" b="0" dirty="0" err="1" smtClean="0"/>
              <a:t>elliott</a:t>
            </a:r>
            <a:r>
              <a:rPr lang="en-US" sz="2000" b="0" dirty="0" smtClean="0"/>
              <a:t>, </a:t>
            </a:r>
            <a:r>
              <a:rPr lang="en-US" sz="2000" b="0" dirty="0" err="1" smtClean="0"/>
              <a:t>p.j.e</a:t>
            </a:r>
            <a:r>
              <a:rPr lang="en-US" sz="2000" b="0" dirty="0" smtClean="0"/>
              <a:t>.</a:t>
            </a:r>
            <a:endParaRPr lang="en-US" sz="2000" b="0" dirty="0"/>
          </a:p>
        </p:txBody>
      </p:sp>
      <p:sp>
        <p:nvSpPr>
          <p:cNvPr id="3" name="Content Placeholder 2"/>
          <p:cNvSpPr>
            <a:spLocks noGrp="1"/>
          </p:cNvSpPr>
          <p:nvPr>
            <p:ph idx="1"/>
          </p:nvPr>
        </p:nvSpPr>
        <p:spPr/>
        <p:txBody>
          <a:bodyPr>
            <a:normAutofit/>
          </a:bodyPr>
          <a:lstStyle/>
          <a:p>
            <a:r>
              <a:rPr lang="en-US" dirty="0" smtClean="0"/>
              <a:t>Buyers sued sellers of house for failure to disclose that a murder/suicide occurred in the house in 2006.</a:t>
            </a:r>
          </a:p>
          <a:p>
            <a:r>
              <a:rPr lang="en-US" dirty="0" smtClean="0"/>
              <a:t>Claim included fraud and misrepresentation regarding sale of property without disclosure of murder/suicide which took place, breach of the Real Estate Seller Disclosure Law, negligent Representation, Fraud and a violation of the Unfair Trade Practices Act. </a:t>
            </a:r>
          </a:p>
          <a:p>
            <a:r>
              <a:rPr lang="en-US" dirty="0" smtClean="0"/>
              <a:t>Court </a:t>
            </a:r>
            <a:r>
              <a:rPr lang="en-US" dirty="0"/>
              <a:t>concluded </a:t>
            </a:r>
            <a:r>
              <a:rPr lang="en-US" dirty="0" smtClean="0"/>
              <a:t>that murder/suicide was not a material </a:t>
            </a:r>
            <a:r>
              <a:rPr lang="en-US" dirty="0"/>
              <a:t>defect </a:t>
            </a:r>
            <a:r>
              <a:rPr lang="en-US" dirty="0" smtClean="0"/>
              <a:t>as provided </a:t>
            </a:r>
            <a:r>
              <a:rPr lang="en-US" dirty="0"/>
              <a:t>under </a:t>
            </a:r>
            <a:r>
              <a:rPr lang="en-US" dirty="0" smtClean="0"/>
              <a:t>RESDL, </a:t>
            </a:r>
            <a:r>
              <a:rPr lang="en-US" dirty="0"/>
              <a:t>68 Pa. C.S.A. § 7102.</a:t>
            </a:r>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68</a:t>
            </a:fld>
            <a:endParaRPr lang="en-US"/>
          </a:p>
        </p:txBody>
      </p:sp>
    </p:spTree>
    <p:extLst>
      <p:ext uri="{BB962C8B-B14F-4D97-AF65-F5344CB8AC3E}">
        <p14:creationId xmlns:p14="http://schemas.microsoft.com/office/powerpoint/2010/main" val="356612086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Milliken v. </a:t>
            </a:r>
            <a:r>
              <a:rPr lang="en-US" dirty="0" err="1" smtClean="0"/>
              <a:t>jacono</a:t>
            </a:r>
            <a:r>
              <a:rPr lang="en-US" dirty="0" smtClean="0"/>
              <a:t/>
            </a:r>
            <a:br>
              <a:rPr lang="en-US" dirty="0" smtClean="0"/>
            </a:br>
            <a:r>
              <a:rPr lang="en-US" sz="2000" b="0" dirty="0" smtClean="0"/>
              <a:t>60 al3d 133 (</a:t>
            </a:r>
            <a:r>
              <a:rPr lang="en-US" sz="2000" b="0" dirty="0" err="1" smtClean="0"/>
              <a:t>pa.Super</a:t>
            </a:r>
            <a:r>
              <a:rPr lang="en-US" sz="2000" b="0" dirty="0" smtClean="0"/>
              <a:t>. 2012)</a:t>
            </a:r>
            <a:br>
              <a:rPr lang="en-US" sz="2000" b="0" dirty="0" smtClean="0"/>
            </a:br>
            <a:r>
              <a:rPr lang="en-US" sz="2000" b="0" dirty="0" smtClean="0"/>
              <a:t>ford </a:t>
            </a:r>
            <a:r>
              <a:rPr lang="en-US" sz="2000" b="0" dirty="0" err="1" smtClean="0"/>
              <a:t>elliott</a:t>
            </a:r>
            <a:r>
              <a:rPr lang="en-US" sz="2000" b="0" dirty="0" smtClean="0"/>
              <a:t>, </a:t>
            </a:r>
            <a:r>
              <a:rPr lang="en-US" sz="2000" b="0" dirty="0" err="1" smtClean="0"/>
              <a:t>p.j.e</a:t>
            </a:r>
            <a:r>
              <a:rPr lang="en-US" sz="2000" b="0" dirty="0" smtClean="0"/>
              <a:t>.</a:t>
            </a:r>
            <a:endParaRPr lang="en-US" sz="2000" b="0" dirty="0"/>
          </a:p>
        </p:txBody>
      </p:sp>
      <p:sp>
        <p:nvSpPr>
          <p:cNvPr id="3" name="Content Placeholder 2"/>
          <p:cNvSpPr>
            <a:spLocks noGrp="1"/>
          </p:cNvSpPr>
          <p:nvPr>
            <p:ph idx="1"/>
          </p:nvPr>
        </p:nvSpPr>
        <p:spPr/>
        <p:txBody>
          <a:bodyPr>
            <a:normAutofit fontScale="85000" lnSpcReduction="20000"/>
          </a:bodyPr>
          <a:lstStyle/>
          <a:p>
            <a:r>
              <a:rPr lang="en-US" dirty="0" smtClean="0"/>
              <a:t>Court characterized psychological disclosures as being “massive expansion” in the character of physical disclosures required by RESDL.</a:t>
            </a:r>
          </a:p>
          <a:p>
            <a:r>
              <a:rPr lang="en-US" dirty="0" smtClean="0"/>
              <a:t>Because sellers did not conceal or fail to disclose a material defect under RESDL, Court concludes sellers could not be liable for fraud even though expert testimony was that the value of the house was diminished and buyer testified they would not have purchased home had they known.</a:t>
            </a:r>
          </a:p>
          <a:p>
            <a:r>
              <a:rPr lang="en-US" dirty="0" smtClean="0"/>
              <a:t>Court concluded that buyers were not liable for negligent misrepresentation relying on the fact that sellers had no duty to disclose the murder/suicide.</a:t>
            </a:r>
          </a:p>
          <a:p>
            <a:r>
              <a:rPr lang="en-US" dirty="0" smtClean="0"/>
              <a:t>Court also concluded that no claim satisfied the catch-all provision of UTPCPL because sellers did not engage in any deceptive conduct.  </a:t>
            </a:r>
          </a:p>
          <a:p>
            <a:r>
              <a:rPr lang="en-US" dirty="0" smtClean="0"/>
              <a:t>Bender, J., filed a dissenting opinion which was joined by Mundy and </a:t>
            </a:r>
            <a:r>
              <a:rPr lang="en-US" dirty="0" err="1" smtClean="0"/>
              <a:t>Wecht</a:t>
            </a:r>
            <a:r>
              <a:rPr lang="en-US" dirty="0" smtClean="0"/>
              <a:t>.</a:t>
            </a:r>
          </a:p>
          <a:p>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69</a:t>
            </a:fld>
            <a:endParaRPr lang="en-US"/>
          </a:p>
        </p:txBody>
      </p:sp>
    </p:spTree>
    <p:extLst>
      <p:ext uri="{BB962C8B-B14F-4D97-AF65-F5344CB8AC3E}">
        <p14:creationId xmlns:p14="http://schemas.microsoft.com/office/powerpoint/2010/main" val="3333102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smtClean="0"/>
              <a:t>By:  Clifford A. Rieders, Esq.</a:t>
            </a:r>
            <a:endParaRPr lang="en-US"/>
          </a:p>
        </p:txBody>
      </p:sp>
      <p:sp>
        <p:nvSpPr>
          <p:cNvPr id="7" name="Slide Number Placeholder 6"/>
          <p:cNvSpPr>
            <a:spLocks noGrp="1"/>
          </p:cNvSpPr>
          <p:nvPr>
            <p:ph type="sldNum" sz="quarter" idx="12"/>
          </p:nvPr>
        </p:nvSpPr>
        <p:spPr/>
        <p:txBody>
          <a:bodyPr/>
          <a:lstStyle/>
          <a:p>
            <a:fld id="{24B73396-91B2-4880-B67D-11464AE3FAD8}" type="slidenum">
              <a:rPr lang="en-US" smtClean="0"/>
              <a:t>7</a:t>
            </a:fld>
            <a:endParaRPr lang="en-US" dirty="0"/>
          </a:p>
        </p:txBody>
      </p:sp>
      <p:sp>
        <p:nvSpPr>
          <p:cNvPr id="4" name="Title 3"/>
          <p:cNvSpPr>
            <a:spLocks noGrp="1"/>
          </p:cNvSpPr>
          <p:nvPr>
            <p:ph type="title" idx="4294967295"/>
          </p:nvPr>
        </p:nvSpPr>
        <p:spPr>
          <a:xfrm>
            <a:off x="754185" y="2053492"/>
            <a:ext cx="7696200" cy="1219200"/>
          </a:xfrm>
          <a:solidFill>
            <a:srgbClr val="FFFFFF"/>
          </a:solidFill>
          <a:ln w="57150" cmpd="thickThin">
            <a:solidFill>
              <a:srgbClr val="730E00"/>
            </a:solidFill>
          </a:ln>
        </p:spPr>
        <p:txBody>
          <a:bodyPr>
            <a:normAutofit/>
          </a:bodyPr>
          <a:lstStyle/>
          <a:p>
            <a:r>
              <a:rPr lang="en-US" sz="4000" dirty="0" smtClean="0">
                <a:solidFill>
                  <a:srgbClr val="730E00"/>
                </a:solidFill>
              </a:rPr>
              <a:t>Negligence issues</a:t>
            </a:r>
            <a:endParaRPr lang="en-US" sz="4000" dirty="0">
              <a:solidFill>
                <a:srgbClr val="730E00"/>
              </a:solidFill>
            </a:endParaRPr>
          </a:p>
        </p:txBody>
      </p:sp>
    </p:spTree>
    <p:extLst>
      <p:ext uri="{BB962C8B-B14F-4D97-AF65-F5344CB8AC3E}">
        <p14:creationId xmlns:p14="http://schemas.microsoft.com/office/powerpoint/2010/main" val="1273853350"/>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smtClean="0"/>
              <a:t>By:  Clifford A. Rieders, Esq.</a:t>
            </a:r>
            <a:endParaRPr lang="en-US"/>
          </a:p>
        </p:txBody>
      </p:sp>
      <p:sp>
        <p:nvSpPr>
          <p:cNvPr id="7" name="Slide Number Placeholder 6"/>
          <p:cNvSpPr>
            <a:spLocks noGrp="1"/>
          </p:cNvSpPr>
          <p:nvPr>
            <p:ph type="sldNum" sz="quarter" idx="12"/>
          </p:nvPr>
        </p:nvSpPr>
        <p:spPr/>
        <p:txBody>
          <a:bodyPr/>
          <a:lstStyle/>
          <a:p>
            <a:fld id="{24B73396-91B2-4880-B67D-11464AE3FAD8}" type="slidenum">
              <a:rPr lang="en-US" smtClean="0"/>
              <a:t>70</a:t>
            </a:fld>
            <a:endParaRPr lang="en-US" dirty="0"/>
          </a:p>
        </p:txBody>
      </p:sp>
      <p:sp>
        <p:nvSpPr>
          <p:cNvPr id="4" name="Title 3"/>
          <p:cNvSpPr>
            <a:spLocks noGrp="1"/>
          </p:cNvSpPr>
          <p:nvPr>
            <p:ph type="title" idx="4294967295"/>
          </p:nvPr>
        </p:nvSpPr>
        <p:spPr>
          <a:xfrm>
            <a:off x="754185" y="2053492"/>
            <a:ext cx="7696200" cy="1219200"/>
          </a:xfrm>
          <a:solidFill>
            <a:srgbClr val="FFFFFF"/>
          </a:solidFill>
          <a:ln w="57150" cmpd="thickThin">
            <a:solidFill>
              <a:srgbClr val="730E00"/>
            </a:solidFill>
          </a:ln>
        </p:spPr>
        <p:txBody>
          <a:bodyPr>
            <a:normAutofit/>
          </a:bodyPr>
          <a:lstStyle/>
          <a:p>
            <a:r>
              <a:rPr lang="en-US" sz="4000" dirty="0" smtClean="0">
                <a:solidFill>
                  <a:srgbClr val="730E00"/>
                </a:solidFill>
              </a:rPr>
              <a:t>WRONGFUL BIRTH</a:t>
            </a:r>
            <a:endParaRPr lang="en-US" sz="4000" dirty="0">
              <a:solidFill>
                <a:srgbClr val="730E00"/>
              </a:solidFill>
            </a:endParaRPr>
          </a:p>
        </p:txBody>
      </p:sp>
    </p:spTree>
    <p:extLst>
      <p:ext uri="{BB962C8B-B14F-4D97-AF65-F5344CB8AC3E}">
        <p14:creationId xmlns:p14="http://schemas.microsoft.com/office/powerpoint/2010/main" val="1460288307"/>
      </p:ext>
    </p:extLst>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Sernovitz</a:t>
            </a:r>
            <a:r>
              <a:rPr lang="en-US" dirty="0"/>
              <a:t> v. </a:t>
            </a:r>
            <a:r>
              <a:rPr lang="en-US" dirty="0" err="1" smtClean="0"/>
              <a:t>Dershaw</a:t>
            </a:r>
            <a:r>
              <a:rPr lang="en-US" dirty="0" smtClean="0"/>
              <a:t> </a:t>
            </a:r>
            <a:r>
              <a:rPr lang="en-US" dirty="0" smtClean="0"/>
              <a:t/>
            </a:r>
            <a:br>
              <a:rPr lang="en-US" dirty="0" smtClean="0"/>
            </a:br>
            <a:r>
              <a:rPr lang="en-US" sz="2000" b="0" dirty="0" smtClean="0"/>
              <a:t>57 </a:t>
            </a:r>
            <a:r>
              <a:rPr lang="en-US" sz="2000" b="0" dirty="0"/>
              <a:t>A.3d 1254 (</a:t>
            </a:r>
            <a:r>
              <a:rPr lang="en-US" sz="2000" b="0" dirty="0" err="1"/>
              <a:t>Pa.Super</a:t>
            </a:r>
            <a:r>
              <a:rPr lang="en-US" sz="2000" b="0" dirty="0"/>
              <a:t>. 2012) </a:t>
            </a:r>
            <a:r>
              <a:rPr lang="en-US" sz="2000" b="0" dirty="0" smtClean="0"/>
              <a:t/>
            </a:r>
            <a:br>
              <a:rPr lang="en-US" sz="2000" b="0" dirty="0" smtClean="0"/>
            </a:br>
            <a:r>
              <a:rPr lang="en-US" sz="2000" b="0" dirty="0" err="1" smtClean="0"/>
              <a:t>donohue</a:t>
            </a:r>
            <a:r>
              <a:rPr lang="en-US" sz="2000" b="0" dirty="0" smtClean="0"/>
              <a:t>, j.</a:t>
            </a:r>
            <a:endParaRPr lang="en-US" sz="2000" b="0" dirty="0"/>
          </a:p>
        </p:txBody>
      </p:sp>
      <p:sp>
        <p:nvSpPr>
          <p:cNvPr id="3" name="Content Placeholder 2"/>
          <p:cNvSpPr>
            <a:spLocks noGrp="1"/>
          </p:cNvSpPr>
          <p:nvPr>
            <p:ph idx="1"/>
          </p:nvPr>
        </p:nvSpPr>
        <p:spPr/>
        <p:txBody>
          <a:bodyPr>
            <a:normAutofit fontScale="85000" lnSpcReduction="10000"/>
          </a:bodyPr>
          <a:lstStyle/>
          <a:p>
            <a:r>
              <a:rPr lang="en-US" dirty="0" smtClean="0"/>
              <a:t>Parents brought wrongful birth and wrongful life action after their son was born with familial </a:t>
            </a:r>
            <a:r>
              <a:rPr lang="en-US" dirty="0" err="1" smtClean="0"/>
              <a:t>dysautonomia</a:t>
            </a:r>
            <a:r>
              <a:rPr lang="en-US" dirty="0" smtClean="0"/>
              <a:t>.  </a:t>
            </a:r>
          </a:p>
          <a:p>
            <a:r>
              <a:rPr lang="en-US" dirty="0" smtClean="0"/>
              <a:t>Because their child was at increased risk for the disease, they underwent testing.  Defendants failed to inform them that mother was a carrier and mother was informed that she tested negative for all mutations for which she was tested.</a:t>
            </a:r>
          </a:p>
          <a:p>
            <a:r>
              <a:rPr lang="en-US" dirty="0" smtClean="0"/>
              <a:t>Upon learning son’s diagnosis, both parents learned that they must be carriers but were “not given the opportunity to determine whether </a:t>
            </a:r>
            <a:r>
              <a:rPr lang="en-US" smtClean="0"/>
              <a:t>they should </a:t>
            </a:r>
            <a:r>
              <a:rPr lang="en-US" dirty="0" smtClean="0"/>
              <a:t>terminate the pregnancy.</a:t>
            </a:r>
          </a:p>
          <a:p>
            <a:r>
              <a:rPr lang="en-US" dirty="0" smtClean="0"/>
              <a:t>Superior </a:t>
            </a:r>
            <a:r>
              <a:rPr lang="en-US" dirty="0"/>
              <a:t>Court concluded that 42 </a:t>
            </a:r>
            <a:r>
              <a:rPr lang="en-US" dirty="0" err="1"/>
              <a:t>Pa.C.S.A</a:t>
            </a:r>
            <a:r>
              <a:rPr lang="en-US" dirty="0"/>
              <a:t>. § 8305 which prohibits wrongful birth and wrongful life actions is unconstitutional because the manner in which it was enacted violated article II, Section </a:t>
            </a:r>
            <a:r>
              <a:rPr lang="en-US" dirty="0" smtClean="0"/>
              <a:t>3, violating the single subject rule. </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71</a:t>
            </a:fld>
            <a:endParaRPr lang="en-US"/>
          </a:p>
        </p:txBody>
      </p:sp>
    </p:spTree>
    <p:extLst>
      <p:ext uri="{BB962C8B-B14F-4D97-AF65-F5344CB8AC3E}">
        <p14:creationId xmlns:p14="http://schemas.microsoft.com/office/powerpoint/2010/main" val="1645184207"/>
      </p:ext>
    </p:extLst>
  </p:cSld>
  <p:clrMapOvr>
    <a:masterClrMapping/>
  </p:clrMapOvr>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smtClean="0"/>
              <a:t>By:  Clifford A. Rieders, Esq.</a:t>
            </a:r>
            <a:endParaRPr lang="en-US"/>
          </a:p>
        </p:txBody>
      </p:sp>
      <p:sp>
        <p:nvSpPr>
          <p:cNvPr id="7" name="Slide Number Placeholder 6"/>
          <p:cNvSpPr>
            <a:spLocks noGrp="1"/>
          </p:cNvSpPr>
          <p:nvPr>
            <p:ph type="sldNum" sz="quarter" idx="12"/>
          </p:nvPr>
        </p:nvSpPr>
        <p:spPr/>
        <p:txBody>
          <a:bodyPr/>
          <a:lstStyle/>
          <a:p>
            <a:fld id="{24B73396-91B2-4880-B67D-11464AE3FAD8}" type="slidenum">
              <a:rPr lang="en-US" smtClean="0"/>
              <a:t>72</a:t>
            </a:fld>
            <a:endParaRPr lang="en-US" dirty="0"/>
          </a:p>
        </p:txBody>
      </p:sp>
      <p:sp>
        <p:nvSpPr>
          <p:cNvPr id="4" name="Title 3"/>
          <p:cNvSpPr>
            <a:spLocks noGrp="1"/>
          </p:cNvSpPr>
          <p:nvPr>
            <p:ph type="title" idx="4294967295"/>
          </p:nvPr>
        </p:nvSpPr>
        <p:spPr>
          <a:xfrm>
            <a:off x="754185" y="2053492"/>
            <a:ext cx="7696200" cy="1219200"/>
          </a:xfrm>
          <a:solidFill>
            <a:srgbClr val="FFFFFF"/>
          </a:solidFill>
          <a:ln w="57150" cmpd="thickThin">
            <a:solidFill>
              <a:srgbClr val="730E00"/>
            </a:solidFill>
          </a:ln>
        </p:spPr>
        <p:txBody>
          <a:bodyPr>
            <a:normAutofit fontScale="90000"/>
          </a:bodyPr>
          <a:lstStyle/>
          <a:p>
            <a:r>
              <a:rPr lang="en-US" sz="4000" dirty="0" smtClean="0">
                <a:solidFill>
                  <a:srgbClr val="730E00"/>
                </a:solidFill>
              </a:rPr>
              <a:t>Reimbursement/</a:t>
            </a:r>
            <a:r>
              <a:rPr lang="en-US" sz="4000" dirty="0" err="1" smtClean="0">
                <a:solidFill>
                  <a:srgbClr val="730E00"/>
                </a:solidFill>
              </a:rPr>
              <a:t>medicaid</a:t>
            </a:r>
            <a:r>
              <a:rPr lang="en-US" sz="4000" dirty="0" smtClean="0">
                <a:solidFill>
                  <a:srgbClr val="730E00"/>
                </a:solidFill>
              </a:rPr>
              <a:t> Issues</a:t>
            </a:r>
            <a:endParaRPr lang="en-US" sz="4000" dirty="0">
              <a:solidFill>
                <a:srgbClr val="730E00"/>
              </a:solidFill>
            </a:endParaRPr>
          </a:p>
        </p:txBody>
      </p:sp>
    </p:spTree>
    <p:extLst>
      <p:ext uri="{BB962C8B-B14F-4D97-AF65-F5344CB8AC3E}">
        <p14:creationId xmlns:p14="http://schemas.microsoft.com/office/powerpoint/2010/main" val="1906752432"/>
      </p:ext>
    </p:extLst>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U.S. Airways v. </a:t>
            </a:r>
            <a:r>
              <a:rPr lang="en-US" dirty="0" err="1" smtClean="0"/>
              <a:t>mccutchen</a:t>
            </a:r>
            <a:r>
              <a:rPr lang="en-US" dirty="0" smtClean="0"/>
              <a:t/>
            </a:r>
            <a:br>
              <a:rPr lang="en-US" dirty="0" smtClean="0"/>
            </a:br>
            <a:r>
              <a:rPr lang="en-US" sz="1800" b="0" dirty="0" smtClean="0"/>
              <a:t>569 </a:t>
            </a:r>
            <a:r>
              <a:rPr lang="en-US" sz="1800" b="0" dirty="0" err="1" smtClean="0"/>
              <a:t>U.s.</a:t>
            </a:r>
            <a:r>
              <a:rPr lang="en-US" sz="1800" b="0" dirty="0" smtClean="0"/>
              <a:t> ___(2013)</a:t>
            </a:r>
            <a:endParaRPr lang="en-US" sz="1800" b="0" dirty="0"/>
          </a:p>
        </p:txBody>
      </p:sp>
      <p:sp>
        <p:nvSpPr>
          <p:cNvPr id="3" name="Content Placeholder 2"/>
          <p:cNvSpPr>
            <a:spLocks noGrp="1"/>
          </p:cNvSpPr>
          <p:nvPr>
            <p:ph idx="1"/>
          </p:nvPr>
        </p:nvSpPr>
        <p:spPr/>
        <p:txBody>
          <a:bodyPr>
            <a:normAutofit/>
          </a:bodyPr>
          <a:lstStyle/>
          <a:p>
            <a:r>
              <a:rPr lang="en-US" dirty="0" smtClean="0"/>
              <a:t>U.S. Airways ERISA plan paid medical bills in connection with an automobile accident.</a:t>
            </a:r>
          </a:p>
          <a:p>
            <a:pPr marL="114300" indent="0">
              <a:buNone/>
            </a:pPr>
            <a:endParaRPr lang="en-US" dirty="0" smtClean="0"/>
          </a:p>
          <a:p>
            <a:r>
              <a:rPr lang="en-US" dirty="0" smtClean="0"/>
              <a:t>Neither “unjust enrichment” nor “double recovery” prevent reimbursement or require the plan to pay a share of the attorney’s fees incurred in securing the funds from a third party.</a:t>
            </a:r>
          </a:p>
          <a:p>
            <a:pPr marL="114300" indent="0">
              <a:buNone/>
            </a:pPr>
            <a:endParaRPr lang="en-US" dirty="0" smtClean="0"/>
          </a:p>
          <a:p>
            <a:r>
              <a:rPr lang="en-US" dirty="0" smtClean="0"/>
              <a:t>The clear terms of a plan were controlled.</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73</a:t>
            </a:fld>
            <a:endParaRPr lang="en-US"/>
          </a:p>
        </p:txBody>
      </p:sp>
    </p:spTree>
    <p:extLst>
      <p:ext uri="{BB962C8B-B14F-4D97-AF65-F5344CB8AC3E}">
        <p14:creationId xmlns:p14="http://schemas.microsoft.com/office/powerpoint/2010/main" val="3369305814"/>
      </p:ext>
    </p:extLst>
  </p:cSld>
  <p:clrMapOvr>
    <a:masterClrMapping/>
  </p:clrMapOvr>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U.S. Airways v. </a:t>
            </a:r>
            <a:r>
              <a:rPr lang="en-US" dirty="0" err="1" smtClean="0"/>
              <a:t>mccutchen</a:t>
            </a:r>
            <a:r>
              <a:rPr lang="en-US" dirty="0" smtClean="0"/>
              <a:t/>
            </a:r>
            <a:br>
              <a:rPr lang="en-US" dirty="0" smtClean="0"/>
            </a:br>
            <a:r>
              <a:rPr lang="en-US" sz="1800" b="0" dirty="0" smtClean="0"/>
              <a:t>569 </a:t>
            </a:r>
            <a:r>
              <a:rPr lang="en-US" sz="1800" b="0" dirty="0" err="1" smtClean="0"/>
              <a:t>U.s.</a:t>
            </a:r>
            <a:r>
              <a:rPr lang="en-US" sz="1800" b="0" dirty="0" smtClean="0"/>
              <a:t> ___(2013)</a:t>
            </a:r>
            <a:endParaRPr lang="en-US" sz="1800" b="0" dirty="0"/>
          </a:p>
        </p:txBody>
      </p:sp>
      <p:sp>
        <p:nvSpPr>
          <p:cNvPr id="3" name="Content Placeholder 2"/>
          <p:cNvSpPr>
            <a:spLocks noGrp="1"/>
          </p:cNvSpPr>
          <p:nvPr>
            <p:ph idx="1"/>
          </p:nvPr>
        </p:nvSpPr>
        <p:spPr/>
        <p:txBody>
          <a:bodyPr>
            <a:normAutofit/>
          </a:bodyPr>
          <a:lstStyle/>
          <a:p>
            <a:r>
              <a:rPr lang="en-US" dirty="0" smtClean="0"/>
              <a:t>In this case, U.S. Airways demanded reimbursement of its money without any deduction for attorney’s fees.</a:t>
            </a:r>
          </a:p>
          <a:p>
            <a:r>
              <a:rPr lang="en-US" dirty="0" smtClean="0"/>
              <a:t>The agreement is the measure of the parties’ equities, so that if a contract abrogates the common-fund doctrine, the insurer is not unjustly enriched by claiming the benefit of its bargain.</a:t>
            </a:r>
          </a:p>
          <a:p>
            <a:r>
              <a:rPr lang="en-US" dirty="0" smtClean="0"/>
              <a:t>Given the unequal bargaining strength of the parties, and that there is no bargaining which occurs on behalf of the employee, the decision is breathtaking.</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74</a:t>
            </a:fld>
            <a:endParaRPr lang="en-US"/>
          </a:p>
        </p:txBody>
      </p:sp>
    </p:spTree>
    <p:extLst>
      <p:ext uri="{BB962C8B-B14F-4D97-AF65-F5344CB8AC3E}">
        <p14:creationId xmlns:p14="http://schemas.microsoft.com/office/powerpoint/2010/main" val="2995093213"/>
      </p:ext>
    </p:extLst>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U.S. Airways v. </a:t>
            </a:r>
            <a:r>
              <a:rPr lang="en-US" dirty="0" err="1"/>
              <a:t>mccutchen</a:t>
            </a:r>
            <a:r>
              <a:rPr lang="en-US" dirty="0"/>
              <a:t/>
            </a:r>
            <a:br>
              <a:rPr lang="en-US" dirty="0"/>
            </a:br>
            <a:r>
              <a:rPr lang="en-US" sz="1800" b="0" dirty="0"/>
              <a:t>569 </a:t>
            </a:r>
            <a:r>
              <a:rPr lang="en-US" sz="1800" b="0" dirty="0" err="1"/>
              <a:t>U.s.</a:t>
            </a:r>
            <a:r>
              <a:rPr lang="en-US" sz="1800" b="0" dirty="0"/>
              <a:t> ___(2013)</a:t>
            </a:r>
          </a:p>
        </p:txBody>
      </p:sp>
      <p:sp>
        <p:nvSpPr>
          <p:cNvPr id="3" name="Content Placeholder 2"/>
          <p:cNvSpPr>
            <a:spLocks noGrp="1"/>
          </p:cNvSpPr>
          <p:nvPr>
            <p:ph idx="1"/>
          </p:nvPr>
        </p:nvSpPr>
        <p:spPr/>
        <p:txBody>
          <a:bodyPr>
            <a:normAutofit/>
          </a:bodyPr>
          <a:lstStyle/>
          <a:p>
            <a:r>
              <a:rPr lang="en-US" dirty="0" err="1" smtClean="0"/>
              <a:t>McCutchin</a:t>
            </a:r>
            <a:r>
              <a:rPr lang="en-US" dirty="0" smtClean="0"/>
              <a:t> was fortunate in that his plan was silent on the allocation of attorney’s fees</a:t>
            </a:r>
            <a:r>
              <a:rPr lang="en-US" dirty="0" smtClean="0"/>
              <a:t>.</a:t>
            </a:r>
          </a:p>
          <a:p>
            <a:pPr marL="114300" indent="0">
              <a:buNone/>
            </a:pPr>
            <a:endParaRPr lang="en-US" dirty="0" smtClean="0"/>
          </a:p>
          <a:p>
            <a:r>
              <a:rPr lang="en-US" dirty="0" smtClean="0"/>
              <a:t>In those circumstances, the common-fund doctrine provides the appropriate default</a:t>
            </a:r>
            <a:r>
              <a:rPr lang="en-US" dirty="0" smtClean="0"/>
              <a:t>.</a:t>
            </a:r>
          </a:p>
          <a:p>
            <a:pPr marL="114300" indent="0">
              <a:buNone/>
            </a:pPr>
            <a:endParaRPr lang="en-US" dirty="0" smtClean="0"/>
          </a:p>
          <a:p>
            <a:r>
              <a:rPr lang="en-US" dirty="0" smtClean="0"/>
              <a:t>U.S. Airways or anyone else can depart from the well established common fund rule by drafting its contract to say so</a:t>
            </a:r>
            <a:r>
              <a:rPr lang="en-US" dirty="0" smtClean="0"/>
              <a:t>.</a:t>
            </a:r>
            <a:endParaRPr lang="en-US" dirty="0" smtClean="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75</a:t>
            </a:fld>
            <a:endParaRPr lang="en-US"/>
          </a:p>
        </p:txBody>
      </p:sp>
    </p:spTree>
    <p:extLst>
      <p:ext uri="{BB962C8B-B14F-4D97-AF65-F5344CB8AC3E}">
        <p14:creationId xmlns:p14="http://schemas.microsoft.com/office/powerpoint/2010/main" val="3987984092"/>
      </p:ext>
    </p:extLst>
  </p:cSld>
  <p:clrMapOvr>
    <a:masterClrMapping/>
  </p:clrMapOvr>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U.S. Airways v. </a:t>
            </a:r>
            <a:r>
              <a:rPr lang="en-US" dirty="0" err="1"/>
              <a:t>mccutchen</a:t>
            </a:r>
            <a:r>
              <a:rPr lang="en-US" dirty="0"/>
              <a:t/>
            </a:r>
            <a:br>
              <a:rPr lang="en-US" dirty="0"/>
            </a:br>
            <a:r>
              <a:rPr lang="en-US" sz="1800" b="0" dirty="0"/>
              <a:t>569 </a:t>
            </a:r>
            <a:r>
              <a:rPr lang="en-US" sz="1800" b="0" dirty="0" err="1"/>
              <a:t>U.s.</a:t>
            </a:r>
            <a:r>
              <a:rPr lang="en-US" sz="1800" b="0" dirty="0"/>
              <a:t> ___(2013)</a:t>
            </a:r>
          </a:p>
        </p:txBody>
      </p:sp>
      <p:sp>
        <p:nvSpPr>
          <p:cNvPr id="3" name="Content Placeholder 2"/>
          <p:cNvSpPr>
            <a:spLocks noGrp="1"/>
          </p:cNvSpPr>
          <p:nvPr>
            <p:ph idx="1"/>
          </p:nvPr>
        </p:nvSpPr>
        <p:spPr/>
        <p:txBody>
          <a:bodyPr>
            <a:normAutofit/>
          </a:bodyPr>
          <a:lstStyle/>
          <a:p>
            <a:r>
              <a:rPr lang="en-US" dirty="0" smtClean="0"/>
              <a:t>If a plan can be amended to address attorney’s fees in the reimbursement situation and they do so, people will not bring cases and the insurance companies will not get their money back</a:t>
            </a:r>
            <a:r>
              <a:rPr lang="en-US" dirty="0" smtClean="0"/>
              <a:t>.</a:t>
            </a:r>
          </a:p>
          <a:p>
            <a:pPr marL="114300" indent="0">
              <a:buNone/>
            </a:pPr>
            <a:endParaRPr lang="en-US" dirty="0" smtClean="0"/>
          </a:p>
          <a:p>
            <a:r>
              <a:rPr lang="en-US" dirty="0" smtClean="0"/>
              <a:t>The court oddly states:  “When the next </a:t>
            </a:r>
            <a:r>
              <a:rPr lang="en-US" dirty="0" err="1" smtClean="0"/>
              <a:t>McCutchin</a:t>
            </a:r>
            <a:r>
              <a:rPr lang="en-US" dirty="0" smtClean="0"/>
              <a:t> comes along, he is not likely to </a:t>
            </a:r>
            <a:r>
              <a:rPr lang="en-US" dirty="0" smtClean="0"/>
              <a:t>relieve </a:t>
            </a:r>
            <a:r>
              <a:rPr lang="en-US" dirty="0" smtClean="0"/>
              <a:t>U.S. Airways of the cost of recover.”</a:t>
            </a:r>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76</a:t>
            </a:fld>
            <a:endParaRPr lang="en-US"/>
          </a:p>
        </p:txBody>
      </p:sp>
    </p:spTree>
    <p:extLst>
      <p:ext uri="{BB962C8B-B14F-4D97-AF65-F5344CB8AC3E}">
        <p14:creationId xmlns:p14="http://schemas.microsoft.com/office/powerpoint/2010/main" val="3394803568"/>
      </p:ext>
    </p:extLst>
  </p:cSld>
  <p:clrMapOvr>
    <a:masterClrMapping/>
  </p:clrMapOvr>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882" y="408372"/>
            <a:ext cx="8583705" cy="1039427"/>
          </a:xfrm>
        </p:spPr>
        <p:txBody>
          <a:bodyPr>
            <a:normAutofit/>
          </a:bodyPr>
          <a:lstStyle/>
          <a:p>
            <a:r>
              <a:rPr lang="en-US" sz="1800" dirty="0" smtClean="0"/>
              <a:t>WOS, Secretary, North Carolina Dept. of Health v. E.M.A</a:t>
            </a:r>
            <a:br>
              <a:rPr lang="en-US" sz="1800" dirty="0" smtClean="0"/>
            </a:br>
            <a:r>
              <a:rPr lang="en-US" sz="1800" b="0" dirty="0" smtClean="0"/>
              <a:t>133 </a:t>
            </a:r>
            <a:r>
              <a:rPr lang="en-US" sz="1800" b="0" dirty="0" err="1" smtClean="0"/>
              <a:t>S.ct</a:t>
            </a:r>
            <a:r>
              <a:rPr lang="en-US" sz="1800" b="0" dirty="0" smtClean="0"/>
              <a:t>. 1391 (March 20, 2013)</a:t>
            </a:r>
            <a:br>
              <a:rPr lang="en-US" sz="1800" b="0" dirty="0" smtClean="0"/>
            </a:br>
            <a:r>
              <a:rPr lang="en-US" sz="1800" b="0" dirty="0" smtClean="0"/>
              <a:t>Kennedy. J.</a:t>
            </a:r>
            <a:endParaRPr lang="en-US" sz="1800" b="0" dirty="0"/>
          </a:p>
        </p:txBody>
      </p:sp>
      <p:sp>
        <p:nvSpPr>
          <p:cNvPr id="3" name="Content Placeholder 2"/>
          <p:cNvSpPr>
            <a:spLocks noGrp="1"/>
          </p:cNvSpPr>
          <p:nvPr>
            <p:ph idx="1"/>
          </p:nvPr>
        </p:nvSpPr>
        <p:spPr/>
        <p:txBody>
          <a:bodyPr>
            <a:normAutofit fontScale="85000" lnSpcReduction="10000"/>
          </a:bodyPr>
          <a:lstStyle/>
          <a:p>
            <a:r>
              <a:rPr lang="en-US" dirty="0" smtClean="0"/>
              <a:t>Federal statute prohibits States from attaching a lien on the property of a Medicaid beneficiary to recover benefits paid by the State on the beneficiary’s behalf.</a:t>
            </a:r>
          </a:p>
          <a:p>
            <a:r>
              <a:rPr lang="en-US" dirty="0" smtClean="0"/>
              <a:t>The anti-lien provision pre-empts State’s efforts to take an portion of a Medicaid beneficiary’s tort judgment or settlement not designated as payment for medical care.</a:t>
            </a:r>
          </a:p>
          <a:p>
            <a:r>
              <a:rPr lang="en-US" dirty="0" smtClean="0"/>
              <a:t>North Carolina has a statute requiring that up to one-third of any damages recovered by a beneficiary for a tortious injury be paid to the State to reimburse it for payments made for medical treatment on account of the injury.</a:t>
            </a:r>
          </a:p>
          <a:p>
            <a:r>
              <a:rPr lang="en-US" dirty="0" smtClean="0"/>
              <a:t> The conclusive presumption is preempted.</a:t>
            </a:r>
          </a:p>
          <a:p>
            <a:r>
              <a:rPr lang="en-US" dirty="0" smtClean="0"/>
              <a:t>The defect in the statute is that it sets no process for determining what portion of a beneficiary’s tort recovery is attributable to medical expenses. </a:t>
            </a:r>
            <a:endParaRPr lang="en-US" dirty="0"/>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77</a:t>
            </a:fld>
            <a:endParaRPr lang="en-US"/>
          </a:p>
        </p:txBody>
      </p:sp>
    </p:spTree>
    <p:extLst>
      <p:ext uri="{BB962C8B-B14F-4D97-AF65-F5344CB8AC3E}">
        <p14:creationId xmlns:p14="http://schemas.microsoft.com/office/powerpoint/2010/main" val="2810775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200" dirty="0"/>
              <a:t>Keffer v. Bob Nolan’s Auto </a:t>
            </a:r>
            <a:r>
              <a:rPr lang="it-IT" sz="2200" dirty="0" smtClean="0"/>
              <a:t>Service, </a:t>
            </a:r>
            <a:r>
              <a:rPr lang="it-IT" sz="2200" dirty="0" err="1" smtClean="0"/>
              <a:t>Inc</a:t>
            </a:r>
            <a:r>
              <a:rPr lang="it-IT" sz="2200" dirty="0" smtClean="0"/>
              <a:t>. </a:t>
            </a:r>
            <a:r>
              <a:rPr lang="it-IT" sz="2200" dirty="0" smtClean="0"/>
              <a:t/>
            </a:r>
            <a:br>
              <a:rPr lang="it-IT" sz="2200" dirty="0" smtClean="0"/>
            </a:br>
            <a:r>
              <a:rPr lang="it-IT" sz="1800" b="0" dirty="0" smtClean="0"/>
              <a:t>59 </a:t>
            </a:r>
            <a:r>
              <a:rPr lang="it-IT" sz="1800" b="0" dirty="0"/>
              <a:t>A.2d 621 (Pa. Super. </a:t>
            </a:r>
            <a:r>
              <a:rPr lang="it-IT" sz="1800" b="0" dirty="0" smtClean="0"/>
              <a:t>2012)</a:t>
            </a:r>
            <a:br>
              <a:rPr lang="it-IT" sz="1800" b="0" dirty="0" smtClean="0"/>
            </a:br>
            <a:r>
              <a:rPr lang="it-IT" sz="1800" b="0" dirty="0" smtClean="0"/>
              <a:t>stevens, p.j.</a:t>
            </a:r>
            <a:endParaRPr lang="en-US" sz="1800" b="0" dirty="0"/>
          </a:p>
        </p:txBody>
      </p:sp>
      <p:sp>
        <p:nvSpPr>
          <p:cNvPr id="3" name="Content Placeholder 2"/>
          <p:cNvSpPr>
            <a:spLocks noGrp="1"/>
          </p:cNvSpPr>
          <p:nvPr>
            <p:ph idx="1"/>
          </p:nvPr>
        </p:nvSpPr>
        <p:spPr/>
        <p:txBody>
          <a:bodyPr>
            <a:normAutofit fontScale="92500" lnSpcReduction="20000"/>
          </a:bodyPr>
          <a:lstStyle/>
          <a:p>
            <a:r>
              <a:rPr lang="en-US" dirty="0" smtClean="0"/>
              <a:t>Van rear-ended tow truck as it turned into median strip turn-around for emergency and authorized vehicles to make a U turn. Van crossed median, struck the guardrail rolled over and trapped driver inside, sustaining serious injuries.</a:t>
            </a:r>
          </a:p>
          <a:p>
            <a:r>
              <a:rPr lang="en-US" dirty="0" smtClean="0"/>
              <a:t>Coordinate jurisdiction rule did not preclude trial judge from properly deciding as a matter of law that the tow truck was authorized under the circumstances to use the median opening. Previous denial of motion for partial summary judgment did not decide issue of what constitutes an “authorized vehicle” when it evaluated whether conduct warranted punitive damages.</a:t>
            </a:r>
          </a:p>
          <a:p>
            <a:r>
              <a:rPr lang="en-US" dirty="0" smtClean="0"/>
              <a:t>Tow truck driver was not negligent, his employer was </a:t>
            </a:r>
            <a:r>
              <a:rPr lang="en-US" dirty="0"/>
              <a:t>not liable for negligent training of driver; auto club not vicariously liable or negligent.</a:t>
            </a:r>
          </a:p>
        </p:txBody>
      </p:sp>
      <p:sp>
        <p:nvSpPr>
          <p:cNvPr id="4" name="Footer Placeholder 3"/>
          <p:cNvSpPr>
            <a:spLocks noGrp="1"/>
          </p:cNvSpPr>
          <p:nvPr>
            <p:ph type="ftr" sz="quarter" idx="11"/>
          </p:nvPr>
        </p:nvSpPr>
        <p:spPr/>
        <p:txBody>
          <a:bodyPr/>
          <a:lstStyle/>
          <a:p>
            <a:r>
              <a:rPr lang="en-US" smtClean="0"/>
              <a:t>By:  Clifford A. Rieders, Esq.</a:t>
            </a:r>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8</a:t>
            </a:fld>
            <a:endParaRPr lang="en-US"/>
          </a:p>
        </p:txBody>
      </p:sp>
    </p:spTree>
    <p:extLst>
      <p:ext uri="{BB962C8B-B14F-4D97-AF65-F5344CB8AC3E}">
        <p14:creationId xmlns:p14="http://schemas.microsoft.com/office/powerpoint/2010/main" val="383307104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27" y="408372"/>
            <a:ext cx="8498852" cy="1114045"/>
          </a:xfrm>
        </p:spPr>
        <p:txBody>
          <a:bodyPr>
            <a:normAutofit/>
          </a:bodyPr>
          <a:lstStyle/>
          <a:p>
            <a:r>
              <a:rPr lang="en-US" sz="2000" dirty="0" smtClean="0"/>
              <a:t>LONGWELL </a:t>
            </a:r>
            <a:r>
              <a:rPr lang="en-US" sz="2000" dirty="0" smtClean="0"/>
              <a:t>V. </a:t>
            </a:r>
            <a:r>
              <a:rPr lang="en-US" sz="2000" dirty="0" smtClean="0"/>
              <a:t>GIORDANO</a:t>
            </a:r>
            <a:br>
              <a:rPr lang="en-US" sz="2000" dirty="0" smtClean="0"/>
            </a:br>
            <a:r>
              <a:rPr lang="en-US" sz="1800" b="0" dirty="0" smtClean="0"/>
              <a:t>57 A.3d 163 </a:t>
            </a:r>
            <a:r>
              <a:rPr lang="en-US" sz="1800" b="0" dirty="0"/>
              <a:t>(</a:t>
            </a:r>
            <a:r>
              <a:rPr lang="en-US" sz="1800" b="0" dirty="0" err="1" smtClean="0"/>
              <a:t>Pa.super</a:t>
            </a:r>
            <a:r>
              <a:rPr lang="en-US" sz="1800" b="0" dirty="0" smtClean="0"/>
              <a:t> 2012)</a:t>
            </a:r>
            <a:br>
              <a:rPr lang="en-US" sz="1800" b="0" dirty="0" smtClean="0"/>
            </a:br>
            <a:r>
              <a:rPr lang="en-US" sz="1600" b="0" dirty="0" smtClean="0"/>
              <a:t>STRASSBURGER, J.</a:t>
            </a:r>
            <a:endParaRPr lang="en-US" b="0" dirty="0"/>
          </a:p>
        </p:txBody>
      </p:sp>
      <p:sp>
        <p:nvSpPr>
          <p:cNvPr id="5" name="Content Placeholder 4"/>
          <p:cNvSpPr>
            <a:spLocks noGrp="1"/>
          </p:cNvSpPr>
          <p:nvPr>
            <p:ph idx="1"/>
          </p:nvPr>
        </p:nvSpPr>
        <p:spPr>
          <a:xfrm>
            <a:off x="457200" y="1770530"/>
            <a:ext cx="8229600" cy="4355634"/>
          </a:xfrm>
        </p:spPr>
        <p:txBody>
          <a:bodyPr>
            <a:normAutofit fontScale="77500" lnSpcReduction="20000"/>
          </a:bodyPr>
          <a:lstStyle/>
          <a:p>
            <a:r>
              <a:rPr lang="en-US" dirty="0" smtClean="0"/>
              <a:t>Tenant sued landlord and contractor after a slip and fall on asphalt pavement</a:t>
            </a:r>
            <a:r>
              <a:rPr lang="en-US" dirty="0"/>
              <a:t> </a:t>
            </a:r>
            <a:r>
              <a:rPr lang="en-US" dirty="0" smtClean="0"/>
              <a:t>where his shoe caught the edge of a drop-off.</a:t>
            </a:r>
          </a:p>
          <a:p>
            <a:pPr marL="114300" indent="0">
              <a:buNone/>
            </a:pPr>
            <a:r>
              <a:rPr lang="en-US" dirty="0" smtClean="0"/>
              <a:t> </a:t>
            </a:r>
          </a:p>
          <a:p>
            <a:r>
              <a:rPr lang="en-US" dirty="0"/>
              <a:t>Court applied </a:t>
            </a:r>
            <a:r>
              <a:rPr lang="en-US" cap="small" dirty="0"/>
              <a:t>Restatement (Second) of Torts § 360, Parts of Land Retained in Lessor’s Control Which Lessee is Entitled to Use.  </a:t>
            </a:r>
          </a:p>
          <a:p>
            <a:endParaRPr lang="en-US" cap="small" dirty="0"/>
          </a:p>
          <a:p>
            <a:r>
              <a:rPr lang="en-US" dirty="0"/>
              <a:t>Comment b provides in part</a:t>
            </a:r>
            <a:r>
              <a:rPr lang="en-US" cap="small" dirty="0"/>
              <a:t>:  </a:t>
            </a:r>
            <a:r>
              <a:rPr lang="en-US" b="1" dirty="0"/>
              <a:t>“the lessor remains liable to him notwithstanding his knowledge of the existence of the condition.”</a:t>
            </a:r>
            <a:endParaRPr lang="en-US" dirty="0"/>
          </a:p>
          <a:p>
            <a:endParaRPr lang="en-US" dirty="0"/>
          </a:p>
          <a:p>
            <a:r>
              <a:rPr lang="en-US" dirty="0"/>
              <a:t>Court could not say “as a matter of law that a reasonable man would regard it as foolhardy to walk along the … driveway at night knowing that the area was poorly lit and that there was a drop </a:t>
            </a:r>
            <a:r>
              <a:rPr lang="en-US" dirty="0" smtClean="0"/>
              <a:t>off,” nor </a:t>
            </a:r>
            <a:r>
              <a:rPr lang="en-US" dirty="0"/>
              <a:t>that tenant failed to exercise reasonable care.</a:t>
            </a:r>
          </a:p>
          <a:p>
            <a:endParaRPr lang="en-US" dirty="0"/>
          </a:p>
          <a:p>
            <a:r>
              <a:rPr lang="en-US" dirty="0"/>
              <a:t>Genuine issue of material fact exists. </a:t>
            </a:r>
            <a:r>
              <a:rPr lang="en-US" u="sng" dirty="0" err="1"/>
              <a:t>Longwell</a:t>
            </a:r>
            <a:r>
              <a:rPr lang="en-US" dirty="0"/>
              <a:t>, 57 A.3d at 168-</a:t>
            </a:r>
            <a:r>
              <a:rPr lang="en-US" dirty="0" smtClean="0"/>
              <a:t>169</a:t>
            </a:r>
            <a:endParaRPr lang="en-US" dirty="0"/>
          </a:p>
        </p:txBody>
      </p:sp>
      <p:sp>
        <p:nvSpPr>
          <p:cNvPr id="7" name="Footer Placeholder 6"/>
          <p:cNvSpPr>
            <a:spLocks noGrp="1"/>
          </p:cNvSpPr>
          <p:nvPr>
            <p:ph type="ftr" sz="quarter" idx="11"/>
          </p:nvPr>
        </p:nvSpPr>
        <p:spPr/>
        <p:txBody>
          <a:bodyPr/>
          <a:lstStyle/>
          <a:p>
            <a:r>
              <a:rPr lang="en-US" dirty="0" smtClean="0">
                <a:solidFill>
                  <a:srgbClr val="303030"/>
                </a:solidFill>
              </a:rPr>
              <a:t>By:  Clifford A. </a:t>
            </a:r>
            <a:r>
              <a:rPr lang="en-US" dirty="0" err="1" smtClean="0">
                <a:solidFill>
                  <a:srgbClr val="303030"/>
                </a:solidFill>
              </a:rPr>
              <a:t>Rieders</a:t>
            </a:r>
            <a:r>
              <a:rPr lang="en-US" dirty="0" smtClean="0">
                <a:solidFill>
                  <a:srgbClr val="303030"/>
                </a:solidFill>
              </a:rPr>
              <a:t>, Esq.</a:t>
            </a:r>
            <a:endParaRPr lang="en-US" dirty="0">
              <a:solidFill>
                <a:srgbClr val="303030"/>
              </a:solidFill>
            </a:endParaRPr>
          </a:p>
        </p:txBody>
      </p:sp>
      <p:sp>
        <p:nvSpPr>
          <p:cNvPr id="8" name="Slide Number Placeholder 7"/>
          <p:cNvSpPr>
            <a:spLocks noGrp="1"/>
          </p:cNvSpPr>
          <p:nvPr>
            <p:ph type="sldNum" sz="quarter" idx="12"/>
          </p:nvPr>
        </p:nvSpPr>
        <p:spPr/>
        <p:txBody>
          <a:bodyPr/>
          <a:lstStyle/>
          <a:p>
            <a:fld id="{5FD889E0-CAB2-4699-909D-B9A88D47ACBE}" type="slidenum">
              <a:rPr lang="en-US" smtClean="0">
                <a:solidFill>
                  <a:srgbClr val="303030"/>
                </a:solidFill>
              </a:rPr>
              <a:pPr/>
              <a:t>9</a:t>
            </a:fld>
            <a:endParaRPr lang="en-US">
              <a:solidFill>
                <a:srgbClr val="303030"/>
              </a:solidFill>
            </a:endParaRPr>
          </a:p>
        </p:txBody>
      </p:sp>
    </p:spTree>
    <p:extLst>
      <p:ext uri="{BB962C8B-B14F-4D97-AF65-F5344CB8AC3E}">
        <p14:creationId xmlns:p14="http://schemas.microsoft.com/office/powerpoint/2010/main" val="315792159"/>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28747</TotalTime>
  <Words>7286</Words>
  <Application>Microsoft Macintosh PowerPoint</Application>
  <PresentationFormat>On-screen Show (4:3)</PresentationFormat>
  <Paragraphs>488</Paragraphs>
  <Slides>77</Slides>
  <Notes>15</Notes>
  <HiddenSlides>0</HiddenSlides>
  <MMClips>0</MMClips>
  <ScaleCrop>false</ScaleCrop>
  <HeadingPairs>
    <vt:vector size="4" baseType="variant">
      <vt:variant>
        <vt:lpstr>Theme</vt:lpstr>
      </vt:variant>
      <vt:variant>
        <vt:i4>1</vt:i4>
      </vt:variant>
      <vt:variant>
        <vt:lpstr>Slide Titles</vt:lpstr>
      </vt:variant>
      <vt:variant>
        <vt:i4>77</vt:i4>
      </vt:variant>
    </vt:vector>
  </HeadingPairs>
  <TitlesOfParts>
    <vt:vector size="78" baseType="lpstr">
      <vt:lpstr>Apothecary</vt:lpstr>
      <vt:lpstr>Annual Update of the Law</vt:lpstr>
      <vt:lpstr>Emotional distress</vt:lpstr>
      <vt:lpstr>Weiley v. albert einstein medical center 51 A.3d 202 (Pa.super 2012) bender, j.</vt:lpstr>
      <vt:lpstr>Weiley v. albert einstein medical center 51 A.3d 202 (Pa.super 2012) bender, J.</vt:lpstr>
      <vt:lpstr>Weiley v. albert einstein medical center 51 A.3d 202 (Pa.super 2012) bender, J.</vt:lpstr>
      <vt:lpstr>Weiley v. albert einstein medical center 51 A.3d 202 (Pa.super 2012) bender, J.</vt:lpstr>
      <vt:lpstr>Negligence issues</vt:lpstr>
      <vt:lpstr>Keffer v. Bob Nolan’s Auto Service, Inc.  59 A.2d 621 (Pa. Super. 2012) stevens, p.j.</vt:lpstr>
      <vt:lpstr>LONGWELL V. GIORDANO 57 A.3d 163 (Pa.super 2012) STRASSBURGER, J.</vt:lpstr>
      <vt:lpstr>LONGWELL V. GIORDANO 57 A.3d 163 (Pa.super 2012) STRASSBURGER, J.</vt:lpstr>
      <vt:lpstr>LONGWELL V. GIORDANO 57 A.3d 163 (Pa.super.2012) STRASSBURGER, J.</vt:lpstr>
      <vt:lpstr>Boyle v. erie insurance exchange 50 A.3d 1256 (Pa. 2012) JUSTICE eakin</vt:lpstr>
      <vt:lpstr>Boyle v. erie insurance exchange 50 A.3d 1256 (Pa. 2012) JUSTICE eakin</vt:lpstr>
      <vt:lpstr>Boyle v. erie insurance exchange 50 A.3d 1256 (Pa. 2012) JUSTICE eakin</vt:lpstr>
      <vt:lpstr>Boyle v. erie insurance exchange 50 A.3d 1256 (Pa. 2012) Justice eakin</vt:lpstr>
      <vt:lpstr>Mirabel v. Morales, 57 A.3d 144  (Pa.Super. 2012) Panella, J.</vt:lpstr>
      <vt:lpstr>Mirabel v. Morales, 57 A.3d 144  (Pa.Super. 2012) Panella, J.</vt:lpstr>
      <vt:lpstr>Mirabel v. Morales, 57 A.3d 144  (Pa.Super. 2012) Panella, J.</vt:lpstr>
      <vt:lpstr>Mirabel v. Morales, 57 A.3d 144  (Pa.Super. 2012) Panella, J.</vt:lpstr>
      <vt:lpstr>Negligence –  PUBLIC UTILITIES</vt:lpstr>
      <vt:lpstr>Alderwoods (pennsylvania) v. duquesne light 52 A.3d 347 (Pa.super. 2012) musmanno, J.</vt:lpstr>
      <vt:lpstr>Alderwoods (pennsylvania) v. duquesne light 52 A.3d 347 (Pa.super. 2012) musmanno, J.</vt:lpstr>
      <vt:lpstr>Alderwoods (pennsylvania) v. duquesne light 52 A.3d 347 (Pa.super. 2012) musmanno, J.</vt:lpstr>
      <vt:lpstr>State Farm Fire &amp; Cas.Co. v. PECO 54 A.3d 921 (Pa.Super. 2012) shogan, j.</vt:lpstr>
      <vt:lpstr>Arbitration –  nursing homes</vt:lpstr>
      <vt:lpstr>Setlock v. Pinebrook Personal Care  56 A.3d 904 (Pa.Super. 2012)  Mundy, J.</vt:lpstr>
      <vt:lpstr>Setlock v. Pinebrook Personal Care 56 A.3d 904 (Pa.Super. 2012)  Mundy, J.</vt:lpstr>
      <vt:lpstr>Medical malpractice</vt:lpstr>
      <vt:lpstr>Thierfelder v. Wolfert  52 A.3d 1251 (Pa. 2012)  CHIEF JUSTICE Castille</vt:lpstr>
      <vt:lpstr>Thierfelder v. Wolfert  52 A.3d 1251 (Pa. 2012)  CHIEF JUSTICE Castille</vt:lpstr>
      <vt:lpstr>Catlin v. Hamburg  56 A.3d 914 (Pa.Super. 2012)  Olson, J.</vt:lpstr>
      <vt:lpstr>Catlin v. Hamburg  56 A.3d 914 (Pa.Super. 2012)  Olson, J.</vt:lpstr>
      <vt:lpstr>Buckman v. Verazin  54 A.3d 956 (Pa. Super. 2012) Bender, J. </vt:lpstr>
      <vt:lpstr>Buckman v. Verazin 54 A.3d 956 (Pa. Super. 2012) Bender, J. </vt:lpstr>
      <vt:lpstr>Sayler v. Skutches  40 A.3d 135 (Pa.Super. 2012) Ott, J.</vt:lpstr>
      <vt:lpstr>Sayler v. Skutches  40 A.3d 135 (Pa.Super. 2012) Ott, J.</vt:lpstr>
      <vt:lpstr>Sayler v. Skutches  40 A.3d 135 (Pa.Super. 2012) Ott, J.</vt:lpstr>
      <vt:lpstr>Anderson v. mcafoos 57 a.3d 1141 (pa. 2012) saylor, j.</vt:lpstr>
      <vt:lpstr>Anderson v. mcafoos 57 a.3d 1141 (pa. 2012) saylor, j.</vt:lpstr>
      <vt:lpstr>Cooper ex rel Cooper v. Lankenau Hosp.  51 A.3d 183 (Pa. 2012)  BAER, J.</vt:lpstr>
      <vt:lpstr>Seebold v. Prison Health Services 57 A.3d 1232 (Pa. 2012)   JUSTICE Saylor</vt:lpstr>
      <vt:lpstr>Scampone v. Highland Park Care Center  57 A.3d 582 (Pa. 2012)  CHIEF JUSTICE Castille</vt:lpstr>
      <vt:lpstr>Scampone v. Highland Park Care Center  57 A.3d 582 (Pa. 2012)  CHIEF JUSTICE Castille</vt:lpstr>
      <vt:lpstr>Scampone v. Highland Park Care Center  57 A.3d 582 (Pa. 2012)  CHIEF JUSTICE Castille</vt:lpstr>
      <vt:lpstr>Scampone v. Highland Park Care Center  57 A.3d 582 (Pa. 2012)  CHIEF JUSTICE Castille</vt:lpstr>
      <vt:lpstr>Hall v. Episcopal Long Term Care  54 A.3d 381 (Pa. super. 2012)  stevens, p.j.</vt:lpstr>
      <vt:lpstr> Osborne v. lewis  59 a.3d 1109 (Pa.Super. 2012) olson, j. </vt:lpstr>
      <vt:lpstr> Osborne v. lewis  59 a.3d 1109 (Pa.Super. 2012) olson, j. </vt:lpstr>
      <vt:lpstr> Osborne v. lewis  59 a.3d 1109 (Pa.Super. 2012) olson, j. </vt:lpstr>
      <vt:lpstr> Osborne v. lewis  59 a.3d 1109 (Pa.Super. 2012) olson, j. </vt:lpstr>
      <vt:lpstr>Renna v. schadt, m.d. 2013 pa.super.34, 3021 eda 2011 (february 25,2013) Bowes, J.</vt:lpstr>
      <vt:lpstr>Sovereign immunity</vt:lpstr>
      <vt:lpstr>Rodriguez v. Com., Dept. of Transp.  59 A.3d 45 (Pa.Cmwlth. 2013) leavitt, J.</vt:lpstr>
      <vt:lpstr>Rodriguez v. Com., Dept. of Transp.  59 A.3d 45 (Pa.Cmwlth. 2013) leavitt, J.</vt:lpstr>
      <vt:lpstr>WORKER’S COMPENSATION IMMUNITY</vt:lpstr>
      <vt:lpstr>Gillingham v. Consol Energy, Inc. 51 A.3d 841 (Pa.Super. 2012)  BOWES, J.</vt:lpstr>
      <vt:lpstr>Gillingham v. Consol Energy, Inc. 51 A.3d 841 (Pa.Super. 2012)  BOWES, J.</vt:lpstr>
      <vt:lpstr>Frazier v. W.C.A.B. (Bayada Nurses, Inc.)  52 A.3d 241 (Pa.2012) JUSTICE BAER </vt:lpstr>
      <vt:lpstr>PRODUCT LIABILITY</vt:lpstr>
      <vt:lpstr>Reott v. Asia Trend, Inc.  55 A.3d 1088 (Pa 2012)  justice baer</vt:lpstr>
      <vt:lpstr>Reott v. Asia Trend, Inc.  55 A.3d 1088 (Pa 2012)  justice baer</vt:lpstr>
      <vt:lpstr>Pre-emption</vt:lpstr>
      <vt:lpstr>Zimmerman v. norfolk southern corp. 706 F.3d 170 (3rd cir. 2013) smith, circuit judge</vt:lpstr>
      <vt:lpstr>Zimmerman v. norfolk southern corp. 706 F.3d 170 (3rd cir. 2013) smith, circuit judge</vt:lpstr>
      <vt:lpstr>CONTRACT – WARRANTY OF HABITABILITY</vt:lpstr>
      <vt:lpstr>Conway v. Cutler Group, Inc.  57 A.3d 155 (Pa.Super. 2012)  mundy, j.</vt:lpstr>
      <vt:lpstr>Real estate – utcpc </vt:lpstr>
      <vt:lpstr>Milliken v. jacono 60 al3d 133 (pa.Super. 2012) ford elliott, p.j.e.</vt:lpstr>
      <vt:lpstr>Milliken v. jacono 60 al3d 133 (pa.Super. 2012) ford elliott, p.j.e.</vt:lpstr>
      <vt:lpstr>WRONGFUL BIRTH</vt:lpstr>
      <vt:lpstr>Sernovitz v. Dershaw  57 A.3d 1254 (Pa.Super. 2012)  donohue, j.</vt:lpstr>
      <vt:lpstr>Reimbursement/medicaid Issues</vt:lpstr>
      <vt:lpstr>U.S. Airways v. mccutchen 569 U.s. ___(2013)</vt:lpstr>
      <vt:lpstr>U.S. Airways v. mccutchen 569 U.s. ___(2013)</vt:lpstr>
      <vt:lpstr>U.S. Airways v. mccutchen 569 U.s. ___(2013)</vt:lpstr>
      <vt:lpstr>U.S. Airways v. mccutchen 569 U.s. ___(2013)</vt:lpstr>
      <vt:lpstr>WOS, Secretary, North Carolina Dept. of Health v. E.M.A 133 S.ct. 1391 (March 20, 2013) Kennedy. J.</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Update of the Law</dc:title>
  <dc:creator>Amber Birk</dc:creator>
  <cp:lastModifiedBy>Amber Birk</cp:lastModifiedBy>
  <cp:revision>452</cp:revision>
  <cp:lastPrinted>2013-05-10T19:59:52Z</cp:lastPrinted>
  <dcterms:created xsi:type="dcterms:W3CDTF">2011-09-06T21:53:58Z</dcterms:created>
  <dcterms:modified xsi:type="dcterms:W3CDTF">2013-05-13T14:21:43Z</dcterms:modified>
</cp:coreProperties>
</file>