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117"/>
  </p:notesMasterIdLst>
  <p:sldIdLst>
    <p:sldId id="256" r:id="rId2"/>
    <p:sldId id="274" r:id="rId3"/>
    <p:sldId id="260" r:id="rId4"/>
    <p:sldId id="262" r:id="rId5"/>
    <p:sldId id="261" r:id="rId6"/>
    <p:sldId id="387" r:id="rId7"/>
    <p:sldId id="388" r:id="rId8"/>
    <p:sldId id="389" r:id="rId9"/>
    <p:sldId id="263" r:id="rId10"/>
    <p:sldId id="363" r:id="rId11"/>
    <p:sldId id="264" r:id="rId12"/>
    <p:sldId id="385" r:id="rId13"/>
    <p:sldId id="386" r:id="rId14"/>
    <p:sldId id="397" r:id="rId15"/>
    <p:sldId id="398" r:id="rId16"/>
    <p:sldId id="399" r:id="rId17"/>
    <p:sldId id="275" r:id="rId18"/>
    <p:sldId id="401" r:id="rId19"/>
    <p:sldId id="400" r:id="rId20"/>
    <p:sldId id="276" r:id="rId21"/>
    <p:sldId id="364" r:id="rId22"/>
    <p:sldId id="268" r:id="rId23"/>
    <p:sldId id="269" r:id="rId24"/>
    <p:sldId id="270" r:id="rId25"/>
    <p:sldId id="277" r:id="rId26"/>
    <p:sldId id="402" r:id="rId27"/>
    <p:sldId id="272" r:id="rId28"/>
    <p:sldId id="273" r:id="rId29"/>
    <p:sldId id="278" r:id="rId30"/>
    <p:sldId id="289" r:id="rId31"/>
    <p:sldId id="290" r:id="rId32"/>
    <p:sldId id="291" r:id="rId33"/>
    <p:sldId id="293" r:id="rId34"/>
    <p:sldId id="292" r:id="rId35"/>
    <p:sldId id="390" r:id="rId36"/>
    <p:sldId id="391" r:id="rId37"/>
    <p:sldId id="392" r:id="rId38"/>
    <p:sldId id="294" r:id="rId39"/>
    <p:sldId id="295" r:id="rId40"/>
    <p:sldId id="296" r:id="rId41"/>
    <p:sldId id="301" r:id="rId42"/>
    <p:sldId id="394" r:id="rId43"/>
    <p:sldId id="422" r:id="rId44"/>
    <p:sldId id="395" r:id="rId45"/>
    <p:sldId id="396" r:id="rId46"/>
    <p:sldId id="423" r:id="rId47"/>
    <p:sldId id="306" r:id="rId48"/>
    <p:sldId id="381" r:id="rId49"/>
    <p:sldId id="382" r:id="rId50"/>
    <p:sldId id="311" r:id="rId51"/>
    <p:sldId id="312" r:id="rId52"/>
    <p:sldId id="313" r:id="rId53"/>
    <p:sldId id="314" r:id="rId54"/>
    <p:sldId id="315" r:id="rId55"/>
    <p:sldId id="316" r:id="rId56"/>
    <p:sldId id="317" r:id="rId57"/>
    <p:sldId id="332" r:id="rId58"/>
    <p:sldId id="335" r:id="rId59"/>
    <p:sldId id="333" r:id="rId60"/>
    <p:sldId id="334" r:id="rId61"/>
    <p:sldId id="336" r:id="rId62"/>
    <p:sldId id="337" r:id="rId63"/>
    <p:sldId id="434" r:id="rId64"/>
    <p:sldId id="432" r:id="rId65"/>
    <p:sldId id="433" r:id="rId66"/>
    <p:sldId id="436" r:id="rId67"/>
    <p:sldId id="439" r:id="rId68"/>
    <p:sldId id="435" r:id="rId69"/>
    <p:sldId id="338" r:id="rId70"/>
    <p:sldId id="340" r:id="rId71"/>
    <p:sldId id="341" r:id="rId72"/>
    <p:sldId id="342" r:id="rId73"/>
    <p:sldId id="368" r:id="rId74"/>
    <p:sldId id="347" r:id="rId75"/>
    <p:sldId id="348" r:id="rId76"/>
    <p:sldId id="375" r:id="rId77"/>
    <p:sldId id="376" r:id="rId78"/>
    <p:sldId id="377" r:id="rId79"/>
    <p:sldId id="349" r:id="rId80"/>
    <p:sldId id="350" r:id="rId81"/>
    <p:sldId id="351" r:id="rId82"/>
    <p:sldId id="352" r:id="rId83"/>
    <p:sldId id="357" r:id="rId84"/>
    <p:sldId id="369" r:id="rId85"/>
    <p:sldId id="356" r:id="rId86"/>
    <p:sldId id="359" r:id="rId87"/>
    <p:sldId id="326" r:id="rId88"/>
    <p:sldId id="327" r:id="rId89"/>
    <p:sldId id="328" r:id="rId90"/>
    <p:sldId id="329" r:id="rId91"/>
    <p:sldId id="330" r:id="rId92"/>
    <p:sldId id="424" r:id="rId93"/>
    <p:sldId id="438" r:id="rId94"/>
    <p:sldId id="437" r:id="rId95"/>
    <p:sldId id="361" r:id="rId96"/>
    <p:sldId id="425" r:id="rId97"/>
    <p:sldId id="426" r:id="rId98"/>
    <p:sldId id="427" r:id="rId99"/>
    <p:sldId id="428" r:id="rId100"/>
    <p:sldId id="429" r:id="rId101"/>
    <p:sldId id="430" r:id="rId102"/>
    <p:sldId id="431" r:id="rId103"/>
    <p:sldId id="440" r:id="rId104"/>
    <p:sldId id="441" r:id="rId105"/>
    <p:sldId id="442" r:id="rId106"/>
    <p:sldId id="443" r:id="rId107"/>
    <p:sldId id="444" r:id="rId108"/>
    <p:sldId id="445" r:id="rId109"/>
    <p:sldId id="446" r:id="rId110"/>
    <p:sldId id="447" r:id="rId111"/>
    <p:sldId id="448" r:id="rId112"/>
    <p:sldId id="449" r:id="rId113"/>
    <p:sldId id="450" r:id="rId114"/>
    <p:sldId id="451" r:id="rId115"/>
    <p:sldId id="452" r:id="rId1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BAAD1100-0029-C043-BDAA-70DA9EF7F5B9}">
          <p14:sldIdLst>
            <p14:sldId id="256"/>
            <p14:sldId id="274"/>
            <p14:sldId id="260"/>
            <p14:sldId id="262"/>
            <p14:sldId id="261"/>
            <p14:sldId id="387"/>
            <p14:sldId id="388"/>
            <p14:sldId id="389"/>
            <p14:sldId id="263"/>
            <p14:sldId id="363"/>
            <p14:sldId id="264"/>
            <p14:sldId id="385"/>
            <p14:sldId id="386"/>
            <p14:sldId id="397"/>
            <p14:sldId id="398"/>
            <p14:sldId id="399"/>
            <p14:sldId id="275"/>
            <p14:sldId id="401"/>
            <p14:sldId id="400"/>
            <p14:sldId id="276"/>
            <p14:sldId id="364"/>
            <p14:sldId id="268"/>
            <p14:sldId id="269"/>
            <p14:sldId id="270"/>
            <p14:sldId id="277"/>
            <p14:sldId id="402"/>
            <p14:sldId id="272"/>
            <p14:sldId id="273"/>
            <p14:sldId id="278"/>
            <p14:sldId id="289"/>
            <p14:sldId id="290"/>
            <p14:sldId id="291"/>
            <p14:sldId id="293"/>
            <p14:sldId id="292"/>
            <p14:sldId id="390"/>
            <p14:sldId id="391"/>
            <p14:sldId id="392"/>
            <p14:sldId id="294"/>
            <p14:sldId id="295"/>
            <p14:sldId id="296"/>
            <p14:sldId id="301"/>
            <p14:sldId id="394"/>
            <p14:sldId id="422"/>
            <p14:sldId id="395"/>
            <p14:sldId id="396"/>
            <p14:sldId id="423"/>
            <p14:sldId id="306"/>
            <p14:sldId id="381"/>
            <p14:sldId id="382"/>
            <p14:sldId id="311"/>
            <p14:sldId id="312"/>
            <p14:sldId id="313"/>
            <p14:sldId id="314"/>
            <p14:sldId id="315"/>
            <p14:sldId id="316"/>
            <p14:sldId id="317"/>
            <p14:sldId id="332"/>
            <p14:sldId id="335"/>
            <p14:sldId id="333"/>
            <p14:sldId id="334"/>
            <p14:sldId id="336"/>
            <p14:sldId id="337"/>
            <p14:sldId id="434"/>
            <p14:sldId id="432"/>
            <p14:sldId id="433"/>
            <p14:sldId id="436"/>
            <p14:sldId id="439"/>
            <p14:sldId id="435"/>
            <p14:sldId id="338"/>
            <p14:sldId id="340"/>
            <p14:sldId id="341"/>
            <p14:sldId id="342"/>
            <p14:sldId id="368"/>
            <p14:sldId id="347"/>
            <p14:sldId id="348"/>
            <p14:sldId id="375"/>
            <p14:sldId id="376"/>
            <p14:sldId id="377"/>
            <p14:sldId id="349"/>
            <p14:sldId id="350"/>
            <p14:sldId id="351"/>
            <p14:sldId id="352"/>
            <p14:sldId id="357"/>
            <p14:sldId id="369"/>
            <p14:sldId id="356"/>
            <p14:sldId id="359"/>
            <p14:sldId id="326"/>
            <p14:sldId id="327"/>
            <p14:sldId id="328"/>
            <p14:sldId id="329"/>
            <p14:sldId id="330"/>
            <p14:sldId id="424"/>
            <p14:sldId id="438"/>
            <p14:sldId id="437"/>
            <p14:sldId id="361"/>
            <p14:sldId id="425"/>
            <p14:sldId id="426"/>
            <p14:sldId id="427"/>
            <p14:sldId id="428"/>
            <p14:sldId id="429"/>
            <p14:sldId id="430"/>
            <p14:sldId id="431"/>
            <p14:sldId id="440"/>
            <p14:sldId id="441"/>
            <p14:sldId id="442"/>
            <p14:sldId id="443"/>
            <p14:sldId id="444"/>
            <p14:sldId id="445"/>
            <p14:sldId id="446"/>
            <p14:sldId id="447"/>
            <p14:sldId id="448"/>
            <p14:sldId id="449"/>
            <p14:sldId id="450"/>
            <p14:sldId id="451"/>
            <p14:sldId id="45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91" autoAdjust="0"/>
    <p:restoredTop sz="86323" autoAdjust="0"/>
  </p:normalViewPr>
  <p:slideViewPr>
    <p:cSldViewPr snapToGrid="0" snapToObjects="1">
      <p:cViewPr>
        <p:scale>
          <a:sx n="75" d="100"/>
          <a:sy n="75" d="100"/>
        </p:scale>
        <p:origin x="-2512" y="-1792"/>
      </p:cViewPr>
      <p:guideLst>
        <p:guide orient="horz" pos="2160"/>
        <p:guide pos="2880"/>
      </p:guideLst>
    </p:cSldViewPr>
  </p:slideViewPr>
  <p:outlineViewPr>
    <p:cViewPr>
      <p:scale>
        <a:sx n="33" d="100"/>
        <a:sy n="33" d="100"/>
      </p:scale>
      <p:origin x="48" y="66510"/>
    </p:cViewPr>
  </p:outlineViewPr>
  <p:notesTextViewPr>
    <p:cViewPr>
      <p:scale>
        <a:sx n="100" d="100"/>
        <a:sy n="100" d="100"/>
      </p:scale>
      <p:origin x="0" y="0"/>
    </p:cViewPr>
  </p:notesTextViewPr>
  <p:sorterViewPr>
    <p:cViewPr>
      <p:scale>
        <a:sx n="100" d="100"/>
        <a:sy n="100" d="100"/>
      </p:scale>
      <p:origin x="0" y="28362"/>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viewProps" Target="viewProps.xml"/><Relationship Id="rId121" Type="http://schemas.openxmlformats.org/officeDocument/2006/relationships/theme" Target="theme/theme1.xml"/><Relationship Id="rId122"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notesMaster" Target="notesMasters/notesMaster1.xml"/><Relationship Id="rId118" Type="http://schemas.openxmlformats.org/officeDocument/2006/relationships/printerSettings" Target="printerSettings/printerSettings1.bin"/><Relationship Id="rId119" Type="http://schemas.openxmlformats.org/officeDocument/2006/relationships/presProps" Target="presProps.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937041-ACAF-44E2-AF10-2879CFF8B881}"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D4DB6814-5453-4D68-8911-B25710692ED3}">
      <dgm:prSet phldrT="[Text]" custT="1"/>
      <dgm:spPr/>
      <dgm:t>
        <a:bodyPr/>
        <a:lstStyle/>
        <a:p>
          <a:r>
            <a:rPr lang="en-US" sz="1200" dirty="0" err="1"/>
            <a:t>Knopick</a:t>
          </a:r>
          <a:endParaRPr lang="en-US" sz="1200" dirty="0"/>
        </a:p>
        <a:p>
          <a:r>
            <a:rPr lang="en-US" sz="1200" dirty="0"/>
            <a:t>(Client)</a:t>
          </a:r>
        </a:p>
      </dgm:t>
    </dgm:pt>
    <dgm:pt modelId="{154A15E4-202E-4C00-8CB6-25C5C7A1AF52}" type="parTrans" cxnId="{B3203866-8F9E-4EE3-98D1-A28700CF191A}">
      <dgm:prSet/>
      <dgm:spPr/>
      <dgm:t>
        <a:bodyPr/>
        <a:lstStyle/>
        <a:p>
          <a:endParaRPr lang="en-US"/>
        </a:p>
      </dgm:t>
    </dgm:pt>
    <dgm:pt modelId="{B3F8E847-A265-46B5-BC0C-DCBD7E84F66D}" type="sibTrans" cxnId="{B3203866-8F9E-4EE3-98D1-A28700CF191A}">
      <dgm:prSet/>
      <dgm:spPr/>
      <dgm:t>
        <a:bodyPr/>
        <a:lstStyle/>
        <a:p>
          <a:endParaRPr lang="en-US"/>
        </a:p>
      </dgm:t>
    </dgm:pt>
    <dgm:pt modelId="{BA5E95D1-A669-4012-94FC-8A6336B6D589}">
      <dgm:prSet phldrT="[Text]" custT="1"/>
      <dgm:spPr/>
      <dgm:t>
        <a:bodyPr/>
        <a:lstStyle/>
        <a:p>
          <a:r>
            <a:rPr lang="en-US" sz="1200" dirty="0"/>
            <a:t>1st  </a:t>
          </a:r>
          <a:r>
            <a:rPr lang="en-US" sz="1200" dirty="0" err="1"/>
            <a:t>Atty</a:t>
          </a:r>
          <a:r>
            <a:rPr lang="en-US" sz="1200" dirty="0"/>
            <a:t> -  </a:t>
          </a:r>
          <a:r>
            <a:rPr lang="en-US" sz="1200" b="1" dirty="0"/>
            <a:t>Divorce</a:t>
          </a:r>
          <a:r>
            <a:rPr lang="en-US" sz="1200" dirty="0"/>
            <a:t> </a:t>
          </a:r>
          <a:endParaRPr lang="en-US" sz="1200" dirty="0" smtClean="0"/>
        </a:p>
        <a:p>
          <a:r>
            <a:rPr lang="en-US" sz="1200" dirty="0" smtClean="0"/>
            <a:t>Connelly </a:t>
          </a:r>
          <a:r>
            <a:rPr lang="en-US" sz="1200" dirty="0"/>
            <a:t>Lawyers</a:t>
          </a:r>
        </a:p>
      </dgm:t>
    </dgm:pt>
    <dgm:pt modelId="{9F0645D2-8A97-41B0-AA0C-1C74738F6669}" type="parTrans" cxnId="{5D60BBCB-CA03-412F-A1DB-F8672871125F}">
      <dgm:prSet/>
      <dgm:spPr/>
      <dgm:t>
        <a:bodyPr/>
        <a:lstStyle/>
        <a:p>
          <a:endParaRPr lang="en-US"/>
        </a:p>
      </dgm:t>
    </dgm:pt>
    <dgm:pt modelId="{59C8A57E-AB4E-4EB7-91EC-82E6D79A0827}" type="sibTrans" cxnId="{5D60BBCB-CA03-412F-A1DB-F8672871125F}">
      <dgm:prSet/>
      <dgm:spPr/>
      <dgm:t>
        <a:bodyPr/>
        <a:lstStyle/>
        <a:p>
          <a:endParaRPr lang="en-US"/>
        </a:p>
      </dgm:t>
    </dgm:pt>
    <dgm:pt modelId="{3DF99A76-126B-4337-93E7-E8BB432784B2}">
      <dgm:prSet phldrT="[Text]"/>
      <dgm:spPr/>
      <dgm:t>
        <a:bodyPr/>
        <a:lstStyle/>
        <a:p>
          <a:r>
            <a:rPr lang="en-US" dirty="0"/>
            <a:t>August 2, </a:t>
          </a:r>
          <a:r>
            <a:rPr lang="en-US" dirty="0" smtClean="0"/>
            <a:t>2004-HEARING </a:t>
          </a:r>
        </a:p>
        <a:p>
          <a:r>
            <a:rPr lang="en-US" dirty="0" smtClean="0"/>
            <a:t> </a:t>
          </a:r>
          <a:r>
            <a:rPr lang="en-US" dirty="0"/>
            <a:t>set aside PSA </a:t>
          </a:r>
          <a:endParaRPr lang="en-US" dirty="0" smtClean="0"/>
        </a:p>
        <a:p>
          <a:r>
            <a:rPr lang="en-US" dirty="0" smtClean="0"/>
            <a:t>for </a:t>
          </a:r>
          <a:r>
            <a:rPr lang="en-US" dirty="0"/>
            <a:t>failure to disclose </a:t>
          </a:r>
        </a:p>
        <a:p>
          <a:r>
            <a:rPr lang="en-US" dirty="0"/>
            <a:t>$2 million assets</a:t>
          </a:r>
        </a:p>
      </dgm:t>
    </dgm:pt>
    <dgm:pt modelId="{4113E64A-8F31-48F6-9C20-924271504F01}" type="parTrans" cxnId="{50C06431-1528-4F3C-97B2-EB2C74948BAC}">
      <dgm:prSet/>
      <dgm:spPr/>
      <dgm:t>
        <a:bodyPr/>
        <a:lstStyle/>
        <a:p>
          <a:endParaRPr lang="en-US"/>
        </a:p>
      </dgm:t>
    </dgm:pt>
    <dgm:pt modelId="{876D653C-7040-416B-9795-E8E8EFEC80E4}" type="sibTrans" cxnId="{50C06431-1528-4F3C-97B2-EB2C74948BAC}">
      <dgm:prSet/>
      <dgm:spPr/>
      <dgm:t>
        <a:bodyPr/>
        <a:lstStyle/>
        <a:p>
          <a:endParaRPr lang="en-US"/>
        </a:p>
      </dgm:t>
    </dgm:pt>
    <dgm:pt modelId="{694EC840-BA04-4D51-8AA8-A671FAADAE80}">
      <dgm:prSet phldrT="[Text]"/>
      <dgm:spPr/>
      <dgm:t>
        <a:bodyPr/>
        <a:lstStyle/>
        <a:p>
          <a:r>
            <a:rPr lang="en-US" dirty="0"/>
            <a:t>July 7, 2005, </a:t>
          </a:r>
          <a:r>
            <a:rPr lang="en-US" dirty="0" smtClean="0"/>
            <a:t>Order setting aside </a:t>
          </a:r>
          <a:r>
            <a:rPr lang="en-US" dirty="0"/>
            <a:t>PSA.</a:t>
          </a:r>
        </a:p>
      </dgm:t>
    </dgm:pt>
    <dgm:pt modelId="{FD5E29FA-E5AE-43C1-81C8-66BD1A0EAE51}" type="parTrans" cxnId="{19DB2C30-7489-4013-9ACC-DA2BD4E93950}">
      <dgm:prSet/>
      <dgm:spPr/>
      <dgm:t>
        <a:bodyPr/>
        <a:lstStyle/>
        <a:p>
          <a:endParaRPr lang="en-US"/>
        </a:p>
      </dgm:t>
    </dgm:pt>
    <dgm:pt modelId="{81F53A3D-0C5E-483F-8E1A-3DF70083E027}" type="sibTrans" cxnId="{19DB2C30-7489-4013-9ACC-DA2BD4E93950}">
      <dgm:prSet/>
      <dgm:spPr/>
      <dgm:t>
        <a:bodyPr/>
        <a:lstStyle/>
        <a:p>
          <a:endParaRPr lang="en-US"/>
        </a:p>
      </dgm:t>
    </dgm:pt>
    <dgm:pt modelId="{F8F58EC9-F95D-41D3-9EAA-D7943CD4DFE4}">
      <dgm:prSet phldrT="[Text]" custT="1"/>
      <dgm:spPr/>
      <dgm:t>
        <a:bodyPr/>
        <a:lstStyle/>
        <a:p>
          <a:r>
            <a:rPr lang="en-US" sz="1200" dirty="0"/>
            <a:t>2nd  </a:t>
          </a:r>
          <a:r>
            <a:rPr lang="en-US" sz="1200" dirty="0" err="1"/>
            <a:t>Atty</a:t>
          </a:r>
          <a:r>
            <a:rPr lang="en-US" sz="1200" dirty="0"/>
            <a:t> - </a:t>
          </a:r>
          <a:r>
            <a:rPr lang="en-US" sz="1100" b="0" dirty="0"/>
            <a:t>Malpractice</a:t>
          </a:r>
          <a:r>
            <a:rPr lang="en-US" sz="1200" dirty="0"/>
            <a:t> </a:t>
          </a:r>
        </a:p>
        <a:p>
          <a:r>
            <a:rPr lang="en-US" sz="1200" dirty="0"/>
            <a:t>Downey</a:t>
          </a:r>
        </a:p>
      </dgm:t>
    </dgm:pt>
    <dgm:pt modelId="{9FB7C727-A213-4DBF-876A-FCCADCCED356}" type="parTrans" cxnId="{C0ED9527-288C-4EE8-A1FF-A0619ED7178F}">
      <dgm:prSet/>
      <dgm:spPr/>
      <dgm:t>
        <a:bodyPr/>
        <a:lstStyle/>
        <a:p>
          <a:endParaRPr lang="en-US"/>
        </a:p>
      </dgm:t>
    </dgm:pt>
    <dgm:pt modelId="{5C2087C2-33DB-4DF5-9497-D1EADFA7AC01}" type="sibTrans" cxnId="{C0ED9527-288C-4EE8-A1FF-A0619ED7178F}">
      <dgm:prSet/>
      <dgm:spPr/>
      <dgm:t>
        <a:bodyPr/>
        <a:lstStyle/>
        <a:p>
          <a:endParaRPr lang="en-US"/>
        </a:p>
      </dgm:t>
    </dgm:pt>
    <dgm:pt modelId="{49E0ECEE-C945-458C-9A22-38E48616ED32}">
      <dgm:prSet phldrT="[Text]"/>
      <dgm:spPr/>
      <dgm:t>
        <a:bodyPr/>
        <a:lstStyle/>
        <a:p>
          <a:r>
            <a:rPr lang="en-US" dirty="0" smtClean="0"/>
            <a:t>July 2006 Consultation  </a:t>
          </a:r>
          <a:r>
            <a:rPr lang="en-US" dirty="0"/>
            <a:t>malpractice </a:t>
          </a:r>
          <a:r>
            <a:rPr lang="en-US" dirty="0" smtClean="0"/>
            <a:t>Claim</a:t>
          </a:r>
          <a:endParaRPr lang="en-US" dirty="0"/>
        </a:p>
      </dgm:t>
    </dgm:pt>
    <dgm:pt modelId="{7D3D96B9-31D2-45C0-89D1-8DA0B028BFD3}" type="parTrans" cxnId="{0A38CE64-87CF-45F4-BE39-FD6D3AEAC08A}">
      <dgm:prSet/>
      <dgm:spPr/>
      <dgm:t>
        <a:bodyPr/>
        <a:lstStyle/>
        <a:p>
          <a:endParaRPr lang="en-US"/>
        </a:p>
      </dgm:t>
    </dgm:pt>
    <dgm:pt modelId="{B82F1898-A8B1-4B43-A238-4E2861183594}" type="sibTrans" cxnId="{0A38CE64-87CF-45F4-BE39-FD6D3AEAC08A}">
      <dgm:prSet/>
      <dgm:spPr/>
      <dgm:t>
        <a:bodyPr/>
        <a:lstStyle/>
        <a:p>
          <a:endParaRPr lang="en-US"/>
        </a:p>
      </dgm:t>
    </dgm:pt>
    <dgm:pt modelId="{03ED63AB-3AB2-4086-88FA-7B5CCDCACE87}">
      <dgm:prSet phldrT="[Text]"/>
      <dgm:spPr/>
      <dgm:t>
        <a:bodyPr/>
        <a:lstStyle/>
        <a:p>
          <a:r>
            <a:rPr lang="en-US" dirty="0"/>
            <a:t>Client	</a:t>
          </a:r>
        </a:p>
      </dgm:t>
    </dgm:pt>
    <dgm:pt modelId="{7837E6E6-D790-480B-A879-2D5842D033D1}" type="parTrans" cxnId="{0A1DA181-1AF1-45DB-8123-2645EE75C89D}">
      <dgm:prSet/>
      <dgm:spPr/>
      <dgm:t>
        <a:bodyPr/>
        <a:lstStyle/>
        <a:p>
          <a:endParaRPr lang="en-US"/>
        </a:p>
      </dgm:t>
    </dgm:pt>
    <dgm:pt modelId="{A69DEDCF-94C5-4C58-A9C9-7CD51211E6E7}" type="sibTrans" cxnId="{0A1DA181-1AF1-45DB-8123-2645EE75C89D}">
      <dgm:prSet/>
      <dgm:spPr/>
      <dgm:t>
        <a:bodyPr/>
        <a:lstStyle/>
        <a:p>
          <a:endParaRPr lang="en-US"/>
        </a:p>
      </dgm:t>
    </dgm:pt>
    <dgm:pt modelId="{58468CB6-2C3B-49DD-9756-651F3BE171B0}">
      <dgm:prSet phldrT="[Text]"/>
      <dgm:spPr/>
      <dgm:t>
        <a:bodyPr/>
        <a:lstStyle/>
        <a:p>
          <a:r>
            <a:rPr lang="en-US" dirty="0" smtClean="0"/>
            <a:t>Attorneys</a:t>
          </a:r>
          <a:endParaRPr lang="en-US" dirty="0"/>
        </a:p>
      </dgm:t>
    </dgm:pt>
    <dgm:pt modelId="{BFEB316F-0587-418D-BA2C-3870A05F90C9}" type="parTrans" cxnId="{8FFD6A57-BE25-46C4-936B-8ED15D4E84D8}">
      <dgm:prSet/>
      <dgm:spPr/>
      <dgm:t>
        <a:bodyPr/>
        <a:lstStyle/>
        <a:p>
          <a:endParaRPr lang="en-US"/>
        </a:p>
      </dgm:t>
    </dgm:pt>
    <dgm:pt modelId="{BF166CA3-1D82-4756-88D2-22B442824A1A}" type="sibTrans" cxnId="{8FFD6A57-BE25-46C4-936B-8ED15D4E84D8}">
      <dgm:prSet/>
      <dgm:spPr/>
      <dgm:t>
        <a:bodyPr/>
        <a:lstStyle/>
        <a:p>
          <a:endParaRPr lang="en-US"/>
        </a:p>
      </dgm:t>
    </dgm:pt>
    <dgm:pt modelId="{675BFF5F-8FCF-4C25-A6AB-4568A7D973FC}">
      <dgm:prSet phldrT="[Text]"/>
      <dgm:spPr/>
      <dgm:t>
        <a:bodyPr/>
        <a:lstStyle/>
        <a:p>
          <a:r>
            <a:rPr lang="en-US" dirty="0" smtClean="0"/>
            <a:t>Events</a:t>
          </a:r>
          <a:endParaRPr lang="en-US" dirty="0"/>
        </a:p>
      </dgm:t>
    </dgm:pt>
    <dgm:pt modelId="{16DDBB64-09E2-451E-9F7E-12D5C2C2AF1F}" type="parTrans" cxnId="{C9F2ECCB-B60C-46EF-AE4C-10F23C1B2166}">
      <dgm:prSet/>
      <dgm:spPr/>
      <dgm:t>
        <a:bodyPr/>
        <a:lstStyle/>
        <a:p>
          <a:endParaRPr lang="en-US"/>
        </a:p>
      </dgm:t>
    </dgm:pt>
    <dgm:pt modelId="{95DBEAC0-08CA-43F0-955B-FB9DA28787F6}" type="sibTrans" cxnId="{C9F2ECCB-B60C-46EF-AE4C-10F23C1B2166}">
      <dgm:prSet/>
      <dgm:spPr/>
      <dgm:t>
        <a:bodyPr/>
        <a:lstStyle/>
        <a:p>
          <a:endParaRPr lang="en-US"/>
        </a:p>
      </dgm:t>
    </dgm:pt>
    <dgm:pt modelId="{C32140E1-E6D7-40E4-A9CD-42E834698128}">
      <dgm:prSet/>
      <dgm:spPr/>
      <dgm:t>
        <a:bodyPr/>
        <a:lstStyle/>
        <a:p>
          <a:r>
            <a:rPr lang="en-US" dirty="0"/>
            <a:t>August 9, 2006 </a:t>
          </a:r>
          <a:r>
            <a:rPr lang="en-US" dirty="0" smtClean="0"/>
            <a:t>client </a:t>
          </a:r>
          <a:r>
            <a:rPr lang="en-US" dirty="0"/>
            <a:t>meets w/ recommended expert; October 2006 Downey sends notice of malpractice claim to Connelly lawyers</a:t>
          </a:r>
        </a:p>
      </dgm:t>
    </dgm:pt>
    <dgm:pt modelId="{99BDF5A0-D5F1-4441-843E-C77C4C6D9282}" type="parTrans" cxnId="{4BABF240-66DD-4F66-9327-0142158C173D}">
      <dgm:prSet/>
      <dgm:spPr/>
      <dgm:t>
        <a:bodyPr/>
        <a:lstStyle/>
        <a:p>
          <a:endParaRPr lang="en-US"/>
        </a:p>
      </dgm:t>
    </dgm:pt>
    <dgm:pt modelId="{7C2C766C-DC7D-487F-8DB0-9543C858789C}" type="sibTrans" cxnId="{4BABF240-66DD-4F66-9327-0142158C173D}">
      <dgm:prSet/>
      <dgm:spPr/>
      <dgm:t>
        <a:bodyPr/>
        <a:lstStyle/>
        <a:p>
          <a:endParaRPr lang="en-US"/>
        </a:p>
      </dgm:t>
    </dgm:pt>
    <dgm:pt modelId="{9381E15F-7CB7-4879-B0AE-D8359388CF0B}">
      <dgm:prSet/>
      <dgm:spPr/>
      <dgm:t>
        <a:bodyPr/>
        <a:lstStyle/>
        <a:p>
          <a:r>
            <a:rPr lang="en-US" dirty="0" smtClean="0"/>
            <a:t>February 25, 2008, Downey terminates representation</a:t>
          </a:r>
          <a:endParaRPr lang="en-US" dirty="0"/>
        </a:p>
      </dgm:t>
    </dgm:pt>
    <dgm:pt modelId="{936FEBBE-ACBB-4076-94C4-7BE8BDD10C24}" type="parTrans" cxnId="{984E3625-E01B-4EB9-A253-F1079E03103B}">
      <dgm:prSet/>
      <dgm:spPr/>
      <dgm:t>
        <a:bodyPr/>
        <a:lstStyle/>
        <a:p>
          <a:endParaRPr lang="en-US"/>
        </a:p>
      </dgm:t>
    </dgm:pt>
    <dgm:pt modelId="{65F8D3BE-6B8B-44EB-8629-B20188E104D0}" type="sibTrans" cxnId="{984E3625-E01B-4EB9-A253-F1079E03103B}">
      <dgm:prSet/>
      <dgm:spPr/>
      <dgm:t>
        <a:bodyPr/>
        <a:lstStyle/>
        <a:p>
          <a:endParaRPr lang="en-US"/>
        </a:p>
      </dgm:t>
    </dgm:pt>
    <dgm:pt modelId="{F34EDE5C-4C32-41F6-B637-FC9E3C76B3F0}" type="pres">
      <dgm:prSet presAssocID="{D3937041-ACAF-44E2-AF10-2879CFF8B881}" presName="mainComposite" presStyleCnt="0">
        <dgm:presLayoutVars>
          <dgm:chPref val="1"/>
          <dgm:dir/>
          <dgm:animOne val="branch"/>
          <dgm:animLvl val="lvl"/>
          <dgm:resizeHandles val="exact"/>
        </dgm:presLayoutVars>
      </dgm:prSet>
      <dgm:spPr/>
      <dgm:t>
        <a:bodyPr/>
        <a:lstStyle/>
        <a:p>
          <a:endParaRPr lang="en-US"/>
        </a:p>
      </dgm:t>
    </dgm:pt>
    <dgm:pt modelId="{E3EF4FBF-F3AE-4173-AA2E-A24A4BFA6A75}" type="pres">
      <dgm:prSet presAssocID="{D3937041-ACAF-44E2-AF10-2879CFF8B881}" presName="hierFlow" presStyleCnt="0"/>
      <dgm:spPr/>
    </dgm:pt>
    <dgm:pt modelId="{54F00DF6-5B11-4824-A936-856BAF206D75}" type="pres">
      <dgm:prSet presAssocID="{D3937041-ACAF-44E2-AF10-2879CFF8B881}" presName="firstBuf" presStyleCnt="0"/>
      <dgm:spPr/>
    </dgm:pt>
    <dgm:pt modelId="{632EBD5F-002A-488B-8C0E-BEDA7289DBD0}" type="pres">
      <dgm:prSet presAssocID="{D3937041-ACAF-44E2-AF10-2879CFF8B881}" presName="hierChild1" presStyleCnt="0">
        <dgm:presLayoutVars>
          <dgm:chPref val="1"/>
          <dgm:animOne val="branch"/>
          <dgm:animLvl val="lvl"/>
        </dgm:presLayoutVars>
      </dgm:prSet>
      <dgm:spPr/>
    </dgm:pt>
    <dgm:pt modelId="{6DE82060-1A0C-45B8-8C23-DABB63B06A0E}" type="pres">
      <dgm:prSet presAssocID="{D4DB6814-5453-4D68-8911-B25710692ED3}" presName="Name17" presStyleCnt="0"/>
      <dgm:spPr/>
    </dgm:pt>
    <dgm:pt modelId="{ECF6E984-AC16-4326-8327-F2EF7EE1A53B}" type="pres">
      <dgm:prSet presAssocID="{D4DB6814-5453-4D68-8911-B25710692ED3}" presName="level1Shape" presStyleLbl="node0" presStyleIdx="0" presStyleCnt="1">
        <dgm:presLayoutVars>
          <dgm:chPref val="3"/>
        </dgm:presLayoutVars>
      </dgm:prSet>
      <dgm:spPr/>
      <dgm:t>
        <a:bodyPr/>
        <a:lstStyle/>
        <a:p>
          <a:endParaRPr lang="en-US"/>
        </a:p>
      </dgm:t>
    </dgm:pt>
    <dgm:pt modelId="{BCE5A7FB-350C-4912-B701-401BAD6E1F91}" type="pres">
      <dgm:prSet presAssocID="{D4DB6814-5453-4D68-8911-B25710692ED3}" presName="hierChild2" presStyleCnt="0"/>
      <dgm:spPr/>
    </dgm:pt>
    <dgm:pt modelId="{DAB9041B-1A0F-449D-ABAE-1109BC64AB0E}" type="pres">
      <dgm:prSet presAssocID="{9F0645D2-8A97-41B0-AA0C-1C74738F6669}" presName="Name25" presStyleLbl="parChTrans1D2" presStyleIdx="0" presStyleCnt="2"/>
      <dgm:spPr/>
      <dgm:t>
        <a:bodyPr/>
        <a:lstStyle/>
        <a:p>
          <a:endParaRPr lang="en-US"/>
        </a:p>
      </dgm:t>
    </dgm:pt>
    <dgm:pt modelId="{61A7F265-E616-4B8D-B82D-0D3203D26B11}" type="pres">
      <dgm:prSet presAssocID="{9F0645D2-8A97-41B0-AA0C-1C74738F6669}" presName="connTx" presStyleLbl="parChTrans1D2" presStyleIdx="0" presStyleCnt="2"/>
      <dgm:spPr/>
      <dgm:t>
        <a:bodyPr/>
        <a:lstStyle/>
        <a:p>
          <a:endParaRPr lang="en-US"/>
        </a:p>
      </dgm:t>
    </dgm:pt>
    <dgm:pt modelId="{DD210399-B4E5-4E37-BEA5-1F2C5E6E182E}" type="pres">
      <dgm:prSet presAssocID="{BA5E95D1-A669-4012-94FC-8A6336B6D589}" presName="Name30" presStyleCnt="0"/>
      <dgm:spPr/>
    </dgm:pt>
    <dgm:pt modelId="{635301DC-72F1-4AA1-AD75-BBFD8F6E4A22}" type="pres">
      <dgm:prSet presAssocID="{BA5E95D1-A669-4012-94FC-8A6336B6D589}" presName="level2Shape" presStyleLbl="node2" presStyleIdx="0" presStyleCnt="2" custScaleY="220673" custLinFactNeighborX="771" custLinFactNeighborY="1542"/>
      <dgm:spPr/>
      <dgm:t>
        <a:bodyPr/>
        <a:lstStyle/>
        <a:p>
          <a:endParaRPr lang="en-US"/>
        </a:p>
      </dgm:t>
    </dgm:pt>
    <dgm:pt modelId="{1C2A72C2-1B02-415F-B72A-08319160075C}" type="pres">
      <dgm:prSet presAssocID="{BA5E95D1-A669-4012-94FC-8A6336B6D589}" presName="hierChild3" presStyleCnt="0"/>
      <dgm:spPr/>
    </dgm:pt>
    <dgm:pt modelId="{A29D1591-40C6-4911-93B0-F9B2B9CC2005}" type="pres">
      <dgm:prSet presAssocID="{4113E64A-8F31-48F6-9C20-924271504F01}" presName="Name25" presStyleLbl="parChTrans1D3" presStyleIdx="0" presStyleCnt="4"/>
      <dgm:spPr/>
      <dgm:t>
        <a:bodyPr/>
        <a:lstStyle/>
        <a:p>
          <a:endParaRPr lang="en-US"/>
        </a:p>
      </dgm:t>
    </dgm:pt>
    <dgm:pt modelId="{B87C3E8F-5EA9-4DE9-85B5-EADCAE40F806}" type="pres">
      <dgm:prSet presAssocID="{4113E64A-8F31-48F6-9C20-924271504F01}" presName="connTx" presStyleLbl="parChTrans1D3" presStyleIdx="0" presStyleCnt="4"/>
      <dgm:spPr/>
      <dgm:t>
        <a:bodyPr/>
        <a:lstStyle/>
        <a:p>
          <a:endParaRPr lang="en-US"/>
        </a:p>
      </dgm:t>
    </dgm:pt>
    <dgm:pt modelId="{7DD4C692-24B9-48E2-A064-EC218E13A8B6}" type="pres">
      <dgm:prSet presAssocID="{3DF99A76-126B-4337-93E7-E8BB432784B2}" presName="Name30" presStyleCnt="0"/>
      <dgm:spPr/>
    </dgm:pt>
    <dgm:pt modelId="{F3388B17-B9BF-4841-B3F4-5F2F90C3EF8E}" type="pres">
      <dgm:prSet presAssocID="{3DF99A76-126B-4337-93E7-E8BB432784B2}" presName="level2Shape" presStyleLbl="node3" presStyleIdx="0" presStyleCnt="4"/>
      <dgm:spPr/>
      <dgm:t>
        <a:bodyPr/>
        <a:lstStyle/>
        <a:p>
          <a:endParaRPr lang="en-US"/>
        </a:p>
      </dgm:t>
    </dgm:pt>
    <dgm:pt modelId="{DDDEEDA5-C2C7-4348-B4E9-870ED6153992}" type="pres">
      <dgm:prSet presAssocID="{3DF99A76-126B-4337-93E7-E8BB432784B2}" presName="hierChild3" presStyleCnt="0"/>
      <dgm:spPr/>
    </dgm:pt>
    <dgm:pt modelId="{B8BF702B-DBE2-4708-8264-FD1719D4FDA8}" type="pres">
      <dgm:prSet presAssocID="{FD5E29FA-E5AE-43C1-81C8-66BD1A0EAE51}" presName="Name25" presStyleLbl="parChTrans1D3" presStyleIdx="1" presStyleCnt="4"/>
      <dgm:spPr/>
      <dgm:t>
        <a:bodyPr/>
        <a:lstStyle/>
        <a:p>
          <a:endParaRPr lang="en-US"/>
        </a:p>
      </dgm:t>
    </dgm:pt>
    <dgm:pt modelId="{8E5E2C32-FAD6-4CD0-8AFE-5764EB416A6B}" type="pres">
      <dgm:prSet presAssocID="{FD5E29FA-E5AE-43C1-81C8-66BD1A0EAE51}" presName="connTx" presStyleLbl="parChTrans1D3" presStyleIdx="1" presStyleCnt="4"/>
      <dgm:spPr/>
      <dgm:t>
        <a:bodyPr/>
        <a:lstStyle/>
        <a:p>
          <a:endParaRPr lang="en-US"/>
        </a:p>
      </dgm:t>
    </dgm:pt>
    <dgm:pt modelId="{E9D2634E-10E3-432F-8AD9-95EB96FB7B70}" type="pres">
      <dgm:prSet presAssocID="{694EC840-BA04-4D51-8AA8-A671FAADAE80}" presName="Name30" presStyleCnt="0"/>
      <dgm:spPr/>
    </dgm:pt>
    <dgm:pt modelId="{F4E6443B-E30B-4864-B7BE-C6471B2C80F9}" type="pres">
      <dgm:prSet presAssocID="{694EC840-BA04-4D51-8AA8-A671FAADAE80}" presName="level2Shape" presStyleLbl="node3" presStyleIdx="1" presStyleCnt="4"/>
      <dgm:spPr/>
      <dgm:t>
        <a:bodyPr/>
        <a:lstStyle/>
        <a:p>
          <a:endParaRPr lang="en-US"/>
        </a:p>
      </dgm:t>
    </dgm:pt>
    <dgm:pt modelId="{43C9B27F-16EA-4982-B44D-66BC23764865}" type="pres">
      <dgm:prSet presAssocID="{694EC840-BA04-4D51-8AA8-A671FAADAE80}" presName="hierChild3" presStyleCnt="0"/>
      <dgm:spPr/>
    </dgm:pt>
    <dgm:pt modelId="{7BF2C509-BED0-4959-8BDC-2BCF65CADCD9}" type="pres">
      <dgm:prSet presAssocID="{9FB7C727-A213-4DBF-876A-FCCADCCED356}" presName="Name25" presStyleLbl="parChTrans1D2" presStyleIdx="1" presStyleCnt="2"/>
      <dgm:spPr/>
      <dgm:t>
        <a:bodyPr/>
        <a:lstStyle/>
        <a:p>
          <a:endParaRPr lang="en-US"/>
        </a:p>
      </dgm:t>
    </dgm:pt>
    <dgm:pt modelId="{12BA9CEA-74D9-4F7B-B828-3821713214C9}" type="pres">
      <dgm:prSet presAssocID="{9FB7C727-A213-4DBF-876A-FCCADCCED356}" presName="connTx" presStyleLbl="parChTrans1D2" presStyleIdx="1" presStyleCnt="2"/>
      <dgm:spPr/>
      <dgm:t>
        <a:bodyPr/>
        <a:lstStyle/>
        <a:p>
          <a:endParaRPr lang="en-US"/>
        </a:p>
      </dgm:t>
    </dgm:pt>
    <dgm:pt modelId="{D1766710-F232-4FE3-9DE3-DA62C60B82D5}" type="pres">
      <dgm:prSet presAssocID="{F8F58EC9-F95D-41D3-9EAA-D7943CD4DFE4}" presName="Name30" presStyleCnt="0"/>
      <dgm:spPr/>
    </dgm:pt>
    <dgm:pt modelId="{B0E90C9B-C11A-4513-B04C-B83C847927D4}" type="pres">
      <dgm:prSet presAssocID="{F8F58EC9-F95D-41D3-9EAA-D7943CD4DFE4}" presName="level2Shape" presStyleLbl="node2" presStyleIdx="1" presStyleCnt="2" custScaleY="203061" custLinFactNeighborX="-2329" custLinFactNeighborY="-3105"/>
      <dgm:spPr/>
      <dgm:t>
        <a:bodyPr/>
        <a:lstStyle/>
        <a:p>
          <a:endParaRPr lang="en-US"/>
        </a:p>
      </dgm:t>
    </dgm:pt>
    <dgm:pt modelId="{AC6BE429-2AE3-4367-9E61-0FE3954380B1}" type="pres">
      <dgm:prSet presAssocID="{F8F58EC9-F95D-41D3-9EAA-D7943CD4DFE4}" presName="hierChild3" presStyleCnt="0"/>
      <dgm:spPr/>
    </dgm:pt>
    <dgm:pt modelId="{417DE612-7602-4838-BD55-5E2BE1DD8F71}" type="pres">
      <dgm:prSet presAssocID="{7D3D96B9-31D2-45C0-89D1-8DA0B028BFD3}" presName="Name25" presStyleLbl="parChTrans1D3" presStyleIdx="2" presStyleCnt="4"/>
      <dgm:spPr/>
      <dgm:t>
        <a:bodyPr/>
        <a:lstStyle/>
        <a:p>
          <a:endParaRPr lang="en-US"/>
        </a:p>
      </dgm:t>
    </dgm:pt>
    <dgm:pt modelId="{EF2866D6-4041-428B-9387-C0D167CC48A6}" type="pres">
      <dgm:prSet presAssocID="{7D3D96B9-31D2-45C0-89D1-8DA0B028BFD3}" presName="connTx" presStyleLbl="parChTrans1D3" presStyleIdx="2" presStyleCnt="4"/>
      <dgm:spPr/>
      <dgm:t>
        <a:bodyPr/>
        <a:lstStyle/>
        <a:p>
          <a:endParaRPr lang="en-US"/>
        </a:p>
      </dgm:t>
    </dgm:pt>
    <dgm:pt modelId="{CF3171C9-0A05-4252-BE1D-23AE3A7132E7}" type="pres">
      <dgm:prSet presAssocID="{49E0ECEE-C945-458C-9A22-38E48616ED32}" presName="Name30" presStyleCnt="0"/>
      <dgm:spPr/>
    </dgm:pt>
    <dgm:pt modelId="{05388A84-1573-44CF-98E2-FE5E4F3171CF}" type="pres">
      <dgm:prSet presAssocID="{49E0ECEE-C945-458C-9A22-38E48616ED32}" presName="level2Shape" presStyleLbl="node3" presStyleIdx="2" presStyleCnt="4"/>
      <dgm:spPr/>
      <dgm:t>
        <a:bodyPr/>
        <a:lstStyle/>
        <a:p>
          <a:endParaRPr lang="en-US"/>
        </a:p>
      </dgm:t>
    </dgm:pt>
    <dgm:pt modelId="{E217BB0C-911B-4541-887A-4CA797199907}" type="pres">
      <dgm:prSet presAssocID="{49E0ECEE-C945-458C-9A22-38E48616ED32}" presName="hierChild3" presStyleCnt="0"/>
      <dgm:spPr/>
    </dgm:pt>
    <dgm:pt modelId="{3965E1CE-A8CF-4588-9664-DF33F2AF739B}" type="pres">
      <dgm:prSet presAssocID="{99BDF5A0-D5F1-4441-843E-C77C4C6D9282}" presName="Name25" presStyleLbl="parChTrans1D3" presStyleIdx="3" presStyleCnt="4"/>
      <dgm:spPr/>
      <dgm:t>
        <a:bodyPr/>
        <a:lstStyle/>
        <a:p>
          <a:endParaRPr lang="en-US"/>
        </a:p>
      </dgm:t>
    </dgm:pt>
    <dgm:pt modelId="{149B692D-D172-45A0-91E4-D2AA8310BB56}" type="pres">
      <dgm:prSet presAssocID="{99BDF5A0-D5F1-4441-843E-C77C4C6D9282}" presName="connTx" presStyleLbl="parChTrans1D3" presStyleIdx="3" presStyleCnt="4"/>
      <dgm:spPr/>
      <dgm:t>
        <a:bodyPr/>
        <a:lstStyle/>
        <a:p>
          <a:endParaRPr lang="en-US"/>
        </a:p>
      </dgm:t>
    </dgm:pt>
    <dgm:pt modelId="{DFC6FBDA-97A3-4857-BBC1-04E71B3A8D02}" type="pres">
      <dgm:prSet presAssocID="{C32140E1-E6D7-40E4-A9CD-42E834698128}" presName="Name30" presStyleCnt="0"/>
      <dgm:spPr/>
    </dgm:pt>
    <dgm:pt modelId="{1E03AF86-F511-443E-B4E1-94E7266E2980}" type="pres">
      <dgm:prSet presAssocID="{C32140E1-E6D7-40E4-A9CD-42E834698128}" presName="level2Shape" presStyleLbl="node3" presStyleIdx="3" presStyleCnt="4"/>
      <dgm:spPr/>
      <dgm:t>
        <a:bodyPr/>
        <a:lstStyle/>
        <a:p>
          <a:endParaRPr lang="en-US"/>
        </a:p>
      </dgm:t>
    </dgm:pt>
    <dgm:pt modelId="{961BDF45-8C17-4EDB-9BB1-52CF0B5ECB5E}" type="pres">
      <dgm:prSet presAssocID="{C32140E1-E6D7-40E4-A9CD-42E834698128}" presName="hierChild3" presStyleCnt="0"/>
      <dgm:spPr/>
    </dgm:pt>
    <dgm:pt modelId="{423C2AF3-B9B1-4F0D-8AC4-2B2DF4027E09}" type="pres">
      <dgm:prSet presAssocID="{936FEBBE-ACBB-4076-94C4-7BE8BDD10C24}" presName="Name25" presStyleLbl="parChTrans1D4" presStyleIdx="0" presStyleCnt="1"/>
      <dgm:spPr/>
      <dgm:t>
        <a:bodyPr/>
        <a:lstStyle/>
        <a:p>
          <a:endParaRPr lang="en-US"/>
        </a:p>
      </dgm:t>
    </dgm:pt>
    <dgm:pt modelId="{498CFD98-969D-4CD7-ACE9-5D9A38E9C319}" type="pres">
      <dgm:prSet presAssocID="{936FEBBE-ACBB-4076-94C4-7BE8BDD10C24}" presName="connTx" presStyleLbl="parChTrans1D4" presStyleIdx="0" presStyleCnt="1"/>
      <dgm:spPr/>
      <dgm:t>
        <a:bodyPr/>
        <a:lstStyle/>
        <a:p>
          <a:endParaRPr lang="en-US"/>
        </a:p>
      </dgm:t>
    </dgm:pt>
    <dgm:pt modelId="{7A959908-ADD2-4288-902C-5EE7E178B86E}" type="pres">
      <dgm:prSet presAssocID="{9381E15F-7CB7-4879-B0AE-D8359388CF0B}" presName="Name30" presStyleCnt="0"/>
      <dgm:spPr/>
    </dgm:pt>
    <dgm:pt modelId="{EED3A01D-D957-4D13-A532-CE0A83DF35E3}" type="pres">
      <dgm:prSet presAssocID="{9381E15F-7CB7-4879-B0AE-D8359388CF0B}" presName="level2Shape" presStyleLbl="node4" presStyleIdx="0" presStyleCnt="1"/>
      <dgm:spPr/>
      <dgm:t>
        <a:bodyPr/>
        <a:lstStyle/>
        <a:p>
          <a:endParaRPr lang="en-US"/>
        </a:p>
      </dgm:t>
    </dgm:pt>
    <dgm:pt modelId="{85EAFEA4-462F-47A6-A102-0A2E298419F5}" type="pres">
      <dgm:prSet presAssocID="{9381E15F-7CB7-4879-B0AE-D8359388CF0B}" presName="hierChild3" presStyleCnt="0"/>
      <dgm:spPr/>
    </dgm:pt>
    <dgm:pt modelId="{FF8D49ED-4938-4370-90E9-1BC901130325}" type="pres">
      <dgm:prSet presAssocID="{D3937041-ACAF-44E2-AF10-2879CFF8B881}" presName="bgShapesFlow" presStyleCnt="0"/>
      <dgm:spPr/>
    </dgm:pt>
    <dgm:pt modelId="{99DEB201-ED56-488D-8D01-373AFC4D9567}" type="pres">
      <dgm:prSet presAssocID="{03ED63AB-3AB2-4086-88FA-7B5CCDCACE87}" presName="rectComp" presStyleCnt="0"/>
      <dgm:spPr/>
    </dgm:pt>
    <dgm:pt modelId="{F4FC65A6-6E38-4F4A-8FBF-6C50B9852B5B}" type="pres">
      <dgm:prSet presAssocID="{03ED63AB-3AB2-4086-88FA-7B5CCDCACE87}" presName="bgRect" presStyleLbl="bgShp" presStyleIdx="0" presStyleCnt="3"/>
      <dgm:spPr/>
      <dgm:t>
        <a:bodyPr/>
        <a:lstStyle/>
        <a:p>
          <a:endParaRPr lang="en-US"/>
        </a:p>
      </dgm:t>
    </dgm:pt>
    <dgm:pt modelId="{58ABAEF9-D878-47EF-BDC6-4362746C0B1E}" type="pres">
      <dgm:prSet presAssocID="{03ED63AB-3AB2-4086-88FA-7B5CCDCACE87}" presName="bgRectTx" presStyleLbl="bgShp" presStyleIdx="0" presStyleCnt="3">
        <dgm:presLayoutVars>
          <dgm:bulletEnabled val="1"/>
        </dgm:presLayoutVars>
      </dgm:prSet>
      <dgm:spPr/>
      <dgm:t>
        <a:bodyPr/>
        <a:lstStyle/>
        <a:p>
          <a:endParaRPr lang="en-US"/>
        </a:p>
      </dgm:t>
    </dgm:pt>
    <dgm:pt modelId="{44275EA4-DF49-4E96-A681-AA22E5298B1E}" type="pres">
      <dgm:prSet presAssocID="{03ED63AB-3AB2-4086-88FA-7B5CCDCACE87}" presName="spComp" presStyleCnt="0"/>
      <dgm:spPr/>
    </dgm:pt>
    <dgm:pt modelId="{27C494DB-84C6-4F86-BECB-A2388C54B596}" type="pres">
      <dgm:prSet presAssocID="{03ED63AB-3AB2-4086-88FA-7B5CCDCACE87}" presName="hSp" presStyleCnt="0"/>
      <dgm:spPr/>
    </dgm:pt>
    <dgm:pt modelId="{0FAF5163-467A-42BD-AC5C-E4DC7C9482EF}" type="pres">
      <dgm:prSet presAssocID="{58468CB6-2C3B-49DD-9756-651F3BE171B0}" presName="rectComp" presStyleCnt="0"/>
      <dgm:spPr/>
    </dgm:pt>
    <dgm:pt modelId="{3E1D0604-ED56-46ED-80F0-EFECD04D57CA}" type="pres">
      <dgm:prSet presAssocID="{58468CB6-2C3B-49DD-9756-651F3BE171B0}" presName="bgRect" presStyleLbl="bgShp" presStyleIdx="1" presStyleCnt="3"/>
      <dgm:spPr/>
      <dgm:t>
        <a:bodyPr/>
        <a:lstStyle/>
        <a:p>
          <a:endParaRPr lang="en-US"/>
        </a:p>
      </dgm:t>
    </dgm:pt>
    <dgm:pt modelId="{E1658E08-9209-4264-B7F6-86CB0600038F}" type="pres">
      <dgm:prSet presAssocID="{58468CB6-2C3B-49DD-9756-651F3BE171B0}" presName="bgRectTx" presStyleLbl="bgShp" presStyleIdx="1" presStyleCnt="3">
        <dgm:presLayoutVars>
          <dgm:bulletEnabled val="1"/>
        </dgm:presLayoutVars>
      </dgm:prSet>
      <dgm:spPr/>
      <dgm:t>
        <a:bodyPr/>
        <a:lstStyle/>
        <a:p>
          <a:endParaRPr lang="en-US"/>
        </a:p>
      </dgm:t>
    </dgm:pt>
    <dgm:pt modelId="{65C263AC-3106-42AB-8D1A-DA99C9615834}" type="pres">
      <dgm:prSet presAssocID="{58468CB6-2C3B-49DD-9756-651F3BE171B0}" presName="spComp" presStyleCnt="0"/>
      <dgm:spPr/>
    </dgm:pt>
    <dgm:pt modelId="{E1594E86-E6B0-4770-8579-034CC52FA7B0}" type="pres">
      <dgm:prSet presAssocID="{58468CB6-2C3B-49DD-9756-651F3BE171B0}" presName="hSp" presStyleCnt="0"/>
      <dgm:spPr/>
    </dgm:pt>
    <dgm:pt modelId="{AC27605B-979B-4DAC-BFAF-92AA8B1FCE4C}" type="pres">
      <dgm:prSet presAssocID="{675BFF5F-8FCF-4C25-A6AB-4568A7D973FC}" presName="rectComp" presStyleCnt="0"/>
      <dgm:spPr/>
    </dgm:pt>
    <dgm:pt modelId="{5F6E566E-59E1-4CE3-9B5D-732C33DED1DF}" type="pres">
      <dgm:prSet presAssocID="{675BFF5F-8FCF-4C25-A6AB-4568A7D973FC}" presName="bgRect" presStyleLbl="bgShp" presStyleIdx="2" presStyleCnt="3"/>
      <dgm:spPr/>
      <dgm:t>
        <a:bodyPr/>
        <a:lstStyle/>
        <a:p>
          <a:endParaRPr lang="en-US"/>
        </a:p>
      </dgm:t>
    </dgm:pt>
    <dgm:pt modelId="{E39109AB-D6D8-4C98-9EFF-B74DA43684D7}" type="pres">
      <dgm:prSet presAssocID="{675BFF5F-8FCF-4C25-A6AB-4568A7D973FC}" presName="bgRectTx" presStyleLbl="bgShp" presStyleIdx="2" presStyleCnt="3">
        <dgm:presLayoutVars>
          <dgm:bulletEnabled val="1"/>
        </dgm:presLayoutVars>
      </dgm:prSet>
      <dgm:spPr/>
      <dgm:t>
        <a:bodyPr/>
        <a:lstStyle/>
        <a:p>
          <a:endParaRPr lang="en-US"/>
        </a:p>
      </dgm:t>
    </dgm:pt>
  </dgm:ptLst>
  <dgm:cxnLst>
    <dgm:cxn modelId="{F9FC79B1-B0FC-4FA8-A8C2-5C6B329A6E7B}" type="presOf" srcId="{03ED63AB-3AB2-4086-88FA-7B5CCDCACE87}" destId="{F4FC65A6-6E38-4F4A-8FBF-6C50B9852B5B}" srcOrd="0" destOrd="0" presId="urn:microsoft.com/office/officeart/2005/8/layout/hierarchy5"/>
    <dgm:cxn modelId="{4CACC7DC-548F-4DE7-A4A6-95DBE1909BB0}" type="presOf" srcId="{F8F58EC9-F95D-41D3-9EAA-D7943CD4DFE4}" destId="{B0E90C9B-C11A-4513-B04C-B83C847927D4}" srcOrd="0" destOrd="0" presId="urn:microsoft.com/office/officeart/2005/8/layout/hierarchy5"/>
    <dgm:cxn modelId="{C4266162-E344-42D9-A753-38384A6CCC52}" type="presOf" srcId="{D4DB6814-5453-4D68-8911-B25710692ED3}" destId="{ECF6E984-AC16-4326-8327-F2EF7EE1A53B}" srcOrd="0" destOrd="0" presId="urn:microsoft.com/office/officeart/2005/8/layout/hierarchy5"/>
    <dgm:cxn modelId="{E9C7A916-4F05-4FA9-80A4-1F11A8BE887F}" type="presOf" srcId="{49E0ECEE-C945-458C-9A22-38E48616ED32}" destId="{05388A84-1573-44CF-98E2-FE5E4F3171CF}" srcOrd="0" destOrd="0" presId="urn:microsoft.com/office/officeart/2005/8/layout/hierarchy5"/>
    <dgm:cxn modelId="{11B93A2B-DE15-460F-A195-640C1A97F7CF}" type="presOf" srcId="{4113E64A-8F31-48F6-9C20-924271504F01}" destId="{A29D1591-40C6-4911-93B0-F9B2B9CC2005}" srcOrd="0" destOrd="0" presId="urn:microsoft.com/office/officeart/2005/8/layout/hierarchy5"/>
    <dgm:cxn modelId="{E16D333E-1B9C-47F8-A23B-A3F58C84F354}" type="presOf" srcId="{936FEBBE-ACBB-4076-94C4-7BE8BDD10C24}" destId="{423C2AF3-B9B1-4F0D-8AC4-2B2DF4027E09}" srcOrd="0" destOrd="0" presId="urn:microsoft.com/office/officeart/2005/8/layout/hierarchy5"/>
    <dgm:cxn modelId="{B3203866-8F9E-4EE3-98D1-A28700CF191A}" srcId="{D3937041-ACAF-44E2-AF10-2879CFF8B881}" destId="{D4DB6814-5453-4D68-8911-B25710692ED3}" srcOrd="0" destOrd="0" parTransId="{154A15E4-202E-4C00-8CB6-25C5C7A1AF52}" sibTransId="{B3F8E847-A265-46B5-BC0C-DCBD7E84F66D}"/>
    <dgm:cxn modelId="{BA411413-2E88-431A-B676-20DE2243D822}" type="presOf" srcId="{9FB7C727-A213-4DBF-876A-FCCADCCED356}" destId="{7BF2C509-BED0-4959-8BDC-2BCF65CADCD9}" srcOrd="0" destOrd="0" presId="urn:microsoft.com/office/officeart/2005/8/layout/hierarchy5"/>
    <dgm:cxn modelId="{56163FF9-716A-4B4F-B432-319A3401C126}" type="presOf" srcId="{7D3D96B9-31D2-45C0-89D1-8DA0B028BFD3}" destId="{EF2866D6-4041-428B-9387-C0D167CC48A6}" srcOrd="1" destOrd="0" presId="urn:microsoft.com/office/officeart/2005/8/layout/hierarchy5"/>
    <dgm:cxn modelId="{421B7060-807F-43E6-894B-06440453EC9E}" type="presOf" srcId="{694EC840-BA04-4D51-8AA8-A671FAADAE80}" destId="{F4E6443B-E30B-4864-B7BE-C6471B2C80F9}" srcOrd="0" destOrd="0" presId="urn:microsoft.com/office/officeart/2005/8/layout/hierarchy5"/>
    <dgm:cxn modelId="{0A38CE64-87CF-45F4-BE39-FD6D3AEAC08A}" srcId="{F8F58EC9-F95D-41D3-9EAA-D7943CD4DFE4}" destId="{49E0ECEE-C945-458C-9A22-38E48616ED32}" srcOrd="0" destOrd="0" parTransId="{7D3D96B9-31D2-45C0-89D1-8DA0B028BFD3}" sibTransId="{B82F1898-A8B1-4B43-A238-4E2861183594}"/>
    <dgm:cxn modelId="{8FFD6A57-BE25-46C4-936B-8ED15D4E84D8}" srcId="{D3937041-ACAF-44E2-AF10-2879CFF8B881}" destId="{58468CB6-2C3B-49DD-9756-651F3BE171B0}" srcOrd="2" destOrd="0" parTransId="{BFEB316F-0587-418D-BA2C-3870A05F90C9}" sibTransId="{BF166CA3-1D82-4756-88D2-22B442824A1A}"/>
    <dgm:cxn modelId="{5D60BBCB-CA03-412F-A1DB-F8672871125F}" srcId="{D4DB6814-5453-4D68-8911-B25710692ED3}" destId="{BA5E95D1-A669-4012-94FC-8A6336B6D589}" srcOrd="0" destOrd="0" parTransId="{9F0645D2-8A97-41B0-AA0C-1C74738F6669}" sibTransId="{59C8A57E-AB4E-4EB7-91EC-82E6D79A0827}"/>
    <dgm:cxn modelId="{537F3178-3B35-44B3-B60B-A3F51274D1A4}" type="presOf" srcId="{936FEBBE-ACBB-4076-94C4-7BE8BDD10C24}" destId="{498CFD98-969D-4CD7-ACE9-5D9A38E9C319}" srcOrd="1" destOrd="0" presId="urn:microsoft.com/office/officeart/2005/8/layout/hierarchy5"/>
    <dgm:cxn modelId="{16104453-E973-4590-B246-62AFAD5B96AF}" type="presOf" srcId="{3DF99A76-126B-4337-93E7-E8BB432784B2}" destId="{F3388B17-B9BF-4841-B3F4-5F2F90C3EF8E}" srcOrd="0" destOrd="0" presId="urn:microsoft.com/office/officeart/2005/8/layout/hierarchy5"/>
    <dgm:cxn modelId="{2EE59616-4488-4572-89AC-4497FCA20D7D}" type="presOf" srcId="{58468CB6-2C3B-49DD-9756-651F3BE171B0}" destId="{E1658E08-9209-4264-B7F6-86CB0600038F}" srcOrd="1" destOrd="0" presId="urn:microsoft.com/office/officeart/2005/8/layout/hierarchy5"/>
    <dgm:cxn modelId="{01416DA4-21F3-4AA4-A97F-33938D425366}" type="presOf" srcId="{7D3D96B9-31D2-45C0-89D1-8DA0B028BFD3}" destId="{417DE612-7602-4838-BD55-5E2BE1DD8F71}" srcOrd="0" destOrd="0" presId="urn:microsoft.com/office/officeart/2005/8/layout/hierarchy5"/>
    <dgm:cxn modelId="{3AA4929C-C3E9-4557-AB3C-7E7340B1BD8F}" type="presOf" srcId="{99BDF5A0-D5F1-4441-843E-C77C4C6D9282}" destId="{3965E1CE-A8CF-4588-9664-DF33F2AF739B}" srcOrd="0" destOrd="0" presId="urn:microsoft.com/office/officeart/2005/8/layout/hierarchy5"/>
    <dgm:cxn modelId="{4E2FE0A3-2540-41EF-B632-B81ED98B2692}" type="presOf" srcId="{58468CB6-2C3B-49DD-9756-651F3BE171B0}" destId="{3E1D0604-ED56-46ED-80F0-EFECD04D57CA}" srcOrd="0" destOrd="0" presId="urn:microsoft.com/office/officeart/2005/8/layout/hierarchy5"/>
    <dgm:cxn modelId="{72D995A5-FFBB-4D14-A97E-4F1A847A2732}" type="presOf" srcId="{99BDF5A0-D5F1-4441-843E-C77C4C6D9282}" destId="{149B692D-D172-45A0-91E4-D2AA8310BB56}" srcOrd="1" destOrd="0" presId="urn:microsoft.com/office/officeart/2005/8/layout/hierarchy5"/>
    <dgm:cxn modelId="{7291714A-7F7F-4071-9094-55D350FB3412}" type="presOf" srcId="{9381E15F-7CB7-4879-B0AE-D8359388CF0B}" destId="{EED3A01D-D957-4D13-A532-CE0A83DF35E3}" srcOrd="0" destOrd="0" presId="urn:microsoft.com/office/officeart/2005/8/layout/hierarchy5"/>
    <dgm:cxn modelId="{DC1D1D32-F997-4D2D-BD77-D4E058800C6C}" type="presOf" srcId="{D3937041-ACAF-44E2-AF10-2879CFF8B881}" destId="{F34EDE5C-4C32-41F6-B637-FC9E3C76B3F0}" srcOrd="0" destOrd="0" presId="urn:microsoft.com/office/officeart/2005/8/layout/hierarchy5"/>
    <dgm:cxn modelId="{19DB2C30-7489-4013-9ACC-DA2BD4E93950}" srcId="{BA5E95D1-A669-4012-94FC-8A6336B6D589}" destId="{694EC840-BA04-4D51-8AA8-A671FAADAE80}" srcOrd="1" destOrd="0" parTransId="{FD5E29FA-E5AE-43C1-81C8-66BD1A0EAE51}" sibTransId="{81F53A3D-0C5E-483F-8E1A-3DF70083E027}"/>
    <dgm:cxn modelId="{5FE6515D-D3C8-4FB7-9527-CF1FACA9F7B5}" type="presOf" srcId="{9FB7C727-A213-4DBF-876A-FCCADCCED356}" destId="{12BA9CEA-74D9-4F7B-B828-3821713214C9}" srcOrd="1" destOrd="0" presId="urn:microsoft.com/office/officeart/2005/8/layout/hierarchy5"/>
    <dgm:cxn modelId="{D7E2A60D-6C85-49E2-BABC-0C71F9440F0A}" type="presOf" srcId="{675BFF5F-8FCF-4C25-A6AB-4568A7D973FC}" destId="{5F6E566E-59E1-4CE3-9B5D-732C33DED1DF}" srcOrd="0" destOrd="0" presId="urn:microsoft.com/office/officeart/2005/8/layout/hierarchy5"/>
    <dgm:cxn modelId="{4BABF240-66DD-4F66-9327-0142158C173D}" srcId="{F8F58EC9-F95D-41D3-9EAA-D7943CD4DFE4}" destId="{C32140E1-E6D7-40E4-A9CD-42E834698128}" srcOrd="1" destOrd="0" parTransId="{99BDF5A0-D5F1-4441-843E-C77C4C6D9282}" sibTransId="{7C2C766C-DC7D-487F-8DB0-9543C858789C}"/>
    <dgm:cxn modelId="{9E0E42C8-1096-4111-81A5-8C0308C68D04}" type="presOf" srcId="{FD5E29FA-E5AE-43C1-81C8-66BD1A0EAE51}" destId="{8E5E2C32-FAD6-4CD0-8AFE-5764EB416A6B}" srcOrd="1" destOrd="0" presId="urn:microsoft.com/office/officeart/2005/8/layout/hierarchy5"/>
    <dgm:cxn modelId="{0A1DA181-1AF1-45DB-8123-2645EE75C89D}" srcId="{D3937041-ACAF-44E2-AF10-2879CFF8B881}" destId="{03ED63AB-3AB2-4086-88FA-7B5CCDCACE87}" srcOrd="1" destOrd="0" parTransId="{7837E6E6-D790-480B-A879-2D5842D033D1}" sibTransId="{A69DEDCF-94C5-4C58-A9C9-7CD51211E6E7}"/>
    <dgm:cxn modelId="{E2FB888F-4511-4D8C-878C-7F80D182CC10}" type="presOf" srcId="{4113E64A-8F31-48F6-9C20-924271504F01}" destId="{B87C3E8F-5EA9-4DE9-85B5-EADCAE40F806}" srcOrd="1" destOrd="0" presId="urn:microsoft.com/office/officeart/2005/8/layout/hierarchy5"/>
    <dgm:cxn modelId="{C4EB7A66-D23B-4CF5-8967-199F42A253E3}" type="presOf" srcId="{675BFF5F-8FCF-4C25-A6AB-4568A7D973FC}" destId="{E39109AB-D6D8-4C98-9EFF-B74DA43684D7}" srcOrd="1" destOrd="0" presId="urn:microsoft.com/office/officeart/2005/8/layout/hierarchy5"/>
    <dgm:cxn modelId="{ED730F98-AC4F-418E-8077-ADBDEF14AC7F}" type="presOf" srcId="{BA5E95D1-A669-4012-94FC-8A6336B6D589}" destId="{635301DC-72F1-4AA1-AD75-BBFD8F6E4A22}" srcOrd="0" destOrd="0" presId="urn:microsoft.com/office/officeart/2005/8/layout/hierarchy5"/>
    <dgm:cxn modelId="{C139E9ED-0C6D-43D2-93CF-9383E26B6188}" type="presOf" srcId="{03ED63AB-3AB2-4086-88FA-7B5CCDCACE87}" destId="{58ABAEF9-D878-47EF-BDC6-4362746C0B1E}" srcOrd="1" destOrd="0" presId="urn:microsoft.com/office/officeart/2005/8/layout/hierarchy5"/>
    <dgm:cxn modelId="{C9F2ECCB-B60C-46EF-AE4C-10F23C1B2166}" srcId="{D3937041-ACAF-44E2-AF10-2879CFF8B881}" destId="{675BFF5F-8FCF-4C25-A6AB-4568A7D973FC}" srcOrd="3" destOrd="0" parTransId="{16DDBB64-09E2-451E-9F7E-12D5C2C2AF1F}" sibTransId="{95DBEAC0-08CA-43F0-955B-FB9DA28787F6}"/>
    <dgm:cxn modelId="{A6F83808-9745-4750-8796-AF7E039E5E14}" type="presOf" srcId="{9F0645D2-8A97-41B0-AA0C-1C74738F6669}" destId="{DAB9041B-1A0F-449D-ABAE-1109BC64AB0E}" srcOrd="0" destOrd="0" presId="urn:microsoft.com/office/officeart/2005/8/layout/hierarchy5"/>
    <dgm:cxn modelId="{4D7B1291-FCC4-4DBA-BC40-A22F06A741DD}" type="presOf" srcId="{C32140E1-E6D7-40E4-A9CD-42E834698128}" destId="{1E03AF86-F511-443E-B4E1-94E7266E2980}" srcOrd="0" destOrd="0" presId="urn:microsoft.com/office/officeart/2005/8/layout/hierarchy5"/>
    <dgm:cxn modelId="{E77EBA46-F2C3-457E-B0EA-CA2F0A2D35AF}" type="presOf" srcId="{FD5E29FA-E5AE-43C1-81C8-66BD1A0EAE51}" destId="{B8BF702B-DBE2-4708-8264-FD1719D4FDA8}" srcOrd="0" destOrd="0" presId="urn:microsoft.com/office/officeart/2005/8/layout/hierarchy5"/>
    <dgm:cxn modelId="{50C06431-1528-4F3C-97B2-EB2C74948BAC}" srcId="{BA5E95D1-A669-4012-94FC-8A6336B6D589}" destId="{3DF99A76-126B-4337-93E7-E8BB432784B2}" srcOrd="0" destOrd="0" parTransId="{4113E64A-8F31-48F6-9C20-924271504F01}" sibTransId="{876D653C-7040-416B-9795-E8E8EFEC80E4}"/>
    <dgm:cxn modelId="{984E3625-E01B-4EB9-A253-F1079E03103B}" srcId="{C32140E1-E6D7-40E4-A9CD-42E834698128}" destId="{9381E15F-7CB7-4879-B0AE-D8359388CF0B}" srcOrd="0" destOrd="0" parTransId="{936FEBBE-ACBB-4076-94C4-7BE8BDD10C24}" sibTransId="{65F8D3BE-6B8B-44EB-8629-B20188E104D0}"/>
    <dgm:cxn modelId="{C0ED9527-288C-4EE8-A1FF-A0619ED7178F}" srcId="{D4DB6814-5453-4D68-8911-B25710692ED3}" destId="{F8F58EC9-F95D-41D3-9EAA-D7943CD4DFE4}" srcOrd="1" destOrd="0" parTransId="{9FB7C727-A213-4DBF-876A-FCCADCCED356}" sibTransId="{5C2087C2-33DB-4DF5-9497-D1EADFA7AC01}"/>
    <dgm:cxn modelId="{A1557A3E-41D7-4925-B98E-292EE5B8FC23}" type="presOf" srcId="{9F0645D2-8A97-41B0-AA0C-1C74738F6669}" destId="{61A7F265-E616-4B8D-B82D-0D3203D26B11}" srcOrd="1" destOrd="0" presId="urn:microsoft.com/office/officeart/2005/8/layout/hierarchy5"/>
    <dgm:cxn modelId="{34F0EBB0-A90E-4057-9BED-180EFC679881}" type="presParOf" srcId="{F34EDE5C-4C32-41F6-B637-FC9E3C76B3F0}" destId="{E3EF4FBF-F3AE-4173-AA2E-A24A4BFA6A75}" srcOrd="0" destOrd="0" presId="urn:microsoft.com/office/officeart/2005/8/layout/hierarchy5"/>
    <dgm:cxn modelId="{3595D19B-44FF-484A-923E-6FFFDB6E3477}" type="presParOf" srcId="{E3EF4FBF-F3AE-4173-AA2E-A24A4BFA6A75}" destId="{54F00DF6-5B11-4824-A936-856BAF206D75}" srcOrd="0" destOrd="0" presId="urn:microsoft.com/office/officeart/2005/8/layout/hierarchy5"/>
    <dgm:cxn modelId="{420AB4CE-0140-4A5C-9A2C-3C2133510F19}" type="presParOf" srcId="{E3EF4FBF-F3AE-4173-AA2E-A24A4BFA6A75}" destId="{632EBD5F-002A-488B-8C0E-BEDA7289DBD0}" srcOrd="1" destOrd="0" presId="urn:microsoft.com/office/officeart/2005/8/layout/hierarchy5"/>
    <dgm:cxn modelId="{7464D878-FCCD-4516-B377-6366BC04ABA2}" type="presParOf" srcId="{632EBD5F-002A-488B-8C0E-BEDA7289DBD0}" destId="{6DE82060-1A0C-45B8-8C23-DABB63B06A0E}" srcOrd="0" destOrd="0" presId="urn:microsoft.com/office/officeart/2005/8/layout/hierarchy5"/>
    <dgm:cxn modelId="{9A0A06ED-E939-4AB3-BEC0-ABDDC3E173A7}" type="presParOf" srcId="{6DE82060-1A0C-45B8-8C23-DABB63B06A0E}" destId="{ECF6E984-AC16-4326-8327-F2EF7EE1A53B}" srcOrd="0" destOrd="0" presId="urn:microsoft.com/office/officeart/2005/8/layout/hierarchy5"/>
    <dgm:cxn modelId="{004D7B41-3A1C-4C91-A790-0D7010148390}" type="presParOf" srcId="{6DE82060-1A0C-45B8-8C23-DABB63B06A0E}" destId="{BCE5A7FB-350C-4912-B701-401BAD6E1F91}" srcOrd="1" destOrd="0" presId="urn:microsoft.com/office/officeart/2005/8/layout/hierarchy5"/>
    <dgm:cxn modelId="{CFDEEC00-B2F9-4611-84D0-7DB645F12FDF}" type="presParOf" srcId="{BCE5A7FB-350C-4912-B701-401BAD6E1F91}" destId="{DAB9041B-1A0F-449D-ABAE-1109BC64AB0E}" srcOrd="0" destOrd="0" presId="urn:microsoft.com/office/officeart/2005/8/layout/hierarchy5"/>
    <dgm:cxn modelId="{49773D9C-E921-4738-9DCD-493E3ED3A945}" type="presParOf" srcId="{DAB9041B-1A0F-449D-ABAE-1109BC64AB0E}" destId="{61A7F265-E616-4B8D-B82D-0D3203D26B11}" srcOrd="0" destOrd="0" presId="urn:microsoft.com/office/officeart/2005/8/layout/hierarchy5"/>
    <dgm:cxn modelId="{F77F596E-F068-4CA5-B504-BA1FC075EA83}" type="presParOf" srcId="{BCE5A7FB-350C-4912-B701-401BAD6E1F91}" destId="{DD210399-B4E5-4E37-BEA5-1F2C5E6E182E}" srcOrd="1" destOrd="0" presId="urn:microsoft.com/office/officeart/2005/8/layout/hierarchy5"/>
    <dgm:cxn modelId="{AA559411-9E60-49DF-81B7-38446FE0EB8B}" type="presParOf" srcId="{DD210399-B4E5-4E37-BEA5-1F2C5E6E182E}" destId="{635301DC-72F1-4AA1-AD75-BBFD8F6E4A22}" srcOrd="0" destOrd="0" presId="urn:microsoft.com/office/officeart/2005/8/layout/hierarchy5"/>
    <dgm:cxn modelId="{A908F5C0-1135-4863-83AE-1452BAD02845}" type="presParOf" srcId="{DD210399-B4E5-4E37-BEA5-1F2C5E6E182E}" destId="{1C2A72C2-1B02-415F-B72A-08319160075C}" srcOrd="1" destOrd="0" presId="urn:microsoft.com/office/officeart/2005/8/layout/hierarchy5"/>
    <dgm:cxn modelId="{66F72138-6A63-4342-B5FE-9D8656738D37}" type="presParOf" srcId="{1C2A72C2-1B02-415F-B72A-08319160075C}" destId="{A29D1591-40C6-4911-93B0-F9B2B9CC2005}" srcOrd="0" destOrd="0" presId="urn:microsoft.com/office/officeart/2005/8/layout/hierarchy5"/>
    <dgm:cxn modelId="{AE4585B9-5A9E-4C39-AE8F-4E0F21516CFE}" type="presParOf" srcId="{A29D1591-40C6-4911-93B0-F9B2B9CC2005}" destId="{B87C3E8F-5EA9-4DE9-85B5-EADCAE40F806}" srcOrd="0" destOrd="0" presId="urn:microsoft.com/office/officeart/2005/8/layout/hierarchy5"/>
    <dgm:cxn modelId="{35DEEEDB-E376-4EF5-A073-1D7A6AB92D4E}" type="presParOf" srcId="{1C2A72C2-1B02-415F-B72A-08319160075C}" destId="{7DD4C692-24B9-48E2-A064-EC218E13A8B6}" srcOrd="1" destOrd="0" presId="urn:microsoft.com/office/officeart/2005/8/layout/hierarchy5"/>
    <dgm:cxn modelId="{E269F29B-FAEC-4C18-8878-4ECD39858637}" type="presParOf" srcId="{7DD4C692-24B9-48E2-A064-EC218E13A8B6}" destId="{F3388B17-B9BF-4841-B3F4-5F2F90C3EF8E}" srcOrd="0" destOrd="0" presId="urn:microsoft.com/office/officeart/2005/8/layout/hierarchy5"/>
    <dgm:cxn modelId="{781F1F7D-CFE0-48BD-A240-E3600DD4B2F7}" type="presParOf" srcId="{7DD4C692-24B9-48E2-A064-EC218E13A8B6}" destId="{DDDEEDA5-C2C7-4348-B4E9-870ED6153992}" srcOrd="1" destOrd="0" presId="urn:microsoft.com/office/officeart/2005/8/layout/hierarchy5"/>
    <dgm:cxn modelId="{ABBAABCB-D2EC-4487-858E-7EB85E94E8A1}" type="presParOf" srcId="{1C2A72C2-1B02-415F-B72A-08319160075C}" destId="{B8BF702B-DBE2-4708-8264-FD1719D4FDA8}" srcOrd="2" destOrd="0" presId="urn:microsoft.com/office/officeart/2005/8/layout/hierarchy5"/>
    <dgm:cxn modelId="{CAD03909-925A-4DC2-AE6C-C193D39E90D6}" type="presParOf" srcId="{B8BF702B-DBE2-4708-8264-FD1719D4FDA8}" destId="{8E5E2C32-FAD6-4CD0-8AFE-5764EB416A6B}" srcOrd="0" destOrd="0" presId="urn:microsoft.com/office/officeart/2005/8/layout/hierarchy5"/>
    <dgm:cxn modelId="{820279D5-C10D-4121-88BA-8368060ACC02}" type="presParOf" srcId="{1C2A72C2-1B02-415F-B72A-08319160075C}" destId="{E9D2634E-10E3-432F-8AD9-95EB96FB7B70}" srcOrd="3" destOrd="0" presId="urn:microsoft.com/office/officeart/2005/8/layout/hierarchy5"/>
    <dgm:cxn modelId="{B7934279-B264-4698-99A5-953ECE507049}" type="presParOf" srcId="{E9D2634E-10E3-432F-8AD9-95EB96FB7B70}" destId="{F4E6443B-E30B-4864-B7BE-C6471B2C80F9}" srcOrd="0" destOrd="0" presId="urn:microsoft.com/office/officeart/2005/8/layout/hierarchy5"/>
    <dgm:cxn modelId="{BC762A3B-1DA6-41EE-BC2F-050356C6355B}" type="presParOf" srcId="{E9D2634E-10E3-432F-8AD9-95EB96FB7B70}" destId="{43C9B27F-16EA-4982-B44D-66BC23764865}" srcOrd="1" destOrd="0" presId="urn:microsoft.com/office/officeart/2005/8/layout/hierarchy5"/>
    <dgm:cxn modelId="{0ADD683F-D7B5-4CA4-ADF3-1EBC863F971F}" type="presParOf" srcId="{BCE5A7FB-350C-4912-B701-401BAD6E1F91}" destId="{7BF2C509-BED0-4959-8BDC-2BCF65CADCD9}" srcOrd="2" destOrd="0" presId="urn:microsoft.com/office/officeart/2005/8/layout/hierarchy5"/>
    <dgm:cxn modelId="{33ABF1D1-764C-4934-8CEB-2B1855B65441}" type="presParOf" srcId="{7BF2C509-BED0-4959-8BDC-2BCF65CADCD9}" destId="{12BA9CEA-74D9-4F7B-B828-3821713214C9}" srcOrd="0" destOrd="0" presId="urn:microsoft.com/office/officeart/2005/8/layout/hierarchy5"/>
    <dgm:cxn modelId="{36562752-67D1-415B-8281-86824C22AA02}" type="presParOf" srcId="{BCE5A7FB-350C-4912-B701-401BAD6E1F91}" destId="{D1766710-F232-4FE3-9DE3-DA62C60B82D5}" srcOrd="3" destOrd="0" presId="urn:microsoft.com/office/officeart/2005/8/layout/hierarchy5"/>
    <dgm:cxn modelId="{1BDE481C-DAFA-4401-B8C1-8F92E91AA4E6}" type="presParOf" srcId="{D1766710-F232-4FE3-9DE3-DA62C60B82D5}" destId="{B0E90C9B-C11A-4513-B04C-B83C847927D4}" srcOrd="0" destOrd="0" presId="urn:microsoft.com/office/officeart/2005/8/layout/hierarchy5"/>
    <dgm:cxn modelId="{027DDDB5-3E29-4776-AF18-C6920F17AEEB}" type="presParOf" srcId="{D1766710-F232-4FE3-9DE3-DA62C60B82D5}" destId="{AC6BE429-2AE3-4367-9E61-0FE3954380B1}" srcOrd="1" destOrd="0" presId="urn:microsoft.com/office/officeart/2005/8/layout/hierarchy5"/>
    <dgm:cxn modelId="{E608D032-66A0-4E95-9F3A-05798BCB3C17}" type="presParOf" srcId="{AC6BE429-2AE3-4367-9E61-0FE3954380B1}" destId="{417DE612-7602-4838-BD55-5E2BE1DD8F71}" srcOrd="0" destOrd="0" presId="urn:microsoft.com/office/officeart/2005/8/layout/hierarchy5"/>
    <dgm:cxn modelId="{5EF8C8CB-3960-43B9-B324-D14DAB2B9AF9}" type="presParOf" srcId="{417DE612-7602-4838-BD55-5E2BE1DD8F71}" destId="{EF2866D6-4041-428B-9387-C0D167CC48A6}" srcOrd="0" destOrd="0" presId="urn:microsoft.com/office/officeart/2005/8/layout/hierarchy5"/>
    <dgm:cxn modelId="{979666EC-ACFD-4FCB-B900-3D1E9BD02200}" type="presParOf" srcId="{AC6BE429-2AE3-4367-9E61-0FE3954380B1}" destId="{CF3171C9-0A05-4252-BE1D-23AE3A7132E7}" srcOrd="1" destOrd="0" presId="urn:microsoft.com/office/officeart/2005/8/layout/hierarchy5"/>
    <dgm:cxn modelId="{C422E5A8-24AC-4FF6-BCB8-83656A19A2A0}" type="presParOf" srcId="{CF3171C9-0A05-4252-BE1D-23AE3A7132E7}" destId="{05388A84-1573-44CF-98E2-FE5E4F3171CF}" srcOrd="0" destOrd="0" presId="urn:microsoft.com/office/officeart/2005/8/layout/hierarchy5"/>
    <dgm:cxn modelId="{639FC7BC-0993-4EC6-BBA4-ECB0BFAD7673}" type="presParOf" srcId="{CF3171C9-0A05-4252-BE1D-23AE3A7132E7}" destId="{E217BB0C-911B-4541-887A-4CA797199907}" srcOrd="1" destOrd="0" presId="urn:microsoft.com/office/officeart/2005/8/layout/hierarchy5"/>
    <dgm:cxn modelId="{047BCB6E-5068-41E4-8091-E3F9B6AB49EE}" type="presParOf" srcId="{AC6BE429-2AE3-4367-9E61-0FE3954380B1}" destId="{3965E1CE-A8CF-4588-9664-DF33F2AF739B}" srcOrd="2" destOrd="0" presId="urn:microsoft.com/office/officeart/2005/8/layout/hierarchy5"/>
    <dgm:cxn modelId="{766592F7-C42F-4005-AC26-8D51989D183E}" type="presParOf" srcId="{3965E1CE-A8CF-4588-9664-DF33F2AF739B}" destId="{149B692D-D172-45A0-91E4-D2AA8310BB56}" srcOrd="0" destOrd="0" presId="urn:microsoft.com/office/officeart/2005/8/layout/hierarchy5"/>
    <dgm:cxn modelId="{5862BE72-3388-4CC8-88EB-1CFAC89CB779}" type="presParOf" srcId="{AC6BE429-2AE3-4367-9E61-0FE3954380B1}" destId="{DFC6FBDA-97A3-4857-BBC1-04E71B3A8D02}" srcOrd="3" destOrd="0" presId="urn:microsoft.com/office/officeart/2005/8/layout/hierarchy5"/>
    <dgm:cxn modelId="{279BCCEB-97C9-48B4-ACC0-F85EEF43C75B}" type="presParOf" srcId="{DFC6FBDA-97A3-4857-BBC1-04E71B3A8D02}" destId="{1E03AF86-F511-443E-B4E1-94E7266E2980}" srcOrd="0" destOrd="0" presId="urn:microsoft.com/office/officeart/2005/8/layout/hierarchy5"/>
    <dgm:cxn modelId="{2C82F41B-9CE1-4500-A396-8208203442E8}" type="presParOf" srcId="{DFC6FBDA-97A3-4857-BBC1-04E71B3A8D02}" destId="{961BDF45-8C17-4EDB-9BB1-52CF0B5ECB5E}" srcOrd="1" destOrd="0" presId="urn:microsoft.com/office/officeart/2005/8/layout/hierarchy5"/>
    <dgm:cxn modelId="{55DA47C2-D241-4A8E-A5B0-7A3C5FBFD3E6}" type="presParOf" srcId="{961BDF45-8C17-4EDB-9BB1-52CF0B5ECB5E}" destId="{423C2AF3-B9B1-4F0D-8AC4-2B2DF4027E09}" srcOrd="0" destOrd="0" presId="urn:microsoft.com/office/officeart/2005/8/layout/hierarchy5"/>
    <dgm:cxn modelId="{6F218112-4531-4292-8A47-76E08C0D4867}" type="presParOf" srcId="{423C2AF3-B9B1-4F0D-8AC4-2B2DF4027E09}" destId="{498CFD98-969D-4CD7-ACE9-5D9A38E9C319}" srcOrd="0" destOrd="0" presId="urn:microsoft.com/office/officeart/2005/8/layout/hierarchy5"/>
    <dgm:cxn modelId="{C183CC9A-EDC2-4D0C-AF8E-FB6E492058AA}" type="presParOf" srcId="{961BDF45-8C17-4EDB-9BB1-52CF0B5ECB5E}" destId="{7A959908-ADD2-4288-902C-5EE7E178B86E}" srcOrd="1" destOrd="0" presId="urn:microsoft.com/office/officeart/2005/8/layout/hierarchy5"/>
    <dgm:cxn modelId="{EACF0BD0-6F04-4BFB-98C4-B054BFD6F21A}" type="presParOf" srcId="{7A959908-ADD2-4288-902C-5EE7E178B86E}" destId="{EED3A01D-D957-4D13-A532-CE0A83DF35E3}" srcOrd="0" destOrd="0" presId="urn:microsoft.com/office/officeart/2005/8/layout/hierarchy5"/>
    <dgm:cxn modelId="{A77E36F9-E5D8-4AA6-99E4-2F25A050C0EE}" type="presParOf" srcId="{7A959908-ADD2-4288-902C-5EE7E178B86E}" destId="{85EAFEA4-462F-47A6-A102-0A2E298419F5}" srcOrd="1" destOrd="0" presId="urn:microsoft.com/office/officeart/2005/8/layout/hierarchy5"/>
    <dgm:cxn modelId="{39387A38-1182-4130-B7E4-720F7E9EBCAE}" type="presParOf" srcId="{F34EDE5C-4C32-41F6-B637-FC9E3C76B3F0}" destId="{FF8D49ED-4938-4370-90E9-1BC901130325}" srcOrd="1" destOrd="0" presId="urn:microsoft.com/office/officeart/2005/8/layout/hierarchy5"/>
    <dgm:cxn modelId="{C72C149D-7C9D-4D43-B30F-912445B77BAC}" type="presParOf" srcId="{FF8D49ED-4938-4370-90E9-1BC901130325}" destId="{99DEB201-ED56-488D-8D01-373AFC4D9567}" srcOrd="0" destOrd="0" presId="urn:microsoft.com/office/officeart/2005/8/layout/hierarchy5"/>
    <dgm:cxn modelId="{9528ED4F-AC80-49B0-99CD-A56634D92621}" type="presParOf" srcId="{99DEB201-ED56-488D-8D01-373AFC4D9567}" destId="{F4FC65A6-6E38-4F4A-8FBF-6C50B9852B5B}" srcOrd="0" destOrd="0" presId="urn:microsoft.com/office/officeart/2005/8/layout/hierarchy5"/>
    <dgm:cxn modelId="{0EEF6504-4178-45B2-BA60-9FD39DA31727}" type="presParOf" srcId="{99DEB201-ED56-488D-8D01-373AFC4D9567}" destId="{58ABAEF9-D878-47EF-BDC6-4362746C0B1E}" srcOrd="1" destOrd="0" presId="urn:microsoft.com/office/officeart/2005/8/layout/hierarchy5"/>
    <dgm:cxn modelId="{E7C833EF-B798-46F8-BC0A-F9BDB351CAE5}" type="presParOf" srcId="{FF8D49ED-4938-4370-90E9-1BC901130325}" destId="{44275EA4-DF49-4E96-A681-AA22E5298B1E}" srcOrd="1" destOrd="0" presId="urn:microsoft.com/office/officeart/2005/8/layout/hierarchy5"/>
    <dgm:cxn modelId="{1DBAE424-E3DC-4E0E-9291-89E5CD9741C2}" type="presParOf" srcId="{44275EA4-DF49-4E96-A681-AA22E5298B1E}" destId="{27C494DB-84C6-4F86-BECB-A2388C54B596}" srcOrd="0" destOrd="0" presId="urn:microsoft.com/office/officeart/2005/8/layout/hierarchy5"/>
    <dgm:cxn modelId="{2F9A94FA-45E6-4C14-B9B3-87659B793A5F}" type="presParOf" srcId="{FF8D49ED-4938-4370-90E9-1BC901130325}" destId="{0FAF5163-467A-42BD-AC5C-E4DC7C9482EF}" srcOrd="2" destOrd="0" presId="urn:microsoft.com/office/officeart/2005/8/layout/hierarchy5"/>
    <dgm:cxn modelId="{7557EFC6-6A8C-4FEC-BFDB-8ACBBB3DAFED}" type="presParOf" srcId="{0FAF5163-467A-42BD-AC5C-E4DC7C9482EF}" destId="{3E1D0604-ED56-46ED-80F0-EFECD04D57CA}" srcOrd="0" destOrd="0" presId="urn:microsoft.com/office/officeart/2005/8/layout/hierarchy5"/>
    <dgm:cxn modelId="{5A43189E-21A3-463F-AAD0-B53C09D6F945}" type="presParOf" srcId="{0FAF5163-467A-42BD-AC5C-E4DC7C9482EF}" destId="{E1658E08-9209-4264-B7F6-86CB0600038F}" srcOrd="1" destOrd="0" presId="urn:microsoft.com/office/officeart/2005/8/layout/hierarchy5"/>
    <dgm:cxn modelId="{CAE209F5-E0CA-4EB4-BFE1-5DCDE9BB28BC}" type="presParOf" srcId="{FF8D49ED-4938-4370-90E9-1BC901130325}" destId="{65C263AC-3106-42AB-8D1A-DA99C9615834}" srcOrd="3" destOrd="0" presId="urn:microsoft.com/office/officeart/2005/8/layout/hierarchy5"/>
    <dgm:cxn modelId="{36B45B28-BAAA-4676-9408-0EE300606AD4}" type="presParOf" srcId="{65C263AC-3106-42AB-8D1A-DA99C9615834}" destId="{E1594E86-E6B0-4770-8579-034CC52FA7B0}" srcOrd="0" destOrd="0" presId="urn:microsoft.com/office/officeart/2005/8/layout/hierarchy5"/>
    <dgm:cxn modelId="{8721B0D7-9B92-4DD1-A780-EB4FE67834D8}" type="presParOf" srcId="{FF8D49ED-4938-4370-90E9-1BC901130325}" destId="{AC27605B-979B-4DAC-BFAF-92AA8B1FCE4C}" srcOrd="4" destOrd="0" presId="urn:microsoft.com/office/officeart/2005/8/layout/hierarchy5"/>
    <dgm:cxn modelId="{3EEEA636-99D6-44E9-A1BA-4FC981B25257}" type="presParOf" srcId="{AC27605B-979B-4DAC-BFAF-92AA8B1FCE4C}" destId="{5F6E566E-59E1-4CE3-9B5D-732C33DED1DF}" srcOrd="0" destOrd="0" presId="urn:microsoft.com/office/officeart/2005/8/layout/hierarchy5"/>
    <dgm:cxn modelId="{3B72E2C1-0E9A-4A8B-8039-F573A356EE0B}" type="presParOf" srcId="{AC27605B-979B-4DAC-BFAF-92AA8B1FCE4C}" destId="{E39109AB-D6D8-4C98-9EFF-B74DA43684D7}"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A07A63-07B3-407E-AC0D-1C6C74D2F27E}" type="datetimeFigureOut">
              <a:rPr lang="en-US" smtClean="0"/>
              <a:pPr/>
              <a:t>6/22/12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92ACF6-BC8E-4E9C-B1A0-43D4486EEA04}" type="slidenum">
              <a:rPr lang="en-US" smtClean="0"/>
              <a:pPr/>
              <a:t>‹#›</a:t>
            </a:fld>
            <a:endParaRPr lang="en-US"/>
          </a:p>
        </p:txBody>
      </p:sp>
    </p:spTree>
    <p:extLst>
      <p:ext uri="{BB962C8B-B14F-4D97-AF65-F5344CB8AC3E}">
        <p14:creationId xmlns:p14="http://schemas.microsoft.com/office/powerpoint/2010/main" val="710591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92ACF6-BC8E-4E9C-B1A0-43D4486EEA04}" type="slidenum">
              <a:rPr lang="en-US" smtClean="0"/>
              <a:pPr/>
              <a:t>9</a:t>
            </a:fld>
            <a:endParaRPr lang="en-US"/>
          </a:p>
        </p:txBody>
      </p:sp>
    </p:spTree>
    <p:extLst>
      <p:ext uri="{BB962C8B-B14F-4D97-AF65-F5344CB8AC3E}">
        <p14:creationId xmlns:p14="http://schemas.microsoft.com/office/powerpoint/2010/main" val="2848728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92ACF6-BC8E-4E9C-B1A0-43D4486EEA04}" type="slidenum">
              <a:rPr lang="en-US" smtClean="0"/>
              <a:pPr/>
              <a:t>67</a:t>
            </a:fld>
            <a:endParaRPr lang="en-US"/>
          </a:p>
        </p:txBody>
      </p:sp>
    </p:spTree>
    <p:extLst>
      <p:ext uri="{BB962C8B-B14F-4D97-AF65-F5344CB8AC3E}">
        <p14:creationId xmlns:p14="http://schemas.microsoft.com/office/powerpoint/2010/main" val="2527245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99369B1-A059-4E42-98C6-4FFA43906E9A}" type="datetime1">
              <a:rPr lang="en-US" smtClean="0"/>
              <a:pPr/>
              <a:t>6/22/12</a:t>
            </a:fld>
            <a:endParaRPr lang="en-US"/>
          </a:p>
        </p:txBody>
      </p:sp>
      <p:sp>
        <p:nvSpPr>
          <p:cNvPr id="5" name="Footer Placeholder 4"/>
          <p:cNvSpPr>
            <a:spLocks noGrp="1"/>
          </p:cNvSpPr>
          <p:nvPr>
            <p:ph type="ftr" sz="quarter" idx="11"/>
          </p:nvPr>
        </p:nvSpPr>
        <p:spPr/>
        <p:txBody>
          <a:bodyPr/>
          <a:lstStyle/>
          <a:p>
            <a:r>
              <a:rPr lang="en-US" smtClean="0"/>
              <a:t>By:  Clifford A. Rieders, Esq.</a:t>
            </a:r>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5FD889E0-CAB2-4699-909D-B9A88D47ACBE}"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E326D3-2B70-4036-8880-289079AE6851}" type="datetime1">
              <a:rPr lang="en-US" smtClean="0"/>
              <a:pPr/>
              <a:t>6/22/12</a:t>
            </a:fld>
            <a:endParaRPr lang="en-US"/>
          </a:p>
        </p:txBody>
      </p:sp>
      <p:sp>
        <p:nvSpPr>
          <p:cNvPr id="5" name="Footer Placeholder 4"/>
          <p:cNvSpPr>
            <a:spLocks noGrp="1"/>
          </p:cNvSpPr>
          <p:nvPr>
            <p:ph type="ftr" sz="quarter" idx="11"/>
          </p:nvPr>
        </p:nvSpPr>
        <p:spPr/>
        <p:txBody>
          <a:bodyPr/>
          <a:lstStyle/>
          <a:p>
            <a:r>
              <a:rPr lang="en-US" smtClean="0"/>
              <a:t>By:  Clifford A. Rieders, Esq.</a:t>
            </a:r>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E3D6D7-7F66-4D45-9969-89A8200D0E29}" type="datetime1">
              <a:rPr lang="en-US" smtClean="0"/>
              <a:pPr/>
              <a:t>6/22/12</a:t>
            </a:fld>
            <a:endParaRPr lang="en-US"/>
          </a:p>
        </p:txBody>
      </p:sp>
      <p:sp>
        <p:nvSpPr>
          <p:cNvPr id="5" name="Footer Placeholder 4"/>
          <p:cNvSpPr>
            <a:spLocks noGrp="1"/>
          </p:cNvSpPr>
          <p:nvPr>
            <p:ph type="ftr" sz="quarter" idx="11"/>
          </p:nvPr>
        </p:nvSpPr>
        <p:spPr/>
        <p:txBody>
          <a:bodyPr/>
          <a:lstStyle/>
          <a:p>
            <a:r>
              <a:rPr lang="en-US" smtClean="0"/>
              <a:t>By:  Clifford A. Rieders, Esq.</a:t>
            </a:r>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33191-F3AC-4A26-B13D-316AC2C429B0}" type="datetime1">
              <a:rPr lang="en-US" smtClean="0"/>
              <a:pPr/>
              <a:t>6/22/12</a:t>
            </a:fld>
            <a:endParaRPr lang="en-US"/>
          </a:p>
        </p:txBody>
      </p:sp>
      <p:sp>
        <p:nvSpPr>
          <p:cNvPr id="5" name="Footer Placeholder 4"/>
          <p:cNvSpPr>
            <a:spLocks noGrp="1"/>
          </p:cNvSpPr>
          <p:nvPr>
            <p:ph type="ftr" sz="quarter" idx="11"/>
          </p:nvPr>
        </p:nvSpPr>
        <p:spPr/>
        <p:txBody>
          <a:bodyPr/>
          <a:lstStyle/>
          <a:p>
            <a:r>
              <a:rPr lang="en-US" smtClean="0"/>
              <a:t>By:  Clifford A. Rieders, Esq.</a:t>
            </a:r>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124191F-4B1E-49FC-AC55-4D4D2EBD290B}" type="datetime1">
              <a:rPr lang="en-US" smtClean="0"/>
              <a:pPr/>
              <a:t>6/22/12</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By:  Clifford A. Rieders, Esq.</a:t>
            </a:r>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C5AF37-73F8-4B75-BC16-A3DDFF11012C}" type="datetime1">
              <a:rPr lang="en-US" smtClean="0"/>
              <a:pPr/>
              <a:t>6/22/12</a:t>
            </a:fld>
            <a:endParaRPr lang="en-US"/>
          </a:p>
        </p:txBody>
      </p:sp>
      <p:sp>
        <p:nvSpPr>
          <p:cNvPr id="6" name="Footer Placeholder 5"/>
          <p:cNvSpPr>
            <a:spLocks noGrp="1"/>
          </p:cNvSpPr>
          <p:nvPr>
            <p:ph type="ftr" sz="quarter" idx="11"/>
          </p:nvPr>
        </p:nvSpPr>
        <p:spPr/>
        <p:txBody>
          <a:bodyPr/>
          <a:lstStyle/>
          <a:p>
            <a:r>
              <a:rPr lang="en-US" smtClean="0"/>
              <a:t>By:  Clifford A. Rieders, Esq.</a:t>
            </a:r>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E266E4-AAA6-439D-AC49-2678D674CFB9}" type="datetime1">
              <a:rPr lang="en-US" smtClean="0"/>
              <a:pPr/>
              <a:t>6/22/12</a:t>
            </a:fld>
            <a:endParaRPr lang="en-US"/>
          </a:p>
        </p:txBody>
      </p:sp>
      <p:sp>
        <p:nvSpPr>
          <p:cNvPr id="8" name="Footer Placeholder 7"/>
          <p:cNvSpPr>
            <a:spLocks noGrp="1"/>
          </p:cNvSpPr>
          <p:nvPr>
            <p:ph type="ftr" sz="quarter" idx="11"/>
          </p:nvPr>
        </p:nvSpPr>
        <p:spPr/>
        <p:txBody>
          <a:bodyPr/>
          <a:lstStyle/>
          <a:p>
            <a:r>
              <a:rPr lang="en-US" smtClean="0"/>
              <a:t>By:  Clifford A. Rieders, Esq.</a:t>
            </a:r>
            <a:endParaRPr lang="en-US"/>
          </a:p>
        </p:txBody>
      </p:sp>
      <p:sp>
        <p:nvSpPr>
          <p:cNvPr id="9" name="Slide Number Placeholder 8"/>
          <p:cNvSpPr>
            <a:spLocks noGrp="1"/>
          </p:cNvSpPr>
          <p:nvPr>
            <p:ph type="sldNum" sz="quarter" idx="12"/>
          </p:nvPr>
        </p:nvSpPr>
        <p:spPr/>
        <p:txBody>
          <a:bodyPr/>
          <a:lstStyle/>
          <a:p>
            <a:fld id="{5FD889E0-CAB2-4699-909D-B9A88D47AC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11FFAD-19D8-42BC-BB52-5D85462710A4}" type="datetime1">
              <a:rPr lang="en-US" smtClean="0"/>
              <a:pPr/>
              <a:t>6/22/12</a:t>
            </a:fld>
            <a:endParaRPr lang="en-US"/>
          </a:p>
        </p:txBody>
      </p:sp>
      <p:sp>
        <p:nvSpPr>
          <p:cNvPr id="4" name="Footer Placeholder 3"/>
          <p:cNvSpPr>
            <a:spLocks noGrp="1"/>
          </p:cNvSpPr>
          <p:nvPr>
            <p:ph type="ftr" sz="quarter" idx="11"/>
          </p:nvPr>
        </p:nvSpPr>
        <p:spPr/>
        <p:txBody>
          <a:bodyPr/>
          <a:lstStyle/>
          <a:p>
            <a:r>
              <a:rPr lang="en-US" smtClean="0"/>
              <a:t>By:  Clifford A. Rieders, Esq.</a:t>
            </a:r>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664CAB65-3011-46F3-BA91-8207C69A4D15}" type="datetime1">
              <a:rPr lang="en-US" smtClean="0"/>
              <a:pPr/>
              <a:t>6/22/12</a:t>
            </a:fld>
            <a:endParaRPr lang="en-US"/>
          </a:p>
        </p:txBody>
      </p:sp>
      <p:sp>
        <p:nvSpPr>
          <p:cNvPr id="3" name="Footer Placeholder 2"/>
          <p:cNvSpPr>
            <a:spLocks noGrp="1"/>
          </p:cNvSpPr>
          <p:nvPr>
            <p:ph type="ftr" sz="quarter" idx="11"/>
          </p:nvPr>
        </p:nvSpPr>
        <p:spPr/>
        <p:txBody>
          <a:bodyPr/>
          <a:lstStyle/>
          <a:p>
            <a:r>
              <a:rPr lang="en-US" smtClean="0"/>
              <a:t>By:  Clifford A. Rieders, Esq.</a:t>
            </a:r>
            <a:endParaRPr lang="en-US"/>
          </a:p>
        </p:txBody>
      </p:sp>
      <p:sp>
        <p:nvSpPr>
          <p:cNvPr id="4" name="Slide Number Placeholder 3"/>
          <p:cNvSpPr>
            <a:spLocks noGrp="1"/>
          </p:cNvSpPr>
          <p:nvPr>
            <p:ph type="sldNum" sz="quarter" idx="12"/>
          </p:nvPr>
        </p:nvSpPr>
        <p:spPr/>
        <p:txBody>
          <a:bodyPr/>
          <a:lstStyle/>
          <a:p>
            <a:fld id="{5FD889E0-CAB2-4699-909D-B9A88D47AC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5DD43F-61E8-498C-BA37-A5B21C80C276}" type="datetime1">
              <a:rPr lang="en-US" smtClean="0"/>
              <a:pPr/>
              <a:t>6/22/12</a:t>
            </a:fld>
            <a:endParaRPr lang="en-US"/>
          </a:p>
        </p:txBody>
      </p:sp>
      <p:sp>
        <p:nvSpPr>
          <p:cNvPr id="6" name="Footer Placeholder 5"/>
          <p:cNvSpPr>
            <a:spLocks noGrp="1"/>
          </p:cNvSpPr>
          <p:nvPr>
            <p:ph type="ftr" sz="quarter" idx="11"/>
          </p:nvPr>
        </p:nvSpPr>
        <p:spPr/>
        <p:txBody>
          <a:bodyPr/>
          <a:lstStyle/>
          <a:p>
            <a:r>
              <a:rPr lang="en-US" smtClean="0"/>
              <a:t>By:  Clifford A. Rieders, Esq.</a:t>
            </a:r>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fld id="{02715A03-1409-4CB3-81D7-EDA174878F2F}" type="datetime1">
              <a:rPr lang="en-US" smtClean="0"/>
              <a:pPr/>
              <a:t>6/22/12</a:t>
            </a:fld>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smtClean="0"/>
              <a:t>By:  Clifford A. Rieders, Esq.</a:t>
            </a:r>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BCCC95C-6709-4618-900F-7C8C1EF658B3}" type="datetime1">
              <a:rPr lang="en-US" smtClean="0"/>
              <a:pPr/>
              <a:t>6/22/12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r>
              <a:rPr lang="en-US" smtClean="0"/>
              <a:t>By:  Clifford A. Rieders, Esq.</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5FD889E0-CAB2-4699-909D-B9A88D47ACBE}"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dt="0"/>
  <p:txStyles>
    <p:titleStyle>
      <a:lvl1pPr algn="ctr" defTabSz="914400" rtl="0" eaLnBrk="1" latinLnBrk="0" hangingPunct="1">
        <a:spcBef>
          <a:spcPct val="0"/>
        </a:spcBef>
        <a:buNone/>
        <a:defRPr sz="2800" b="1" i="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mailto:crieders@riederstravis.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gi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Stewart%20v.%20GGNSC.docx"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Spence%20v.%20ESAB%20Group.docx" TargetMode="Externa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thura%20v.%20Muir.docx"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thura%20v.%20Muir%202.docx"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eckel%20v.%20Carbondale.docx" TargetMode="External"/><Relationship Id="rId3" Type="http://schemas.openxmlformats.org/officeDocument/2006/relationships/image" Target="../media/image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Biel%20v.%20Telesis.docx"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Schmidt%20v.%20Boardman.doc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png"/><Relationship Id="rId3" Type="http://schemas.openxmlformats.org/officeDocument/2006/relationships/image" Target="../media/image1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87922" y="3729892"/>
            <a:ext cx="8958385" cy="457200"/>
          </a:xfrm>
          <a:ln>
            <a:noFill/>
          </a:ln>
        </p:spPr>
        <p:txBody>
          <a:bodyPr/>
          <a:lstStyle/>
          <a:p>
            <a:pPr algn="ctr"/>
            <a:r>
              <a:rPr lang="en-US" dirty="0" smtClean="0">
                <a:solidFill>
                  <a:schemeClr val="accent6"/>
                </a:solidFill>
              </a:rPr>
              <a:t>Presented by: Clifford A. </a:t>
            </a:r>
            <a:r>
              <a:rPr lang="en-US" dirty="0" err="1" smtClean="0">
                <a:solidFill>
                  <a:schemeClr val="accent6"/>
                </a:solidFill>
              </a:rPr>
              <a:t>Rieders</a:t>
            </a:r>
            <a:r>
              <a:rPr lang="en-US" dirty="0" smtClean="0">
                <a:solidFill>
                  <a:schemeClr val="accent6"/>
                </a:solidFill>
              </a:rPr>
              <a:t>, Esq.</a:t>
            </a:r>
            <a:endParaRPr lang="en-US" dirty="0">
              <a:solidFill>
                <a:schemeClr val="accent6"/>
              </a:solidFill>
            </a:endParaRPr>
          </a:p>
        </p:txBody>
      </p:sp>
      <p:sp>
        <p:nvSpPr>
          <p:cNvPr id="2" name="Title 1"/>
          <p:cNvSpPr>
            <a:spLocks noGrp="1"/>
          </p:cNvSpPr>
          <p:nvPr>
            <p:ph type="ctrTitle" idx="4294967295"/>
          </p:nvPr>
        </p:nvSpPr>
        <p:spPr>
          <a:xfrm>
            <a:off x="1221153" y="439616"/>
            <a:ext cx="6629401" cy="2110154"/>
          </a:xfrm>
          <a:solidFill>
            <a:schemeClr val="bg1"/>
          </a:solidFill>
          <a:ln w="76200" cap="flat" cmpd="tri">
            <a:noFill/>
          </a:ln>
        </p:spPr>
        <p:txBody>
          <a:bodyPr>
            <a:normAutofit/>
          </a:bodyPr>
          <a:lstStyle/>
          <a:p>
            <a:r>
              <a:rPr lang="en-US" sz="3600" dirty="0" smtClean="0"/>
              <a:t>Annual Update of the Law</a:t>
            </a:r>
            <a:endParaRPr lang="en-US" sz="3600" dirty="0"/>
          </a:p>
        </p:txBody>
      </p:sp>
      <p:sp>
        <p:nvSpPr>
          <p:cNvPr id="4" name="TextBox 3"/>
          <p:cNvSpPr txBox="1"/>
          <p:nvPr/>
        </p:nvSpPr>
        <p:spPr>
          <a:xfrm>
            <a:off x="1173926" y="2649248"/>
            <a:ext cx="6676628" cy="1046440"/>
          </a:xfrm>
          <a:prstGeom prst="rect">
            <a:avLst/>
          </a:prstGeom>
          <a:noFill/>
        </p:spPr>
        <p:txBody>
          <a:bodyPr wrap="square" rtlCol="0">
            <a:spAutoFit/>
          </a:bodyPr>
          <a:lstStyle/>
          <a:p>
            <a:pPr algn="ctr"/>
            <a:r>
              <a:rPr lang="en-US" sz="1400" dirty="0">
                <a:latin typeface="Garamond"/>
                <a:ea typeface="Times New Roman"/>
                <a:cs typeface="Times New Roman"/>
              </a:rPr>
              <a:t>Pennsylvania Association for Justice</a:t>
            </a:r>
            <a:endParaRPr lang="en-US" sz="1200" dirty="0">
              <a:latin typeface="Garamond"/>
              <a:ea typeface="Times New Roman"/>
              <a:cs typeface="Times New Roman"/>
            </a:endParaRPr>
          </a:p>
          <a:p>
            <a:pPr algn="ctr"/>
            <a:r>
              <a:rPr lang="en-US" sz="2000" b="1" dirty="0">
                <a:latin typeface="Tahoma"/>
                <a:ea typeface="Times New Roman"/>
                <a:cs typeface="Times New Roman"/>
              </a:rPr>
              <a:t>Annual Update for Civil </a:t>
            </a:r>
            <a:r>
              <a:rPr lang="en-US" sz="2000" b="1" dirty="0" smtClean="0">
                <a:latin typeface="Tahoma"/>
                <a:ea typeface="Times New Roman"/>
                <a:cs typeface="Times New Roman"/>
              </a:rPr>
              <a:t>Litigators</a:t>
            </a:r>
          </a:p>
          <a:p>
            <a:pPr algn="ctr"/>
            <a:r>
              <a:rPr lang="en-US" sz="1400" b="1" dirty="0"/>
              <a:t>Friday, June 29, 2012</a:t>
            </a:r>
          </a:p>
          <a:p>
            <a:pPr algn="ctr"/>
            <a:r>
              <a:rPr lang="en-US" sz="1400" b="1" dirty="0"/>
              <a:t> </a:t>
            </a:r>
            <a:r>
              <a:rPr lang="en-US" sz="1400" dirty="0" smtClean="0"/>
              <a:t>Hershey</a:t>
            </a:r>
            <a:r>
              <a:rPr lang="en-US" sz="1400" dirty="0"/>
              <a:t>, PA  </a:t>
            </a:r>
          </a:p>
        </p:txBody>
      </p:sp>
      <p:sp>
        <p:nvSpPr>
          <p:cNvPr id="5" name="TextBox 4"/>
          <p:cNvSpPr txBox="1"/>
          <p:nvPr/>
        </p:nvSpPr>
        <p:spPr>
          <a:xfrm>
            <a:off x="2217521" y="4367219"/>
            <a:ext cx="4823344" cy="2308324"/>
          </a:xfrm>
          <a:prstGeom prst="rect">
            <a:avLst/>
          </a:prstGeom>
          <a:noFill/>
        </p:spPr>
        <p:txBody>
          <a:bodyPr wrap="square" rtlCol="0">
            <a:spAutoFit/>
          </a:bodyPr>
          <a:lstStyle/>
          <a:p>
            <a:pPr algn="ctr"/>
            <a:r>
              <a:rPr lang="en-US" dirty="0" err="1"/>
              <a:t>Rieders</a:t>
            </a:r>
            <a:r>
              <a:rPr lang="en-US" dirty="0"/>
              <a:t>, Travis, Humphrey, Harris Waters &amp; </a:t>
            </a:r>
            <a:r>
              <a:rPr lang="en-US" dirty="0" err="1"/>
              <a:t>Waffenschmidt</a:t>
            </a:r>
            <a:endParaRPr lang="en-US" dirty="0"/>
          </a:p>
          <a:p>
            <a:pPr algn="ctr"/>
            <a:r>
              <a:rPr lang="en-US" dirty="0"/>
              <a:t>161 West Third Street</a:t>
            </a:r>
          </a:p>
          <a:p>
            <a:pPr algn="ctr"/>
            <a:r>
              <a:rPr lang="en-US" dirty="0" smtClean="0"/>
              <a:t>Williamsport</a:t>
            </a:r>
            <a:r>
              <a:rPr lang="en-US" dirty="0"/>
              <a:t>, PA  </a:t>
            </a:r>
            <a:r>
              <a:rPr lang="en-US" dirty="0" smtClean="0"/>
              <a:t>17701</a:t>
            </a:r>
            <a:endParaRPr lang="en-US" dirty="0"/>
          </a:p>
          <a:p>
            <a:pPr algn="ctr"/>
            <a:r>
              <a:rPr lang="en-US" dirty="0"/>
              <a:t>Phone: 570-323-8711</a:t>
            </a:r>
          </a:p>
          <a:p>
            <a:pPr algn="ctr"/>
            <a:r>
              <a:rPr lang="en-US" dirty="0"/>
              <a:t>Fax:  570-567-1025</a:t>
            </a:r>
          </a:p>
          <a:p>
            <a:pPr algn="ctr"/>
            <a:r>
              <a:rPr lang="en-US" dirty="0"/>
              <a:t>Email:  </a:t>
            </a:r>
            <a:r>
              <a:rPr lang="en-US" dirty="0">
                <a:hlinkClick r:id="rId2"/>
              </a:rPr>
              <a:t>crieders@riederstravis.com</a:t>
            </a:r>
            <a:endParaRPr lang="en-US" dirty="0"/>
          </a:p>
          <a:p>
            <a:pPr algn="ctr"/>
            <a:r>
              <a:rPr lang="en-US" dirty="0" err="1" smtClean="0"/>
              <a:t>www.riederstravis.com</a:t>
            </a:r>
            <a:endParaRPr lang="en-US" dirty="0"/>
          </a:p>
        </p:txBody>
      </p:sp>
      <p:cxnSp>
        <p:nvCxnSpPr>
          <p:cNvPr id="7" name="Straight Connector 6"/>
          <p:cNvCxnSpPr/>
          <p:nvPr/>
        </p:nvCxnSpPr>
        <p:spPr>
          <a:xfrm>
            <a:off x="1360268" y="2227385"/>
            <a:ext cx="6393766" cy="0"/>
          </a:xfrm>
          <a:prstGeom prst="line">
            <a:avLst/>
          </a:prstGeom>
          <a:ln w="336550"/>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360268" y="605692"/>
            <a:ext cx="0" cy="1787769"/>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7754034" y="605692"/>
            <a:ext cx="0" cy="178776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1360268" y="605692"/>
            <a:ext cx="639376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11558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FD889E0-CAB2-4699-909D-B9A88D47ACBE}" type="slidenum">
              <a:rPr lang="en-US" smtClean="0"/>
              <a:pPr/>
              <a:t>10</a:t>
            </a:fld>
            <a:endParaRPr lang="en-US"/>
          </a:p>
        </p:txBody>
      </p:sp>
      <p:sp>
        <p:nvSpPr>
          <p:cNvPr id="4" name="Footer Placeholder 3"/>
          <p:cNvSpPr>
            <a:spLocks noGrp="1"/>
          </p:cNvSpPr>
          <p:nvPr>
            <p:ph type="ftr" sz="quarter" idx="11"/>
          </p:nvPr>
        </p:nvSpPr>
        <p:spPr/>
        <p:txBody>
          <a:bodyPr/>
          <a:lstStyle/>
          <a:p>
            <a:r>
              <a:rPr lang="en-US" smtClean="0"/>
              <a:t>By:  Clifford A. Rieders, Esq.</a:t>
            </a:r>
            <a:endParaRPr lang="en-US"/>
          </a:p>
        </p:txBody>
      </p:sp>
      <p:sp>
        <p:nvSpPr>
          <p:cNvPr id="8" name="Text Placeholder 7"/>
          <p:cNvSpPr>
            <a:spLocks noGrp="1"/>
          </p:cNvSpPr>
          <p:nvPr>
            <p:ph type="body" sz="half" idx="2"/>
          </p:nvPr>
        </p:nvSpPr>
        <p:spPr/>
        <p:txBody>
          <a:bodyPr/>
          <a:lstStyle/>
          <a:p>
            <a:endParaRPr lang="en-US"/>
          </a:p>
        </p:txBody>
      </p:sp>
      <p:sp>
        <p:nvSpPr>
          <p:cNvPr id="6" name="Title 5"/>
          <p:cNvSpPr>
            <a:spLocks noGrp="1"/>
          </p:cNvSpPr>
          <p:nvPr>
            <p:ph type="title"/>
          </p:nvPr>
        </p:nvSpPr>
        <p:spPr/>
        <p:txBody>
          <a:bodyPr/>
          <a:lstStyle/>
          <a:p>
            <a:endParaRPr lang="en-US"/>
          </a:p>
        </p:txBody>
      </p:sp>
      <p:pic>
        <p:nvPicPr>
          <p:cNvPr id="9" name="Picture Placeholder 8" descr="horizontal_well.gif"/>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1536" b="21536"/>
          <a:stretch>
            <a:fillRect/>
          </a:stretch>
        </p:blipFill>
        <p:spPr>
          <a:xfrm>
            <a:off x="685800" y="621437"/>
            <a:ext cx="7772400" cy="5734914"/>
          </a:xfrm>
          <a:prstGeom prst="rect">
            <a:avLst/>
          </a:prstGeom>
        </p:spPr>
      </p:pic>
    </p:spTree>
    <p:extLst>
      <p:ext uri="{BB962C8B-B14F-4D97-AF65-F5344CB8AC3E}">
        <p14:creationId xmlns:p14="http://schemas.microsoft.com/office/powerpoint/2010/main" val="3129439142"/>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By:  Clifford A. Rieders, Esq.</a:t>
            </a:r>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pPr/>
              <a:t>100</a:t>
            </a:fld>
            <a:endParaRPr lang="en-US"/>
          </a:p>
        </p:txBody>
      </p:sp>
      <p:sp>
        <p:nvSpPr>
          <p:cNvPr id="10" name="Title 9"/>
          <p:cNvSpPr>
            <a:spLocks noGrp="1"/>
          </p:cNvSpPr>
          <p:nvPr>
            <p:ph type="title" idx="4294967295"/>
          </p:nvPr>
        </p:nvSpPr>
        <p:spPr>
          <a:xfrm>
            <a:off x="723281" y="1669842"/>
            <a:ext cx="7696200" cy="1295400"/>
          </a:xfrm>
          <a:solidFill>
            <a:schemeClr val="bg1"/>
          </a:solidFill>
          <a:ln w="57150" cmpd="thickThin">
            <a:solidFill>
              <a:schemeClr val="accent6"/>
            </a:solidFill>
          </a:ln>
        </p:spPr>
        <p:txBody>
          <a:bodyPr/>
          <a:lstStyle/>
          <a:p>
            <a:r>
              <a:rPr lang="en-US" dirty="0" smtClean="0">
                <a:solidFill>
                  <a:schemeClr val="accent6"/>
                </a:solidFill>
              </a:rPr>
              <a:t>Attorney debt collectors</a:t>
            </a:r>
            <a:br>
              <a:rPr lang="en-US" dirty="0" smtClean="0">
                <a:solidFill>
                  <a:schemeClr val="accent6"/>
                </a:solidFill>
              </a:rPr>
            </a:br>
            <a:r>
              <a:rPr lang="en-US" dirty="0" smtClean="0">
                <a:solidFill>
                  <a:schemeClr val="accent6"/>
                </a:solidFill>
              </a:rPr>
              <a:t>fair debt collection practices act</a:t>
            </a:r>
            <a:endParaRPr lang="en-US" dirty="0">
              <a:solidFill>
                <a:schemeClr val="accent6"/>
              </a:solidFill>
            </a:endParaRPr>
          </a:p>
        </p:txBody>
      </p:sp>
    </p:spTree>
    <p:extLst>
      <p:ext uri="{BB962C8B-B14F-4D97-AF65-F5344CB8AC3E}">
        <p14:creationId xmlns:p14="http://schemas.microsoft.com/office/powerpoint/2010/main" val="2129743182"/>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350074"/>
            <a:ext cx="8260672" cy="1164202"/>
          </a:xfrm>
        </p:spPr>
        <p:txBody>
          <a:bodyPr>
            <a:normAutofit fontScale="90000"/>
          </a:bodyPr>
          <a:lstStyle/>
          <a:p>
            <a:r>
              <a:rPr lang="en-US" dirty="0" err="1" smtClean="0"/>
              <a:t>Lesher</a:t>
            </a:r>
            <a:r>
              <a:rPr lang="en-US" dirty="0" smtClean="0"/>
              <a:t> v. law office of </a:t>
            </a:r>
            <a:r>
              <a:rPr lang="en-US" dirty="0" err="1" smtClean="0"/>
              <a:t>mitchell</a:t>
            </a:r>
            <a:r>
              <a:rPr lang="en-US" dirty="0" smtClean="0"/>
              <a:t> n. </a:t>
            </a:r>
            <a:r>
              <a:rPr lang="en-US" dirty="0" err="1" smtClean="0"/>
              <a:t>kay</a:t>
            </a:r>
            <a:r>
              <a:rPr lang="en-US" dirty="0" smtClean="0"/>
              <a:t>, p.c.</a:t>
            </a:r>
            <a:br>
              <a:rPr lang="en-US" dirty="0" smtClean="0"/>
            </a:br>
            <a:r>
              <a:rPr lang="en-US" sz="2000" b="0" dirty="0" smtClean="0"/>
              <a:t>650 F.3d 993 (3</a:t>
            </a:r>
            <a:r>
              <a:rPr lang="en-US" sz="2000" b="0" baseline="30000" dirty="0" smtClean="0"/>
              <a:t>rd</a:t>
            </a:r>
            <a:r>
              <a:rPr lang="en-US" sz="2000" b="0" dirty="0" smtClean="0"/>
              <a:t> </a:t>
            </a:r>
            <a:r>
              <a:rPr lang="en-US" sz="2000" b="0" dirty="0" err="1" smtClean="0"/>
              <a:t>cir.</a:t>
            </a:r>
            <a:r>
              <a:rPr lang="en-US" sz="2000" b="0" dirty="0" smtClean="0"/>
              <a:t> 2011)</a:t>
            </a:r>
            <a:br>
              <a:rPr lang="en-US" sz="2000" b="0" dirty="0" smtClean="0"/>
            </a:br>
            <a:r>
              <a:rPr lang="en-US" sz="1600" b="0" dirty="0" smtClean="0"/>
              <a:t>Circuit judge </a:t>
            </a:r>
            <a:r>
              <a:rPr lang="en-US" sz="1600" b="0" dirty="0" err="1" smtClean="0"/>
              <a:t>cowen</a:t>
            </a:r>
            <a:r>
              <a:rPr lang="en-US" sz="1600" b="0" dirty="0" smtClean="0"/>
              <a:t> (</a:t>
            </a:r>
            <a:r>
              <a:rPr lang="en-US" sz="1600" b="0" dirty="0" err="1" smtClean="0"/>
              <a:t>cj</a:t>
            </a:r>
            <a:r>
              <a:rPr lang="en-US" sz="1600" b="0" dirty="0" smtClean="0"/>
              <a:t> </a:t>
            </a:r>
            <a:r>
              <a:rPr lang="en-US" sz="1600" b="0" dirty="0" err="1" smtClean="0"/>
              <a:t>jordan</a:t>
            </a:r>
            <a:r>
              <a:rPr lang="en-US" sz="1600" b="0" dirty="0" smtClean="0"/>
              <a:t> dissents)</a:t>
            </a:r>
            <a:endParaRPr lang="en-US" sz="1600" b="0" dirty="0"/>
          </a:p>
        </p:txBody>
      </p:sp>
      <p:sp>
        <p:nvSpPr>
          <p:cNvPr id="5" name="Content Placeholder 4"/>
          <p:cNvSpPr>
            <a:spLocks noGrp="1"/>
          </p:cNvSpPr>
          <p:nvPr>
            <p:ph idx="1"/>
          </p:nvPr>
        </p:nvSpPr>
        <p:spPr>
          <a:xfrm>
            <a:off x="457200" y="1752600"/>
            <a:ext cx="8229600" cy="4603750"/>
          </a:xfrm>
        </p:spPr>
        <p:txBody>
          <a:bodyPr>
            <a:normAutofit fontScale="92500" lnSpcReduction="10000"/>
          </a:bodyPr>
          <a:lstStyle/>
          <a:p>
            <a:r>
              <a:rPr lang="en-US" dirty="0" smtClean="0"/>
              <a:t>The Kay Law Firm acts as a debt collector.  Law firm used firm's letterhead displaying “Law Offices of Mitchell N. Kay, P.C.” in large letters on top of its collection letter.</a:t>
            </a:r>
          </a:p>
          <a:p>
            <a:r>
              <a:rPr lang="en-US" dirty="0" smtClean="0"/>
              <a:t>Collection letter stated that the office is handling the account, invited debtor to the firm website, and demanded payments to be made to the law firm.</a:t>
            </a:r>
          </a:p>
          <a:p>
            <a:r>
              <a:rPr lang="en-US" dirty="0" smtClean="0"/>
              <a:t>On the </a:t>
            </a:r>
            <a:r>
              <a:rPr lang="en-US" b="1" dirty="0" smtClean="0"/>
              <a:t>back</a:t>
            </a:r>
            <a:r>
              <a:rPr lang="en-US" dirty="0" smtClean="0"/>
              <a:t> of the letter, the firm set forth a disclaimer which stated that “[a]t this point in time, no attorney with this firm has personally reviewed the particular circumstances of your account.”</a:t>
            </a:r>
          </a:p>
          <a:p>
            <a:r>
              <a:rPr lang="en-US" dirty="0" smtClean="0"/>
              <a:t>Second collection letter used smaller characters for the letterhead and stated: “see reverse side for important information.”  The back of the letter included the same disclaimer as the first letter.</a:t>
            </a:r>
          </a:p>
        </p:txBody>
      </p:sp>
      <p:sp>
        <p:nvSpPr>
          <p:cNvPr id="3" name="Footer Placeholder 2"/>
          <p:cNvSpPr>
            <a:spLocks noGrp="1"/>
          </p:cNvSpPr>
          <p:nvPr>
            <p:ph type="ftr" sz="quarter" idx="11"/>
          </p:nvPr>
        </p:nvSpPr>
        <p:spPr/>
        <p:txBody>
          <a:bodyPr/>
          <a:lstStyle/>
          <a:p>
            <a:r>
              <a:rPr lang="en-US" smtClean="0"/>
              <a:t>By:  Clifford A. Rieders, Esq.</a:t>
            </a:r>
            <a:endParaRPr lang="en-US"/>
          </a:p>
        </p:txBody>
      </p:sp>
      <p:sp>
        <p:nvSpPr>
          <p:cNvPr id="4" name="Slide Number Placeholder 3"/>
          <p:cNvSpPr>
            <a:spLocks noGrp="1"/>
          </p:cNvSpPr>
          <p:nvPr>
            <p:ph type="sldNum" sz="quarter" idx="12"/>
          </p:nvPr>
        </p:nvSpPr>
        <p:spPr/>
        <p:txBody>
          <a:bodyPr/>
          <a:lstStyle/>
          <a:p>
            <a:fld id="{5FD889E0-CAB2-4699-909D-B9A88D47ACBE}" type="slidenum">
              <a:rPr lang="en-US" smtClean="0"/>
              <a:pPr/>
              <a:t>101</a:t>
            </a:fld>
            <a:endParaRPr lang="en-US"/>
          </a:p>
        </p:txBody>
      </p:sp>
    </p:spTree>
    <p:extLst>
      <p:ext uri="{BB962C8B-B14F-4D97-AF65-F5344CB8AC3E}">
        <p14:creationId xmlns:p14="http://schemas.microsoft.com/office/powerpoint/2010/main" val="362262634"/>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Lesher</a:t>
            </a:r>
            <a:r>
              <a:rPr lang="en-US" dirty="0"/>
              <a:t> v. law office of </a:t>
            </a:r>
            <a:r>
              <a:rPr lang="en-US" dirty="0" err="1"/>
              <a:t>mitchell</a:t>
            </a:r>
            <a:r>
              <a:rPr lang="en-US" dirty="0"/>
              <a:t> n. </a:t>
            </a:r>
            <a:r>
              <a:rPr lang="en-US" dirty="0" err="1"/>
              <a:t>kay</a:t>
            </a:r>
            <a:r>
              <a:rPr lang="en-US" dirty="0"/>
              <a:t>, p.c.</a:t>
            </a:r>
            <a:br>
              <a:rPr lang="en-US" dirty="0"/>
            </a:br>
            <a:r>
              <a:rPr lang="en-US" sz="2000" b="0" dirty="0"/>
              <a:t>650 F.3d 993 (3</a:t>
            </a:r>
            <a:r>
              <a:rPr lang="en-US" sz="2000" b="0" baseline="30000" dirty="0"/>
              <a:t>rd</a:t>
            </a:r>
            <a:r>
              <a:rPr lang="en-US" sz="2000" b="0" dirty="0"/>
              <a:t> </a:t>
            </a:r>
            <a:r>
              <a:rPr lang="en-US" sz="2000" b="0" dirty="0" err="1"/>
              <a:t>cir.</a:t>
            </a:r>
            <a:r>
              <a:rPr lang="en-US" sz="2000" b="0" dirty="0"/>
              <a:t> 2011)</a:t>
            </a:r>
            <a:br>
              <a:rPr lang="en-US" sz="2000" b="0" dirty="0"/>
            </a:br>
            <a:r>
              <a:rPr lang="en-US" sz="1600" b="0" dirty="0"/>
              <a:t>Circuit judge </a:t>
            </a:r>
            <a:r>
              <a:rPr lang="en-US" sz="1600" b="0" dirty="0" err="1"/>
              <a:t>cowen</a:t>
            </a:r>
            <a:r>
              <a:rPr lang="en-US" sz="1600" b="0" dirty="0"/>
              <a:t> (</a:t>
            </a:r>
            <a:r>
              <a:rPr lang="en-US" sz="1600" b="0" dirty="0" err="1"/>
              <a:t>cj</a:t>
            </a:r>
            <a:r>
              <a:rPr lang="en-US" sz="1600" b="0" dirty="0"/>
              <a:t> </a:t>
            </a:r>
            <a:r>
              <a:rPr lang="en-US" sz="1600" b="0" dirty="0" err="1"/>
              <a:t>jordan</a:t>
            </a:r>
            <a:r>
              <a:rPr lang="en-US" sz="1600" b="0" dirty="0"/>
              <a:t> dissents)</a:t>
            </a:r>
          </a:p>
        </p:txBody>
      </p:sp>
      <p:sp>
        <p:nvSpPr>
          <p:cNvPr id="3" name="Content Placeholder 2"/>
          <p:cNvSpPr>
            <a:spLocks noGrp="1"/>
          </p:cNvSpPr>
          <p:nvPr>
            <p:ph idx="1"/>
          </p:nvPr>
        </p:nvSpPr>
        <p:spPr>
          <a:xfrm>
            <a:off x="457200" y="1752600"/>
            <a:ext cx="8229600" cy="4603750"/>
          </a:xfrm>
        </p:spPr>
        <p:txBody>
          <a:bodyPr>
            <a:normAutofit fontScale="92500"/>
          </a:bodyPr>
          <a:lstStyle/>
          <a:p>
            <a:r>
              <a:rPr lang="en-US" dirty="0" smtClean="0"/>
              <a:t>The </a:t>
            </a:r>
            <a:r>
              <a:rPr lang="en-US" dirty="0"/>
              <a:t>D</a:t>
            </a:r>
            <a:r>
              <a:rPr lang="en-US" dirty="0" smtClean="0"/>
              <a:t>istrict Court awarded debtor $1,000 in damages under The </a:t>
            </a:r>
            <a:r>
              <a:rPr lang="en-US" dirty="0"/>
              <a:t>Fair Debt Collection Practices Act (FDCPA) §807, 15 U.S.C.A. §</a:t>
            </a:r>
            <a:r>
              <a:rPr lang="en-US" dirty="0" smtClean="0"/>
              <a:t>1692e, pursuant to </a:t>
            </a:r>
            <a:r>
              <a:rPr lang="en-US" dirty="0"/>
              <a:t>15 U.S.C.A. §</a:t>
            </a:r>
            <a:r>
              <a:rPr lang="en-US" dirty="0" smtClean="0"/>
              <a:t>1692k(a)(2)(A).  </a:t>
            </a:r>
            <a:endParaRPr lang="en-US" i="1" dirty="0" smtClean="0"/>
          </a:p>
          <a:p>
            <a:r>
              <a:rPr lang="en-US" i="1" dirty="0" smtClean="0"/>
              <a:t>Affirmed and Held “</a:t>
            </a:r>
            <a:r>
              <a:rPr lang="en-US" dirty="0" smtClean="0"/>
              <a:t>that collection letters presented on law firm’s letterhead violated FDCPA’s general prohibition against “false, deceptive, or misleading” communications because they falsely implied that an attorney, acting as an attorney, was involved in collecting the debt.”</a:t>
            </a:r>
          </a:p>
          <a:p>
            <a:r>
              <a:rPr lang="en-US" dirty="0" smtClean="0"/>
              <a:t>The least sophisticated debtor “would believe that they had been sent by an attorney who might pursue legal action if he did not pay the debt” – despite disclaimer.</a:t>
            </a:r>
          </a:p>
        </p:txBody>
      </p:sp>
      <p:sp>
        <p:nvSpPr>
          <p:cNvPr id="4" name="Footer Placeholder 3"/>
          <p:cNvSpPr>
            <a:spLocks noGrp="1"/>
          </p:cNvSpPr>
          <p:nvPr>
            <p:ph type="ftr" sz="quarter" idx="11"/>
          </p:nvPr>
        </p:nvSpPr>
        <p:spPr/>
        <p:txBody>
          <a:bodyPr/>
          <a:lstStyle/>
          <a:p>
            <a:r>
              <a:rPr lang="en-US" smtClean="0"/>
              <a:t>By:  Clifford A. Rieders, Esq.</a:t>
            </a:r>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pPr/>
              <a:t>102</a:t>
            </a:fld>
            <a:endParaRPr lang="en-US"/>
          </a:p>
        </p:txBody>
      </p:sp>
    </p:spTree>
    <p:extLst>
      <p:ext uri="{BB962C8B-B14F-4D97-AF65-F5344CB8AC3E}">
        <p14:creationId xmlns:p14="http://schemas.microsoft.com/office/powerpoint/2010/main" val="4115182637"/>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By:  Clifford A. Rieders, Esq.</a:t>
            </a:r>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pPr/>
              <a:t>103</a:t>
            </a:fld>
            <a:endParaRPr lang="en-US"/>
          </a:p>
        </p:txBody>
      </p:sp>
      <p:sp>
        <p:nvSpPr>
          <p:cNvPr id="10" name="Title 9"/>
          <p:cNvSpPr>
            <a:spLocks noGrp="1"/>
          </p:cNvSpPr>
          <p:nvPr>
            <p:ph type="title" idx="4294967295"/>
          </p:nvPr>
        </p:nvSpPr>
        <p:spPr>
          <a:xfrm>
            <a:off x="520700" y="1485900"/>
            <a:ext cx="8166099" cy="2832100"/>
          </a:xfrm>
          <a:solidFill>
            <a:schemeClr val="bg1"/>
          </a:solidFill>
          <a:ln w="57150" cmpd="thickThin">
            <a:solidFill>
              <a:schemeClr val="accent6"/>
            </a:solidFill>
          </a:ln>
        </p:spPr>
        <p:txBody>
          <a:bodyPr>
            <a:normAutofit fontScale="90000"/>
          </a:bodyPr>
          <a:lstStyle/>
          <a:p>
            <a:r>
              <a:rPr lang="en-US" dirty="0" smtClean="0">
                <a:solidFill>
                  <a:schemeClr val="accent6"/>
                </a:solidFill>
              </a:rPr>
              <a:t>Department of Health and human Services</a:t>
            </a:r>
            <a:br>
              <a:rPr lang="en-US" dirty="0" smtClean="0">
                <a:solidFill>
                  <a:schemeClr val="accent6"/>
                </a:solidFill>
              </a:rPr>
            </a:br>
            <a:r>
              <a:rPr lang="en-US" dirty="0" smtClean="0">
                <a:solidFill>
                  <a:schemeClr val="accent6"/>
                </a:solidFill>
              </a:rPr>
              <a:t>Centers for Medicare and </a:t>
            </a:r>
            <a:r>
              <a:rPr lang="en-US" dirty="0" err="1" smtClean="0">
                <a:solidFill>
                  <a:schemeClr val="accent6"/>
                </a:solidFill>
              </a:rPr>
              <a:t>medicare</a:t>
            </a:r>
            <a:r>
              <a:rPr lang="en-US" dirty="0" smtClean="0">
                <a:solidFill>
                  <a:schemeClr val="accent6"/>
                </a:solidFill>
              </a:rPr>
              <a:t> Services</a:t>
            </a:r>
            <a:br>
              <a:rPr lang="en-US" dirty="0" smtClean="0">
                <a:solidFill>
                  <a:schemeClr val="accent6"/>
                </a:solidFill>
              </a:rPr>
            </a:br>
            <a:r>
              <a:rPr lang="en-US" dirty="0" smtClean="0">
                <a:solidFill>
                  <a:schemeClr val="accent6"/>
                </a:solidFill>
              </a:rPr>
              <a:t>42 </a:t>
            </a:r>
            <a:r>
              <a:rPr lang="en-US" dirty="0" err="1" smtClean="0">
                <a:solidFill>
                  <a:schemeClr val="accent6"/>
                </a:solidFill>
              </a:rPr>
              <a:t>cfr</a:t>
            </a:r>
            <a:r>
              <a:rPr lang="en-US" dirty="0" smtClean="0">
                <a:solidFill>
                  <a:schemeClr val="accent6"/>
                </a:solidFill>
              </a:rPr>
              <a:t> parts 405 and 411</a:t>
            </a:r>
            <a:br>
              <a:rPr lang="en-US" dirty="0" smtClean="0">
                <a:solidFill>
                  <a:schemeClr val="accent6"/>
                </a:solidFill>
              </a:rPr>
            </a:br>
            <a:r>
              <a:rPr lang="en-US" dirty="0" smtClean="0">
                <a:solidFill>
                  <a:schemeClr val="accent6"/>
                </a:solidFill>
              </a:rPr>
              <a:t>Medicare program; </a:t>
            </a:r>
            <a:r>
              <a:rPr lang="en-US" dirty="0" err="1" smtClean="0">
                <a:solidFill>
                  <a:schemeClr val="accent6"/>
                </a:solidFill>
              </a:rPr>
              <a:t>medicare</a:t>
            </a:r>
            <a:r>
              <a:rPr lang="en-US" dirty="0" smtClean="0">
                <a:solidFill>
                  <a:schemeClr val="accent6"/>
                </a:solidFill>
              </a:rPr>
              <a:t> secondary payer and “future medicals”</a:t>
            </a:r>
            <a:endParaRPr lang="en-US" dirty="0">
              <a:solidFill>
                <a:schemeClr val="accent6"/>
              </a:solidFill>
            </a:endParaRPr>
          </a:p>
        </p:txBody>
      </p:sp>
    </p:spTree>
    <p:extLst>
      <p:ext uri="{BB962C8B-B14F-4D97-AF65-F5344CB8AC3E}">
        <p14:creationId xmlns:p14="http://schemas.microsoft.com/office/powerpoint/2010/main" val="2129743182"/>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Proposed options</a:t>
            </a:r>
            <a:endParaRPr lang="en-US" dirty="0"/>
          </a:p>
        </p:txBody>
      </p:sp>
      <p:sp>
        <p:nvSpPr>
          <p:cNvPr id="3" name="Content Placeholder 2"/>
          <p:cNvSpPr>
            <a:spLocks noGrp="1"/>
          </p:cNvSpPr>
          <p:nvPr>
            <p:ph idx="1"/>
          </p:nvPr>
        </p:nvSpPr>
        <p:spPr>
          <a:xfrm>
            <a:off x="457200" y="1752600"/>
            <a:ext cx="8229600" cy="4603750"/>
          </a:xfrm>
        </p:spPr>
        <p:txBody>
          <a:bodyPr>
            <a:normAutofit/>
          </a:bodyPr>
          <a:lstStyle/>
          <a:p>
            <a:pPr>
              <a:buNone/>
            </a:pPr>
            <a:r>
              <a:rPr lang="en-US" b="1" dirty="0" smtClean="0"/>
              <a:t>Option 1.</a:t>
            </a:r>
            <a:r>
              <a:rPr lang="en-US" dirty="0" smtClean="0"/>
              <a:t>  The individual/beneficiary pays for all related future medical care until his/her settlement is exhausted and documents it accordingly. </a:t>
            </a:r>
          </a:p>
          <a:p>
            <a:pPr>
              <a:buNone/>
            </a:pPr>
            <a:endParaRPr lang="en-US" dirty="0" smtClean="0"/>
          </a:p>
          <a:p>
            <a:pPr>
              <a:buNone/>
            </a:pPr>
            <a:r>
              <a:rPr lang="en-US" b="1" dirty="0" smtClean="0"/>
              <a:t>Option 2.</a:t>
            </a:r>
            <a:r>
              <a:rPr lang="en-US" dirty="0" smtClean="0"/>
              <a:t>  Medical would not pursue “future medicals” if the individual/beneficiary’s case fits all of the conditions under either of the following headings.</a:t>
            </a:r>
          </a:p>
        </p:txBody>
      </p:sp>
      <p:sp>
        <p:nvSpPr>
          <p:cNvPr id="4" name="Footer Placeholder 3"/>
          <p:cNvSpPr>
            <a:spLocks noGrp="1"/>
          </p:cNvSpPr>
          <p:nvPr>
            <p:ph type="ftr" sz="quarter" idx="11"/>
          </p:nvPr>
        </p:nvSpPr>
        <p:spPr/>
        <p:txBody>
          <a:bodyPr/>
          <a:lstStyle/>
          <a:p>
            <a:r>
              <a:rPr lang="en-US" smtClean="0"/>
              <a:t>By:  Clifford A. Rieders, Esq.</a:t>
            </a:r>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pPr/>
              <a:t>104</a:t>
            </a:fld>
            <a:endParaRPr lang="en-US"/>
          </a:p>
        </p:txBody>
      </p:sp>
    </p:spTree>
    <p:extLst>
      <p:ext uri="{BB962C8B-B14F-4D97-AF65-F5344CB8AC3E}">
        <p14:creationId xmlns:p14="http://schemas.microsoft.com/office/powerpoint/2010/main" val="4115182637"/>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2</a:t>
            </a:r>
            <a:endParaRPr lang="en-US" dirty="0"/>
          </a:p>
        </p:txBody>
      </p:sp>
      <p:sp>
        <p:nvSpPr>
          <p:cNvPr id="3" name="Content Placeholder 2"/>
          <p:cNvSpPr>
            <a:spLocks noGrp="1"/>
          </p:cNvSpPr>
          <p:nvPr>
            <p:ph idx="1"/>
          </p:nvPr>
        </p:nvSpPr>
        <p:spPr>
          <a:xfrm>
            <a:off x="215900" y="1752600"/>
            <a:ext cx="8724900" cy="4603750"/>
          </a:xfrm>
        </p:spPr>
        <p:txBody>
          <a:bodyPr>
            <a:normAutofit lnSpcReduction="10000"/>
          </a:bodyPr>
          <a:lstStyle/>
          <a:p>
            <a:pPr>
              <a:buNone/>
            </a:pPr>
            <a:r>
              <a:rPr lang="en-US" b="1" dirty="0" smtClean="0"/>
              <a:t>a.</a:t>
            </a:r>
            <a:r>
              <a:rPr lang="en-US" dirty="0" smtClean="0"/>
              <a:t>  The amount of liability insurance (including self-insurance) “settlement” is a defined amount or less and the following criteria are met:</a:t>
            </a:r>
          </a:p>
          <a:p>
            <a:pPr>
              <a:buNone/>
            </a:pPr>
            <a:endParaRPr lang="en-US" dirty="0" smtClean="0"/>
          </a:p>
          <a:p>
            <a:pPr>
              <a:buNone/>
            </a:pPr>
            <a:r>
              <a:rPr lang="en-US" dirty="0" smtClean="0"/>
              <a:t>		</a:t>
            </a:r>
            <a:r>
              <a:rPr lang="en-US" b="1" dirty="0" smtClean="0"/>
              <a:t>1.</a:t>
            </a:r>
            <a:r>
              <a:rPr lang="en-US" dirty="0" smtClean="0"/>
              <a:t>  The accident, incident, illness or injury occurred one year or more before the date of “settlement;”</a:t>
            </a:r>
          </a:p>
          <a:p>
            <a:pPr>
              <a:buNone/>
            </a:pPr>
            <a:r>
              <a:rPr lang="en-US" dirty="0" smtClean="0"/>
              <a:t>		</a:t>
            </a:r>
            <a:r>
              <a:rPr lang="en-US" b="1" dirty="0" smtClean="0"/>
              <a:t>2.</a:t>
            </a:r>
            <a:r>
              <a:rPr lang="en-US" dirty="0" smtClean="0"/>
              <a:t>  The underlying claim did not involve a chronic illness/condition or major trauma;</a:t>
            </a:r>
          </a:p>
          <a:p>
            <a:pPr>
              <a:buNone/>
            </a:pPr>
            <a:r>
              <a:rPr lang="en-US" dirty="0" smtClean="0"/>
              <a:t>		</a:t>
            </a:r>
            <a:r>
              <a:rPr lang="en-US" b="1" dirty="0" smtClean="0"/>
              <a:t>3.</a:t>
            </a:r>
            <a:r>
              <a:rPr lang="en-US" dirty="0" smtClean="0"/>
              <a:t>  The beneficiary does not receive additional “settlement;” and</a:t>
            </a:r>
          </a:p>
          <a:p>
            <a:pPr>
              <a:buNone/>
            </a:pPr>
            <a:r>
              <a:rPr lang="en-US" dirty="0" smtClean="0"/>
              <a:t>		</a:t>
            </a:r>
            <a:r>
              <a:rPr lang="en-US" b="1" dirty="0" smtClean="0"/>
              <a:t>4.</a:t>
            </a:r>
            <a:r>
              <a:rPr lang="en-US" dirty="0" smtClean="0"/>
              <a:t>  There is no corresponding workers’ compensation or no-fault insurance claim.</a:t>
            </a:r>
            <a:endParaRPr lang="en-US" dirty="0"/>
          </a:p>
        </p:txBody>
      </p:sp>
      <p:sp>
        <p:nvSpPr>
          <p:cNvPr id="4" name="Footer Placeholder 3"/>
          <p:cNvSpPr>
            <a:spLocks noGrp="1"/>
          </p:cNvSpPr>
          <p:nvPr>
            <p:ph type="ftr" sz="quarter" idx="11"/>
          </p:nvPr>
        </p:nvSpPr>
        <p:spPr/>
        <p:txBody>
          <a:bodyPr/>
          <a:lstStyle/>
          <a:p>
            <a:r>
              <a:rPr lang="en-US" smtClean="0"/>
              <a:t>By:  Clifford A. Rieders, Esq.</a:t>
            </a:r>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2</a:t>
            </a:r>
            <a:endParaRPr lang="en-US" dirty="0"/>
          </a:p>
        </p:txBody>
      </p:sp>
      <p:sp>
        <p:nvSpPr>
          <p:cNvPr id="3" name="Content Placeholder 2"/>
          <p:cNvSpPr>
            <a:spLocks noGrp="1"/>
          </p:cNvSpPr>
          <p:nvPr>
            <p:ph idx="1"/>
          </p:nvPr>
        </p:nvSpPr>
        <p:spPr>
          <a:xfrm>
            <a:off x="215900" y="1752600"/>
            <a:ext cx="8724900" cy="4787900"/>
          </a:xfrm>
        </p:spPr>
        <p:txBody>
          <a:bodyPr>
            <a:normAutofit fontScale="92500" lnSpcReduction="10000"/>
          </a:bodyPr>
          <a:lstStyle/>
          <a:p>
            <a:pPr>
              <a:buNone/>
            </a:pPr>
            <a:r>
              <a:rPr lang="en-US" dirty="0" smtClean="0"/>
              <a:t>Or </a:t>
            </a:r>
            <a:r>
              <a:rPr lang="en-US" b="1" dirty="0" smtClean="0"/>
              <a:t>b.</a:t>
            </a:r>
            <a:r>
              <a:rPr lang="en-US" dirty="0" smtClean="0"/>
              <a:t>  The amount of liability insurance (including self-insurance) “settlement” is a defined amount or less and all of the following criteria are met:</a:t>
            </a:r>
          </a:p>
          <a:p>
            <a:pPr>
              <a:buNone/>
            </a:pPr>
            <a:endParaRPr lang="en-US" dirty="0" smtClean="0"/>
          </a:p>
          <a:p>
            <a:pPr>
              <a:buNone/>
            </a:pPr>
            <a:r>
              <a:rPr lang="en-US" dirty="0" smtClean="0"/>
              <a:t>		</a:t>
            </a:r>
            <a:r>
              <a:rPr lang="en-US" b="1" dirty="0" smtClean="0"/>
              <a:t>1.</a:t>
            </a:r>
            <a:r>
              <a:rPr lang="en-US" dirty="0" smtClean="0"/>
              <a:t>  The individual is not a beneficiary as of the date of “settlement;”</a:t>
            </a:r>
          </a:p>
          <a:p>
            <a:pPr>
              <a:buNone/>
            </a:pPr>
            <a:r>
              <a:rPr lang="en-US" dirty="0" smtClean="0"/>
              <a:t>		</a:t>
            </a:r>
            <a:r>
              <a:rPr lang="en-US" b="1" dirty="0" smtClean="0"/>
              <a:t>2.</a:t>
            </a:r>
            <a:r>
              <a:rPr lang="en-US" dirty="0" smtClean="0"/>
              <a:t>  The individual does not expect to become a beneficiary within 30 months of the date of “settlement;”</a:t>
            </a:r>
          </a:p>
          <a:p>
            <a:pPr>
              <a:buNone/>
            </a:pPr>
            <a:r>
              <a:rPr lang="en-US" dirty="0" smtClean="0"/>
              <a:t>		</a:t>
            </a:r>
            <a:r>
              <a:rPr lang="en-US" b="1" dirty="0" smtClean="0"/>
              <a:t>3.</a:t>
            </a:r>
            <a:r>
              <a:rPr lang="en-US" dirty="0" smtClean="0"/>
              <a:t>  The underlying claim did not involve a chronic illness/condition or major trauma;</a:t>
            </a:r>
          </a:p>
          <a:p>
            <a:pPr>
              <a:buNone/>
            </a:pPr>
            <a:r>
              <a:rPr lang="en-US" dirty="0" smtClean="0"/>
              <a:t>		</a:t>
            </a:r>
            <a:r>
              <a:rPr lang="en-US" b="1" dirty="0" smtClean="0"/>
              <a:t>4.</a:t>
            </a:r>
            <a:r>
              <a:rPr lang="en-US" dirty="0" smtClean="0"/>
              <a:t>  The beneficiary does not receive additional “settlements;” and</a:t>
            </a:r>
          </a:p>
          <a:p>
            <a:pPr>
              <a:buNone/>
            </a:pPr>
            <a:r>
              <a:rPr lang="en-US" dirty="0" smtClean="0"/>
              <a:t>		</a:t>
            </a:r>
            <a:r>
              <a:rPr lang="en-US" b="1" dirty="0" smtClean="0"/>
              <a:t>5.</a:t>
            </a:r>
            <a:r>
              <a:rPr lang="en-US" dirty="0" smtClean="0"/>
              <a:t>  There is no corresponding workers’ compensation or no-fault insurance claim.</a:t>
            </a:r>
            <a:endParaRPr lang="en-US" dirty="0"/>
          </a:p>
        </p:txBody>
      </p:sp>
      <p:sp>
        <p:nvSpPr>
          <p:cNvPr id="4" name="Footer Placeholder 3"/>
          <p:cNvSpPr>
            <a:spLocks noGrp="1"/>
          </p:cNvSpPr>
          <p:nvPr>
            <p:ph type="ftr" sz="quarter" idx="11"/>
          </p:nvPr>
        </p:nvSpPr>
        <p:spPr/>
        <p:txBody>
          <a:bodyPr/>
          <a:lstStyle/>
          <a:p>
            <a:r>
              <a:rPr lang="en-US" smtClean="0"/>
              <a:t>By:  Clifford A. Rieders, Esq.</a:t>
            </a:r>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3</a:t>
            </a:r>
            <a:endParaRPr lang="en-US" dirty="0"/>
          </a:p>
        </p:txBody>
      </p:sp>
      <p:sp>
        <p:nvSpPr>
          <p:cNvPr id="3" name="Content Placeholder 2"/>
          <p:cNvSpPr>
            <a:spLocks noGrp="1"/>
          </p:cNvSpPr>
          <p:nvPr>
            <p:ph idx="1"/>
          </p:nvPr>
        </p:nvSpPr>
        <p:spPr>
          <a:xfrm>
            <a:off x="215900" y="1752600"/>
            <a:ext cx="8724900" cy="4787900"/>
          </a:xfrm>
        </p:spPr>
        <p:txBody>
          <a:bodyPr>
            <a:normAutofit fontScale="92500"/>
          </a:bodyPr>
          <a:lstStyle/>
          <a:p>
            <a:pPr>
              <a:buNone/>
            </a:pPr>
            <a:r>
              <a:rPr lang="en-US" b="1" dirty="0" smtClean="0"/>
              <a:t>Option 3.</a:t>
            </a:r>
            <a:r>
              <a:rPr lang="en-US" dirty="0" smtClean="0"/>
              <a:t>  The individual/beneficiary acquires/provides and attestation regarding the Date of Care Completion from his/her treating physician.</a:t>
            </a:r>
          </a:p>
          <a:p>
            <a:pPr>
              <a:buNone/>
            </a:pPr>
            <a:endParaRPr lang="en-US" dirty="0" smtClean="0"/>
          </a:p>
          <a:p>
            <a:pPr>
              <a:buNone/>
            </a:pPr>
            <a:r>
              <a:rPr lang="en-US" dirty="0" smtClean="0"/>
              <a:t>		</a:t>
            </a:r>
            <a:r>
              <a:rPr lang="en-US" b="1" dirty="0" smtClean="0"/>
              <a:t>a.</a:t>
            </a:r>
            <a:r>
              <a:rPr lang="en-US" dirty="0" smtClean="0"/>
              <a:t>  Before Settlement.  When the individual/beneficiary obtains a physician attestation regarding the Date of Care Completion from treating physician, and the Date of Care Completion is before the settlement, Medicare’s recovery claim would be limited to conditional payments made and Medicare covered and otherwise reimbursable items and services provided from the date of Incident through and including the Date of Care Completion.  Medicare’s future medical interest would be satisfied.</a:t>
            </a:r>
            <a:endParaRPr lang="en-US" dirty="0"/>
          </a:p>
        </p:txBody>
      </p:sp>
      <p:sp>
        <p:nvSpPr>
          <p:cNvPr id="4" name="Footer Placeholder 3"/>
          <p:cNvSpPr>
            <a:spLocks noGrp="1"/>
          </p:cNvSpPr>
          <p:nvPr>
            <p:ph type="ftr" sz="quarter" idx="11"/>
          </p:nvPr>
        </p:nvSpPr>
        <p:spPr/>
        <p:txBody>
          <a:bodyPr/>
          <a:lstStyle/>
          <a:p>
            <a:r>
              <a:rPr lang="en-US" smtClean="0"/>
              <a:t>By:  Clifford A. Rieders, Esq.</a:t>
            </a:r>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pPr/>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3</a:t>
            </a:r>
            <a:endParaRPr lang="en-US" dirty="0"/>
          </a:p>
        </p:txBody>
      </p:sp>
      <p:sp>
        <p:nvSpPr>
          <p:cNvPr id="3" name="Content Placeholder 2"/>
          <p:cNvSpPr>
            <a:spLocks noGrp="1"/>
          </p:cNvSpPr>
          <p:nvPr>
            <p:ph idx="1"/>
          </p:nvPr>
        </p:nvSpPr>
        <p:spPr>
          <a:xfrm>
            <a:off x="215900" y="1752600"/>
            <a:ext cx="8724900" cy="4787900"/>
          </a:xfrm>
        </p:spPr>
        <p:txBody>
          <a:bodyPr>
            <a:normAutofit lnSpcReduction="10000"/>
          </a:bodyPr>
          <a:lstStyle/>
          <a:p>
            <a:pPr>
              <a:buNone/>
            </a:pPr>
            <a:r>
              <a:rPr lang="en-US" b="1" dirty="0" smtClean="0"/>
              <a:t>b.</a:t>
            </a:r>
            <a:r>
              <a:rPr lang="en-US" dirty="0" smtClean="0"/>
              <a:t>  After settlement.  When the individual/beneficiary obtains a physician attestation from his/her treating physician after settlement, Medicare would pursue recovery for related conditional payments made from the date of the incident through and including the date of settlement.  Medicare’s interest with respect to future medical care would be limited to Medicare covered and otherwise reimbursable items from the date of settlement through and including of Date of Care Completion.  The physician must attest to the date of care completion and attest that the individual/beneficiary will not require additional care related to his/her settlement.</a:t>
            </a:r>
            <a:endParaRPr lang="en-US" dirty="0"/>
          </a:p>
        </p:txBody>
      </p:sp>
      <p:sp>
        <p:nvSpPr>
          <p:cNvPr id="4" name="Footer Placeholder 3"/>
          <p:cNvSpPr>
            <a:spLocks noGrp="1"/>
          </p:cNvSpPr>
          <p:nvPr>
            <p:ph type="ftr" sz="quarter" idx="11"/>
          </p:nvPr>
        </p:nvSpPr>
        <p:spPr/>
        <p:txBody>
          <a:bodyPr/>
          <a:lstStyle/>
          <a:p>
            <a:r>
              <a:rPr lang="en-US" smtClean="0"/>
              <a:t>By:  Clifford A. Rieders, Esq.</a:t>
            </a:r>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4 and 5</a:t>
            </a:r>
            <a:endParaRPr lang="en-US" dirty="0"/>
          </a:p>
        </p:txBody>
      </p:sp>
      <p:sp>
        <p:nvSpPr>
          <p:cNvPr id="3" name="Content Placeholder 2"/>
          <p:cNvSpPr>
            <a:spLocks noGrp="1"/>
          </p:cNvSpPr>
          <p:nvPr>
            <p:ph idx="1"/>
          </p:nvPr>
        </p:nvSpPr>
        <p:spPr>
          <a:xfrm>
            <a:off x="215900" y="1752600"/>
            <a:ext cx="8724900" cy="4787900"/>
          </a:xfrm>
        </p:spPr>
        <p:txBody>
          <a:bodyPr>
            <a:normAutofit/>
          </a:bodyPr>
          <a:lstStyle/>
          <a:p>
            <a:pPr>
              <a:buNone/>
            </a:pPr>
            <a:r>
              <a:rPr lang="en-US" b="1" dirty="0" smtClean="0"/>
              <a:t>Option 4.</a:t>
            </a:r>
            <a:r>
              <a:rPr lang="en-US" dirty="0" smtClean="0"/>
              <a:t>  The individual/beneficiary submits proposed Medicare set-aside arrangement (MSA) amounts for CMS’ Review and Obtains Approval.</a:t>
            </a:r>
          </a:p>
          <a:p>
            <a:pPr>
              <a:buNone/>
            </a:pPr>
            <a:endParaRPr lang="en-US" dirty="0" smtClean="0"/>
          </a:p>
          <a:p>
            <a:pPr>
              <a:buNone/>
            </a:pPr>
            <a:r>
              <a:rPr lang="en-US" b="1" dirty="0" smtClean="0"/>
              <a:t>Option 5.</a:t>
            </a:r>
            <a:r>
              <a:rPr lang="en-US" dirty="0" smtClean="0"/>
              <a:t>  The beneficiary participates in one of Medicare’s recovery options.</a:t>
            </a:r>
          </a:p>
          <a:p>
            <a:pPr>
              <a:buNone/>
            </a:pPr>
            <a:endParaRPr lang="en-US" dirty="0" smtClean="0"/>
          </a:p>
          <a:p>
            <a:pPr>
              <a:buNone/>
            </a:pPr>
            <a:r>
              <a:rPr lang="en-US" dirty="0" smtClean="0"/>
              <a:t>		</a:t>
            </a:r>
            <a:r>
              <a:rPr lang="en-US" b="1" dirty="0" smtClean="0"/>
              <a:t>1.  $300 Threshold</a:t>
            </a:r>
          </a:p>
          <a:p>
            <a:pPr>
              <a:buNone/>
            </a:pPr>
            <a:r>
              <a:rPr lang="en-US" b="1" dirty="0" smtClean="0"/>
              <a:t>		2.  Fixed Payment Option</a:t>
            </a:r>
          </a:p>
          <a:p>
            <a:pPr>
              <a:buNone/>
            </a:pPr>
            <a:r>
              <a:rPr lang="en-US" b="1" dirty="0" smtClean="0"/>
              <a:t>		3.  Self Calculated Conditional Payment Option</a:t>
            </a:r>
            <a:endParaRPr lang="en-US" b="1" dirty="0"/>
          </a:p>
        </p:txBody>
      </p:sp>
      <p:sp>
        <p:nvSpPr>
          <p:cNvPr id="4" name="Footer Placeholder 3"/>
          <p:cNvSpPr>
            <a:spLocks noGrp="1"/>
          </p:cNvSpPr>
          <p:nvPr>
            <p:ph type="ftr" sz="quarter" idx="11"/>
          </p:nvPr>
        </p:nvSpPr>
        <p:spPr/>
        <p:txBody>
          <a:bodyPr/>
          <a:lstStyle/>
          <a:p>
            <a:r>
              <a:rPr lang="en-US" smtClean="0"/>
              <a:t>By:  Clifford A. Rieders, Esq.</a:t>
            </a:r>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Fiorentino</a:t>
            </a:r>
            <a:r>
              <a:rPr lang="en-US" dirty="0"/>
              <a:t> v. </a:t>
            </a:r>
            <a:r>
              <a:rPr lang="en-US" dirty="0" err="1"/>
              <a:t>cabot</a:t>
            </a:r>
            <a:r>
              <a:rPr lang="en-US" dirty="0"/>
              <a:t> oil &amp; gas corp.</a:t>
            </a:r>
            <a:br>
              <a:rPr lang="en-US" dirty="0"/>
            </a:br>
            <a:r>
              <a:rPr lang="en-US" sz="2000" b="0" dirty="0"/>
              <a:t>750 F.Supp.2d 506 </a:t>
            </a:r>
            <a:r>
              <a:rPr lang="en-US" sz="2000" b="0" dirty="0" smtClean="0"/>
              <a:t>(2010)</a:t>
            </a:r>
            <a:r>
              <a:rPr lang="en-US" b="0" dirty="0"/>
              <a:t/>
            </a:r>
            <a:br>
              <a:rPr lang="en-US" b="0" dirty="0"/>
            </a:br>
            <a:r>
              <a:rPr lang="en-US" sz="1600" b="0" dirty="0"/>
              <a:t>Judge Jones</a:t>
            </a:r>
          </a:p>
        </p:txBody>
      </p:sp>
      <p:sp>
        <p:nvSpPr>
          <p:cNvPr id="3" name="Content Placeholder 2"/>
          <p:cNvSpPr>
            <a:spLocks noGrp="1"/>
          </p:cNvSpPr>
          <p:nvPr>
            <p:ph idx="1"/>
          </p:nvPr>
        </p:nvSpPr>
        <p:spPr>
          <a:xfrm>
            <a:off x="457200" y="2229742"/>
            <a:ext cx="8229600" cy="4373563"/>
          </a:xfrm>
        </p:spPr>
        <p:txBody>
          <a:bodyPr/>
          <a:lstStyle/>
          <a:p>
            <a:r>
              <a:rPr lang="en-US" dirty="0" smtClean="0"/>
              <a:t>At this stage in the litigation plaintiffs have sufficiently alleged plausible facts necessary to support a claim for medical monitoring.</a:t>
            </a:r>
          </a:p>
          <a:p>
            <a:pPr marL="114300" indent="0">
              <a:buNone/>
            </a:pPr>
            <a:endParaRPr lang="en-US" dirty="0" smtClean="0"/>
          </a:p>
          <a:p>
            <a:r>
              <a:rPr lang="en-US" dirty="0"/>
              <a:t>Punitive damages and attorney’s fees may apply to such a claim.  Allegations of </a:t>
            </a:r>
            <a:r>
              <a:rPr lang="en-US" i="1" dirty="0"/>
              <a:t>per se </a:t>
            </a:r>
            <a:r>
              <a:rPr lang="en-US" dirty="0"/>
              <a:t>negligence are neither impertinent nor immaterial</a:t>
            </a:r>
            <a:r>
              <a:rPr lang="en-US" dirty="0" smtClean="0"/>
              <a:t>.</a:t>
            </a:r>
            <a:endParaRPr lang="en-US"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11</a:t>
            </a:fld>
            <a:endParaRPr lang="en-US"/>
          </a:p>
        </p:txBody>
      </p:sp>
    </p:spTree>
    <p:extLst>
      <p:ext uri="{BB962C8B-B14F-4D97-AF65-F5344CB8AC3E}">
        <p14:creationId xmlns:p14="http://schemas.microsoft.com/office/powerpoint/2010/main" val="4118867906"/>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$300 Threshold</a:t>
            </a:r>
            <a:endParaRPr lang="en-US" dirty="0"/>
          </a:p>
        </p:txBody>
      </p:sp>
      <p:sp>
        <p:nvSpPr>
          <p:cNvPr id="3" name="Content Placeholder 2"/>
          <p:cNvSpPr>
            <a:spLocks noGrp="1"/>
          </p:cNvSpPr>
          <p:nvPr>
            <p:ph idx="1"/>
          </p:nvPr>
        </p:nvSpPr>
        <p:spPr>
          <a:xfrm>
            <a:off x="457200" y="2184400"/>
            <a:ext cx="8229600" cy="4373563"/>
          </a:xfrm>
        </p:spPr>
        <p:txBody>
          <a:bodyPr/>
          <a:lstStyle/>
          <a:p>
            <a:r>
              <a:rPr lang="en-US" dirty="0" smtClean="0"/>
              <a:t>If a beneficiary alleges physical trauma-based injury, obtains a liability insurance settlement of $300 or less and does not expect to receive more, Medicare will not pursue its interests.</a:t>
            </a:r>
            <a:endParaRPr lang="en-US" dirty="0"/>
          </a:p>
        </p:txBody>
      </p:sp>
      <p:sp>
        <p:nvSpPr>
          <p:cNvPr id="4" name="Footer Placeholder 3"/>
          <p:cNvSpPr>
            <a:spLocks noGrp="1"/>
          </p:cNvSpPr>
          <p:nvPr>
            <p:ph type="ftr" sz="quarter" idx="11"/>
          </p:nvPr>
        </p:nvSpPr>
        <p:spPr/>
        <p:txBody>
          <a:bodyPr/>
          <a:lstStyle/>
          <a:p>
            <a:r>
              <a:rPr lang="en-US" smtClean="0"/>
              <a:t>By:  Clifford A. Rieders, Esq.</a:t>
            </a:r>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pPr/>
              <a:t>110</a:t>
            </a:fld>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payment option</a:t>
            </a:r>
            <a:endParaRPr lang="en-US" dirty="0"/>
          </a:p>
        </p:txBody>
      </p:sp>
      <p:sp>
        <p:nvSpPr>
          <p:cNvPr id="3" name="Content Placeholder 2"/>
          <p:cNvSpPr>
            <a:spLocks noGrp="1"/>
          </p:cNvSpPr>
          <p:nvPr>
            <p:ph idx="1"/>
          </p:nvPr>
        </p:nvSpPr>
        <p:spPr>
          <a:xfrm>
            <a:off x="215900" y="2070100"/>
            <a:ext cx="8724900" cy="4787900"/>
          </a:xfrm>
        </p:spPr>
        <p:txBody>
          <a:bodyPr>
            <a:normAutofit/>
          </a:bodyPr>
          <a:lstStyle/>
          <a:p>
            <a:r>
              <a:rPr lang="en-US" dirty="0" smtClean="0"/>
              <a:t>When a beneficiary alleges physical trauma-based injury, obtains a liability insurance settlement of $5,000 or less and does not receive or expect to receive additional settlements, the beneficiary may elect to resolve Medicare’s recovery claim by paying 25% of the gross settlement amount.</a:t>
            </a:r>
            <a:endParaRPr lang="en-US" dirty="0"/>
          </a:p>
        </p:txBody>
      </p:sp>
      <p:sp>
        <p:nvSpPr>
          <p:cNvPr id="4" name="Footer Placeholder 3"/>
          <p:cNvSpPr>
            <a:spLocks noGrp="1"/>
          </p:cNvSpPr>
          <p:nvPr>
            <p:ph type="ftr" sz="quarter" idx="11"/>
          </p:nvPr>
        </p:nvSpPr>
        <p:spPr/>
        <p:txBody>
          <a:bodyPr/>
          <a:lstStyle/>
          <a:p>
            <a:r>
              <a:rPr lang="en-US" smtClean="0"/>
              <a:t>By:  Clifford A. Rieders, Esq.</a:t>
            </a:r>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pPr/>
              <a:t>111</a:t>
            </a:fld>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Self-calculated conditional payment option</a:t>
            </a:r>
            <a:endParaRPr lang="en-US" dirty="0"/>
          </a:p>
        </p:txBody>
      </p:sp>
      <p:sp>
        <p:nvSpPr>
          <p:cNvPr id="3" name="Content Placeholder 2"/>
          <p:cNvSpPr>
            <a:spLocks noGrp="1"/>
          </p:cNvSpPr>
          <p:nvPr>
            <p:ph idx="1"/>
          </p:nvPr>
        </p:nvSpPr>
        <p:spPr>
          <a:xfrm>
            <a:off x="215900" y="2070100"/>
            <a:ext cx="8724900" cy="4787900"/>
          </a:xfrm>
        </p:spPr>
        <p:txBody>
          <a:bodyPr>
            <a:normAutofit/>
          </a:bodyPr>
          <a:lstStyle/>
          <a:p>
            <a:r>
              <a:rPr lang="en-US" dirty="0" smtClean="0"/>
              <a:t>When a beneficiary alleges a physical trauma-based injury that occurred at least six months prior to electing the option, anticipates obtaining a liability insurance settlement of $25,000 or less, demonstrates the care has been completed, and has not received or expects to receive additional “settlement” related to the incident, the beneficiary may self-calculate Medicare’s recovery claim.  Medicare would review the self-calculated amount and provide confirmation.</a:t>
            </a:r>
            <a:endParaRPr lang="en-US" dirty="0"/>
          </a:p>
        </p:txBody>
      </p:sp>
      <p:sp>
        <p:nvSpPr>
          <p:cNvPr id="4" name="Footer Placeholder 3"/>
          <p:cNvSpPr>
            <a:spLocks noGrp="1"/>
          </p:cNvSpPr>
          <p:nvPr>
            <p:ph type="ftr" sz="quarter" idx="11"/>
          </p:nvPr>
        </p:nvSpPr>
        <p:spPr/>
        <p:txBody>
          <a:bodyPr/>
          <a:lstStyle/>
          <a:p>
            <a:r>
              <a:rPr lang="en-US" smtClean="0"/>
              <a:t>By:  Clifford A. Rieders, Esq.</a:t>
            </a:r>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pPr/>
              <a:t>112</a:t>
            </a:fld>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Beneficiary – upfront payment</a:t>
            </a:r>
            <a:br>
              <a:rPr lang="en-US" dirty="0" smtClean="0"/>
            </a:br>
            <a:r>
              <a:rPr lang="en-US" dirty="0" smtClean="0"/>
              <a:t>Two options</a:t>
            </a:r>
            <a:endParaRPr lang="en-US" dirty="0"/>
          </a:p>
        </p:txBody>
      </p:sp>
      <p:sp>
        <p:nvSpPr>
          <p:cNvPr id="3" name="Content Placeholder 2"/>
          <p:cNvSpPr>
            <a:spLocks noGrp="1"/>
          </p:cNvSpPr>
          <p:nvPr>
            <p:ph idx="1"/>
          </p:nvPr>
        </p:nvSpPr>
        <p:spPr>
          <a:xfrm>
            <a:off x="215900" y="1933575"/>
            <a:ext cx="8724900" cy="4787900"/>
          </a:xfrm>
        </p:spPr>
        <p:txBody>
          <a:bodyPr>
            <a:normAutofit/>
          </a:bodyPr>
          <a:lstStyle/>
          <a:p>
            <a:pPr marL="571500" indent="-457200">
              <a:buNone/>
            </a:pPr>
            <a:r>
              <a:rPr lang="en-US" b="1" dirty="0" smtClean="0"/>
              <a:t>a.</a:t>
            </a:r>
            <a:r>
              <a:rPr lang="en-US" dirty="0" smtClean="0"/>
              <a:t>  If Ongoing Responsibility for Medicals was Imposed, Demonstrated or Accepted and medicals are calculated through the life of the beneficiary or the life of the injury.</a:t>
            </a:r>
          </a:p>
          <a:p>
            <a:pPr marL="571500" indent="-457200">
              <a:buAutoNum type="alphaLcPeriod"/>
            </a:pPr>
            <a:endParaRPr lang="en-US" dirty="0" smtClean="0"/>
          </a:p>
          <a:p>
            <a:pPr marL="571500" indent="-457200"/>
            <a:r>
              <a:rPr lang="en-US" dirty="0" smtClean="0"/>
              <a:t>Under this scenario, CMS may review and approve a proposed amount to be paid as an upfront lump sum payment for the full amount of the calculated costs for all related future medical care.  This would apply in workers’ comp, no fault insurance or when life-time medicals are imposed by law.</a:t>
            </a:r>
            <a:endParaRPr lang="en-US" dirty="0"/>
          </a:p>
        </p:txBody>
      </p:sp>
      <p:sp>
        <p:nvSpPr>
          <p:cNvPr id="4" name="Footer Placeholder 3"/>
          <p:cNvSpPr>
            <a:spLocks noGrp="1"/>
          </p:cNvSpPr>
          <p:nvPr>
            <p:ph type="ftr" sz="quarter" idx="11"/>
          </p:nvPr>
        </p:nvSpPr>
        <p:spPr/>
        <p:txBody>
          <a:bodyPr/>
          <a:lstStyle/>
          <a:p>
            <a:r>
              <a:rPr lang="en-US" smtClean="0"/>
              <a:t>By:  Clifford A. Rieders, Esq.</a:t>
            </a:r>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pPr/>
              <a:t>113</a:t>
            </a:fld>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Beneficiary – upfront payment</a:t>
            </a:r>
            <a:br>
              <a:rPr lang="en-US" dirty="0" smtClean="0"/>
            </a:br>
            <a:r>
              <a:rPr lang="en-US" dirty="0" smtClean="0"/>
              <a:t>Two options</a:t>
            </a:r>
            <a:endParaRPr lang="en-US" dirty="0"/>
          </a:p>
        </p:txBody>
      </p:sp>
      <p:sp>
        <p:nvSpPr>
          <p:cNvPr id="3" name="Content Placeholder 2"/>
          <p:cNvSpPr>
            <a:spLocks noGrp="1"/>
          </p:cNvSpPr>
          <p:nvPr>
            <p:ph idx="1"/>
          </p:nvPr>
        </p:nvSpPr>
        <p:spPr>
          <a:xfrm>
            <a:off x="215900" y="1568450"/>
            <a:ext cx="8724900" cy="4787900"/>
          </a:xfrm>
        </p:spPr>
        <p:txBody>
          <a:bodyPr>
            <a:normAutofit/>
          </a:bodyPr>
          <a:lstStyle/>
          <a:p>
            <a:pPr marL="571500" indent="-457200">
              <a:buNone/>
            </a:pPr>
            <a:r>
              <a:rPr lang="en-US" b="1" dirty="0" smtClean="0"/>
              <a:t>b.</a:t>
            </a:r>
            <a:r>
              <a:rPr lang="en-US" dirty="0" smtClean="0"/>
              <a:t>  If ongoing Responsibility for Medicals was Not Imposed, Demonstrated or Accepted.</a:t>
            </a:r>
          </a:p>
          <a:p>
            <a:pPr marL="571500" indent="-457200">
              <a:buNone/>
            </a:pPr>
            <a:endParaRPr lang="en-US" dirty="0" smtClean="0"/>
          </a:p>
          <a:p>
            <a:pPr marL="571500" indent="-457200"/>
            <a:r>
              <a:rPr lang="en-US" dirty="0" smtClean="0"/>
              <a:t>If beneficiary obtains a “settlement” our general rule states previously applies to settlement and ongoing responsibility for medicals has not been imposed on, demonstrated by or accepted by the defendant, the beneficiary may elect to  make an upfront payment to Medicare in the amount of a specified percentage of “beneficiary proceeds.”</a:t>
            </a:r>
          </a:p>
          <a:p>
            <a:pPr marL="571500" indent="-457200"/>
            <a:r>
              <a:rPr lang="en-US" dirty="0" smtClean="0"/>
              <a:t>This option would apply in liability insurance and self-insurance situations primarily due to policy caps.</a:t>
            </a:r>
          </a:p>
        </p:txBody>
      </p:sp>
      <p:sp>
        <p:nvSpPr>
          <p:cNvPr id="4" name="Footer Placeholder 3"/>
          <p:cNvSpPr>
            <a:spLocks noGrp="1"/>
          </p:cNvSpPr>
          <p:nvPr>
            <p:ph type="ftr" sz="quarter" idx="11"/>
          </p:nvPr>
        </p:nvSpPr>
        <p:spPr/>
        <p:txBody>
          <a:bodyPr/>
          <a:lstStyle/>
          <a:p>
            <a:r>
              <a:rPr lang="en-US" dirty="0" smtClean="0"/>
              <a:t>By:  Clifford A. Rieders, Esq.</a:t>
            </a:r>
            <a:endParaRPr lang="en-US" dirty="0"/>
          </a:p>
        </p:txBody>
      </p:sp>
      <p:sp>
        <p:nvSpPr>
          <p:cNvPr id="5" name="Slide Number Placeholder 4"/>
          <p:cNvSpPr>
            <a:spLocks noGrp="1"/>
          </p:cNvSpPr>
          <p:nvPr>
            <p:ph type="sldNum" sz="quarter" idx="12"/>
          </p:nvPr>
        </p:nvSpPr>
        <p:spPr/>
        <p:txBody>
          <a:bodyPr/>
          <a:lstStyle/>
          <a:p>
            <a:fld id="{5FD889E0-CAB2-4699-909D-B9A88D47ACBE}" type="slidenum">
              <a:rPr lang="en-US" smtClean="0"/>
              <a:pPr/>
              <a:t>114</a:t>
            </a:fld>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Beneficiary obtains a compromise or waiver of recovery</a:t>
            </a:r>
            <a:endParaRPr lang="en-US" dirty="0"/>
          </a:p>
        </p:txBody>
      </p:sp>
      <p:sp>
        <p:nvSpPr>
          <p:cNvPr id="3" name="Content Placeholder 2"/>
          <p:cNvSpPr>
            <a:spLocks noGrp="1"/>
          </p:cNvSpPr>
          <p:nvPr>
            <p:ph idx="1"/>
          </p:nvPr>
        </p:nvSpPr>
        <p:spPr>
          <a:xfrm>
            <a:off x="215900" y="1933575"/>
            <a:ext cx="8724900" cy="4787900"/>
          </a:xfrm>
        </p:spPr>
        <p:txBody>
          <a:bodyPr>
            <a:normAutofit/>
          </a:bodyPr>
          <a:lstStyle/>
          <a:p>
            <a:pPr marL="571500" indent="-457200"/>
            <a:r>
              <a:rPr lang="en-US" dirty="0" smtClean="0"/>
              <a:t>If a beneficiary obtains either a Compromise or Waiver or Recovery, Medicare would have the discretion to not pursue future medicals related to this specific settlement where a compromise or waiver of recovery was granted.  </a:t>
            </a:r>
          </a:p>
        </p:txBody>
      </p:sp>
      <p:sp>
        <p:nvSpPr>
          <p:cNvPr id="4" name="Footer Placeholder 3"/>
          <p:cNvSpPr>
            <a:spLocks noGrp="1"/>
          </p:cNvSpPr>
          <p:nvPr>
            <p:ph type="ftr" sz="quarter" idx="11"/>
          </p:nvPr>
        </p:nvSpPr>
        <p:spPr/>
        <p:txBody>
          <a:bodyPr/>
          <a:lstStyle/>
          <a:p>
            <a:r>
              <a:rPr lang="en-US" dirty="0" smtClean="0"/>
              <a:t>By:  Clifford A. Rieders, Esq.</a:t>
            </a:r>
            <a:endParaRPr lang="en-US" dirty="0"/>
          </a:p>
        </p:txBody>
      </p:sp>
      <p:sp>
        <p:nvSpPr>
          <p:cNvPr id="5" name="Slide Number Placeholder 4"/>
          <p:cNvSpPr>
            <a:spLocks noGrp="1"/>
          </p:cNvSpPr>
          <p:nvPr>
            <p:ph type="sldNum" sz="quarter" idx="12"/>
          </p:nvPr>
        </p:nvSpPr>
        <p:spPr/>
        <p:txBody>
          <a:bodyPr/>
          <a:lstStyle/>
          <a:p>
            <a:fld id="{5FD889E0-CAB2-4699-909D-B9A88D47ACBE}" type="slidenum">
              <a:rPr lang="en-US" smtClean="0"/>
              <a:pPr/>
              <a:t>115</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Potts v. step by step, </a:t>
            </a:r>
            <a:r>
              <a:rPr lang="en-US" dirty="0" err="1" smtClean="0"/>
              <a:t>inc</a:t>
            </a:r>
            <a:r>
              <a:rPr lang="en-US" dirty="0" smtClean="0"/>
              <a:t/>
            </a:r>
            <a:br>
              <a:rPr lang="en-US" dirty="0" smtClean="0"/>
            </a:br>
            <a:r>
              <a:rPr lang="en-US" sz="2000" b="0" dirty="0" smtClean="0"/>
              <a:t>26 a.3d 1115 (Pa. super. 2011)</a:t>
            </a:r>
            <a:br>
              <a:rPr lang="en-US" sz="2000" b="0" dirty="0" smtClean="0"/>
            </a:br>
            <a:r>
              <a:rPr lang="en-US" sz="1600" b="0" dirty="0" smtClean="0"/>
              <a:t>J. Lazarus</a:t>
            </a:r>
            <a:endParaRPr lang="en-US" sz="1600" b="0" dirty="0"/>
          </a:p>
        </p:txBody>
      </p:sp>
      <p:sp>
        <p:nvSpPr>
          <p:cNvPr id="3" name="Content Placeholder 2"/>
          <p:cNvSpPr>
            <a:spLocks noGrp="1"/>
          </p:cNvSpPr>
          <p:nvPr>
            <p:ph idx="1"/>
          </p:nvPr>
        </p:nvSpPr>
        <p:spPr/>
        <p:txBody>
          <a:bodyPr>
            <a:normAutofit fontScale="92500" lnSpcReduction="10000"/>
          </a:bodyPr>
          <a:lstStyle/>
          <a:p>
            <a:r>
              <a:rPr lang="en-US" dirty="0" smtClean="0"/>
              <a:t>A 21 year-old woman with cerebral palsy, mental retardation and neuromuscular scoliosis, who was non-verbal and non-ambulatory, died from a perforated gastric ulcer while residing at facility which provides supervision for disabled individuals.</a:t>
            </a:r>
          </a:p>
          <a:p>
            <a:r>
              <a:rPr lang="en-US" dirty="0" smtClean="0"/>
              <a:t>The staff failed to notify the LPN of vomiting and trouble holding down fluids, despite the nurse’s directions to watch and contact her immediately in those circumstances.  Staff also failed to administer CPR or call 911.   </a:t>
            </a:r>
          </a:p>
          <a:p>
            <a:r>
              <a:rPr lang="en-US" dirty="0" smtClean="0"/>
              <a:t>Mother sued for wrongful death.  Facility claimed immunity under the Mental Health and Mental Retardation Act (MHMRA) 50 P.S. §4603.</a:t>
            </a:r>
          </a:p>
          <a:p>
            <a:endParaRPr lang="en-US" dirty="0"/>
          </a:p>
        </p:txBody>
      </p:sp>
      <p:sp>
        <p:nvSpPr>
          <p:cNvPr id="4" name="Footer Placeholder 3"/>
          <p:cNvSpPr>
            <a:spLocks noGrp="1"/>
          </p:cNvSpPr>
          <p:nvPr>
            <p:ph type="ftr" sz="quarter" idx="11"/>
          </p:nvPr>
        </p:nvSpPr>
        <p:spPr/>
        <p:txBody>
          <a:bodyPr/>
          <a:lstStyle/>
          <a:p>
            <a:r>
              <a:rPr lang="en-US" smtClean="0"/>
              <a:t>By:  Clifford A. Rieders, Esq.</a:t>
            </a:r>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pPr/>
              <a:t>12</a:t>
            </a:fld>
            <a:endParaRPr lang="en-US"/>
          </a:p>
        </p:txBody>
      </p:sp>
    </p:spTree>
    <p:extLst>
      <p:ext uri="{BB962C8B-B14F-4D97-AF65-F5344CB8AC3E}">
        <p14:creationId xmlns:p14="http://schemas.microsoft.com/office/powerpoint/2010/main" val="24312761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Potts v. step by step, </a:t>
            </a:r>
            <a:r>
              <a:rPr lang="en-US" dirty="0" err="1"/>
              <a:t>inc</a:t>
            </a:r>
            <a:r>
              <a:rPr lang="en-US" dirty="0"/>
              <a:t/>
            </a:r>
            <a:br>
              <a:rPr lang="en-US" dirty="0"/>
            </a:br>
            <a:r>
              <a:rPr lang="en-US" sz="2000" b="0" dirty="0"/>
              <a:t>26 a.3d 1115 (Pa</a:t>
            </a:r>
            <a:r>
              <a:rPr lang="en-US" sz="2000" b="0" dirty="0" smtClean="0"/>
              <a:t>. super</a:t>
            </a:r>
            <a:r>
              <a:rPr lang="en-US" sz="2000" b="0" dirty="0"/>
              <a:t>. 2011)</a:t>
            </a:r>
            <a:br>
              <a:rPr lang="en-US" sz="2000" b="0" dirty="0"/>
            </a:br>
            <a:r>
              <a:rPr lang="en-US" sz="1600" b="0" dirty="0" err="1"/>
              <a:t>J.Lazarus</a:t>
            </a:r>
            <a:endParaRPr lang="en-US" sz="1600" b="0" dirty="0"/>
          </a:p>
        </p:txBody>
      </p:sp>
      <p:sp>
        <p:nvSpPr>
          <p:cNvPr id="3" name="Content Placeholder 2"/>
          <p:cNvSpPr>
            <a:spLocks noGrp="1"/>
          </p:cNvSpPr>
          <p:nvPr>
            <p:ph idx="1"/>
          </p:nvPr>
        </p:nvSpPr>
        <p:spPr/>
        <p:txBody>
          <a:bodyPr>
            <a:normAutofit lnSpcReduction="10000"/>
          </a:bodyPr>
          <a:lstStyle/>
          <a:p>
            <a:r>
              <a:rPr lang="en-US" dirty="0" smtClean="0"/>
              <a:t>MHMRA does not preclude actions based upon </a:t>
            </a:r>
            <a:r>
              <a:rPr lang="en-US" b="1" dirty="0" smtClean="0"/>
              <a:t>gross negligence or incompetence. </a:t>
            </a:r>
          </a:p>
          <a:p>
            <a:r>
              <a:rPr lang="en-US" dirty="0" smtClean="0"/>
              <a:t>A jury could find </a:t>
            </a:r>
            <a:r>
              <a:rPr lang="en-US" b="1" dirty="0" smtClean="0"/>
              <a:t>gross negligence </a:t>
            </a:r>
            <a:r>
              <a:rPr lang="en-US" dirty="0" smtClean="0"/>
              <a:t>from the staff’s failure to follow clear directives from the nurse – which it can conclude is “flagrant, grossly deviating from the ordinary standard of care” and thus </a:t>
            </a:r>
            <a:r>
              <a:rPr lang="en-US" b="1" dirty="0" smtClean="0"/>
              <a:t>gross negligence</a:t>
            </a:r>
            <a:r>
              <a:rPr lang="en-US" dirty="0" smtClean="0"/>
              <a:t>.</a:t>
            </a:r>
          </a:p>
          <a:p>
            <a:r>
              <a:rPr lang="en-US" dirty="0" smtClean="0"/>
              <a:t>A jury could also find </a:t>
            </a:r>
            <a:r>
              <a:rPr lang="en-US" b="1" dirty="0" smtClean="0"/>
              <a:t>incompetence</a:t>
            </a:r>
            <a:r>
              <a:rPr lang="en-US" dirty="0" smtClean="0"/>
              <a:t> from the staff’s failure to follow a clear directive and failure to administer CPR.  Incompetence </a:t>
            </a:r>
            <a:r>
              <a:rPr lang="en-US" dirty="0"/>
              <a:t>i</a:t>
            </a:r>
            <a:r>
              <a:rPr lang="en-US" dirty="0" smtClean="0"/>
              <a:t>s being “devoid of those qualities requisite for effective conduct or action.”</a:t>
            </a:r>
            <a:endParaRPr lang="en-US" dirty="0"/>
          </a:p>
        </p:txBody>
      </p:sp>
      <p:sp>
        <p:nvSpPr>
          <p:cNvPr id="4" name="Footer Placeholder 3"/>
          <p:cNvSpPr>
            <a:spLocks noGrp="1"/>
          </p:cNvSpPr>
          <p:nvPr>
            <p:ph type="ftr" sz="quarter" idx="11"/>
          </p:nvPr>
        </p:nvSpPr>
        <p:spPr/>
        <p:txBody>
          <a:bodyPr/>
          <a:lstStyle/>
          <a:p>
            <a:r>
              <a:rPr lang="en-US" smtClean="0"/>
              <a:t>By:  Clifford A. Rieders, Esq.</a:t>
            </a:r>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pPr/>
              <a:t>13</a:t>
            </a:fld>
            <a:endParaRPr lang="en-US"/>
          </a:p>
        </p:txBody>
      </p:sp>
    </p:spTree>
    <p:extLst>
      <p:ext uri="{BB962C8B-B14F-4D97-AF65-F5344CB8AC3E}">
        <p14:creationId xmlns:p14="http://schemas.microsoft.com/office/powerpoint/2010/main" val="36055796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Gresik v. pa partners, </a:t>
            </a:r>
            <a:r>
              <a:rPr lang="en-US" dirty="0" err="1" smtClean="0"/>
              <a:t>l.p.</a:t>
            </a:r>
            <a:r>
              <a:rPr lang="en-US" dirty="0"/>
              <a:t/>
            </a:r>
            <a:br>
              <a:rPr lang="en-US" dirty="0"/>
            </a:br>
            <a:r>
              <a:rPr lang="en-US" sz="2000" b="0" dirty="0" smtClean="0"/>
              <a:t>33 </a:t>
            </a:r>
            <a:r>
              <a:rPr lang="en-US" sz="2000" b="0" dirty="0"/>
              <a:t>a.3d </a:t>
            </a:r>
            <a:r>
              <a:rPr lang="en-US" sz="2000" b="0" dirty="0" smtClean="0"/>
              <a:t>594 </a:t>
            </a:r>
            <a:r>
              <a:rPr lang="en-US" sz="2000" b="0" dirty="0"/>
              <a:t>(</a:t>
            </a:r>
            <a:r>
              <a:rPr lang="en-US" sz="2000" b="0" dirty="0" smtClean="0"/>
              <a:t>Pa. </a:t>
            </a:r>
            <a:r>
              <a:rPr lang="en-US" sz="2000" b="0" dirty="0"/>
              <a:t>2011)</a:t>
            </a:r>
            <a:br>
              <a:rPr lang="en-US" sz="2000" b="0" dirty="0"/>
            </a:br>
            <a:r>
              <a:rPr lang="en-US" sz="1600" b="0" dirty="0" err="1" smtClean="0"/>
              <a:t>J.saylor</a:t>
            </a:r>
            <a:endParaRPr lang="en-US" sz="1600" b="0" dirty="0"/>
          </a:p>
        </p:txBody>
      </p:sp>
      <p:sp>
        <p:nvSpPr>
          <p:cNvPr id="3" name="Content Placeholder 2"/>
          <p:cNvSpPr>
            <a:spLocks noGrp="1"/>
          </p:cNvSpPr>
          <p:nvPr>
            <p:ph idx="1"/>
          </p:nvPr>
        </p:nvSpPr>
        <p:spPr/>
        <p:txBody>
          <a:bodyPr>
            <a:normAutofit/>
          </a:bodyPr>
          <a:lstStyle/>
          <a:p>
            <a:r>
              <a:rPr lang="en-US" dirty="0" smtClean="0"/>
              <a:t>Injured steelworker </a:t>
            </a:r>
            <a:r>
              <a:rPr lang="en-US" dirty="0"/>
              <a:t>and estate of deceased brought claims against former owner of steel </a:t>
            </a:r>
            <a:r>
              <a:rPr lang="en-US" dirty="0" smtClean="0"/>
              <a:t>mill. </a:t>
            </a:r>
          </a:p>
          <a:p>
            <a:r>
              <a:rPr lang="en-US" dirty="0" smtClean="0"/>
              <a:t>The </a:t>
            </a:r>
            <a:r>
              <a:rPr lang="en-US" dirty="0"/>
              <a:t>former owner removed an “access drawbridge” which had been used for escape when molten steam caused an explosion </a:t>
            </a:r>
            <a:r>
              <a:rPr lang="en-US" dirty="0" smtClean="0"/>
              <a:t>and </a:t>
            </a:r>
            <a:r>
              <a:rPr lang="en-US" dirty="0"/>
              <a:t>steam and debris to pour onto a platform where operators worked.  </a:t>
            </a:r>
            <a:endParaRPr lang="en-US" dirty="0" smtClean="0"/>
          </a:p>
          <a:p>
            <a:r>
              <a:rPr lang="en-US" dirty="0" smtClean="0"/>
              <a:t>The </a:t>
            </a:r>
            <a:r>
              <a:rPr lang="en-US" dirty="0"/>
              <a:t>new owner/employer failed to return the drawbridge or otherwise make the </a:t>
            </a:r>
            <a:r>
              <a:rPr lang="en-US" dirty="0" smtClean="0"/>
              <a:t>conditions safer </a:t>
            </a:r>
            <a:r>
              <a:rPr lang="en-US" dirty="0"/>
              <a:t>for workers.  A similar explosion occurred causing the injuries and death in this case.</a:t>
            </a:r>
          </a:p>
        </p:txBody>
      </p:sp>
      <p:sp>
        <p:nvSpPr>
          <p:cNvPr id="4" name="Footer Placeholder 3"/>
          <p:cNvSpPr>
            <a:spLocks noGrp="1"/>
          </p:cNvSpPr>
          <p:nvPr>
            <p:ph type="ftr" sz="quarter" idx="11"/>
          </p:nvPr>
        </p:nvSpPr>
        <p:spPr/>
        <p:txBody>
          <a:bodyPr/>
          <a:lstStyle/>
          <a:p>
            <a:r>
              <a:rPr lang="en-US" smtClean="0"/>
              <a:t>By:  Clifford A. Rieders, Esq.</a:t>
            </a:r>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pPr/>
              <a:t>14</a:t>
            </a:fld>
            <a:endParaRPr lang="en-US"/>
          </a:p>
        </p:txBody>
      </p:sp>
    </p:spTree>
    <p:extLst>
      <p:ext uri="{BB962C8B-B14F-4D97-AF65-F5344CB8AC3E}">
        <p14:creationId xmlns:p14="http://schemas.microsoft.com/office/powerpoint/2010/main" val="6750039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Gresik v. pa partners, </a:t>
            </a:r>
            <a:r>
              <a:rPr lang="en-US" dirty="0" err="1" smtClean="0"/>
              <a:t>l.p.</a:t>
            </a:r>
            <a:r>
              <a:rPr lang="en-US" dirty="0"/>
              <a:t/>
            </a:r>
            <a:br>
              <a:rPr lang="en-US" dirty="0"/>
            </a:br>
            <a:r>
              <a:rPr lang="en-US" sz="2000" b="0" dirty="0" smtClean="0"/>
              <a:t>33 </a:t>
            </a:r>
            <a:r>
              <a:rPr lang="en-US" sz="2000" b="0" dirty="0"/>
              <a:t>a.3d </a:t>
            </a:r>
            <a:r>
              <a:rPr lang="en-US" sz="2000" b="0" dirty="0" smtClean="0"/>
              <a:t>594 </a:t>
            </a:r>
            <a:r>
              <a:rPr lang="en-US" sz="2000" b="0" dirty="0"/>
              <a:t>(Pa</a:t>
            </a:r>
            <a:r>
              <a:rPr lang="en-US" sz="2000" b="0" dirty="0" smtClean="0"/>
              <a:t>. </a:t>
            </a:r>
            <a:r>
              <a:rPr lang="en-US" sz="2000" b="0" dirty="0"/>
              <a:t>2011)</a:t>
            </a:r>
            <a:br>
              <a:rPr lang="en-US" sz="2000" b="0" dirty="0"/>
            </a:br>
            <a:r>
              <a:rPr lang="en-US" sz="1600" b="0" dirty="0" err="1" smtClean="0"/>
              <a:t>J.saylor</a:t>
            </a:r>
            <a:endParaRPr lang="en-US" sz="1600" b="0" dirty="0"/>
          </a:p>
        </p:txBody>
      </p:sp>
      <p:sp>
        <p:nvSpPr>
          <p:cNvPr id="3" name="Content Placeholder 2"/>
          <p:cNvSpPr>
            <a:spLocks noGrp="1"/>
          </p:cNvSpPr>
          <p:nvPr>
            <p:ph idx="1"/>
          </p:nvPr>
        </p:nvSpPr>
        <p:spPr/>
        <p:txBody>
          <a:bodyPr>
            <a:normAutofit lnSpcReduction="10000"/>
          </a:bodyPr>
          <a:lstStyle/>
          <a:p>
            <a:r>
              <a:rPr lang="en-US" dirty="0" smtClean="0"/>
              <a:t>Pa</a:t>
            </a:r>
            <a:r>
              <a:rPr lang="en-US" dirty="0"/>
              <a:t>. Supreme Court held that “former owner </a:t>
            </a:r>
            <a:r>
              <a:rPr lang="en-US" b="1" dirty="0"/>
              <a:t>was not liable</a:t>
            </a:r>
            <a:r>
              <a:rPr lang="en-US" dirty="0"/>
              <a:t> under theory of negligent construction for post-sale accident allegedly </a:t>
            </a:r>
            <a:r>
              <a:rPr lang="en-US" dirty="0" smtClean="0"/>
              <a:t>caused </a:t>
            </a:r>
            <a:r>
              <a:rPr lang="en-US" dirty="0"/>
              <a:t>by former owner’s alterations.”  </a:t>
            </a:r>
            <a:endParaRPr lang="en-US" dirty="0" smtClean="0"/>
          </a:p>
          <a:p>
            <a:pPr marL="114300" indent="0">
              <a:buNone/>
            </a:pPr>
            <a:endParaRPr lang="en-US" dirty="0"/>
          </a:p>
          <a:p>
            <a:r>
              <a:rPr lang="en-US" dirty="0" smtClean="0"/>
              <a:t>§ </a:t>
            </a:r>
            <a:r>
              <a:rPr lang="en-US" dirty="0"/>
              <a:t>385 </a:t>
            </a:r>
            <a:r>
              <a:rPr lang="en-US" dirty="0" smtClean="0"/>
              <a:t>imposes </a:t>
            </a:r>
            <a:r>
              <a:rPr lang="en-US" dirty="0"/>
              <a:t>liability on a defendant who makes an alteration “on behalf of” a possessor of land.” </a:t>
            </a:r>
            <a:endParaRPr lang="en-US" dirty="0" smtClean="0"/>
          </a:p>
          <a:p>
            <a:pPr marL="114300" indent="0">
              <a:buNone/>
            </a:pPr>
            <a:endParaRPr lang="en-US" dirty="0" smtClean="0"/>
          </a:p>
          <a:p>
            <a:r>
              <a:rPr lang="en-US" dirty="0" smtClean="0"/>
              <a:t>In this case, </a:t>
            </a:r>
            <a:r>
              <a:rPr lang="en-US" dirty="0"/>
              <a:t>former owner was the </a:t>
            </a:r>
            <a:r>
              <a:rPr lang="en-US" b="1" dirty="0"/>
              <a:t>possessor</a:t>
            </a:r>
            <a:r>
              <a:rPr lang="en-US" dirty="0"/>
              <a:t> and </a:t>
            </a:r>
            <a:r>
              <a:rPr lang="en-US" b="1" dirty="0"/>
              <a:t>acted on his own behalf </a:t>
            </a:r>
            <a:r>
              <a:rPr lang="en-US" dirty="0"/>
              <a:t>when making the alteration to the land.  </a:t>
            </a:r>
          </a:p>
        </p:txBody>
      </p:sp>
      <p:sp>
        <p:nvSpPr>
          <p:cNvPr id="4" name="Footer Placeholder 3"/>
          <p:cNvSpPr>
            <a:spLocks noGrp="1"/>
          </p:cNvSpPr>
          <p:nvPr>
            <p:ph type="ftr" sz="quarter" idx="11"/>
          </p:nvPr>
        </p:nvSpPr>
        <p:spPr/>
        <p:txBody>
          <a:bodyPr/>
          <a:lstStyle/>
          <a:p>
            <a:r>
              <a:rPr lang="en-US" smtClean="0"/>
              <a:t>By:  Clifford A. Rieders, Esq.</a:t>
            </a:r>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pPr/>
              <a:t>15</a:t>
            </a:fld>
            <a:endParaRPr lang="en-US"/>
          </a:p>
        </p:txBody>
      </p:sp>
    </p:spTree>
    <p:extLst>
      <p:ext uri="{BB962C8B-B14F-4D97-AF65-F5344CB8AC3E}">
        <p14:creationId xmlns:p14="http://schemas.microsoft.com/office/powerpoint/2010/main" val="16162842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Gresik v. pa partners, </a:t>
            </a:r>
            <a:r>
              <a:rPr lang="en-US" dirty="0" err="1" smtClean="0"/>
              <a:t>l.p.</a:t>
            </a:r>
            <a:r>
              <a:rPr lang="en-US" dirty="0"/>
              <a:t/>
            </a:r>
            <a:br>
              <a:rPr lang="en-US" dirty="0"/>
            </a:br>
            <a:r>
              <a:rPr lang="en-US" sz="2000" b="0" dirty="0" smtClean="0"/>
              <a:t>33 </a:t>
            </a:r>
            <a:r>
              <a:rPr lang="en-US" sz="2000" b="0" dirty="0"/>
              <a:t>a.3d </a:t>
            </a:r>
            <a:r>
              <a:rPr lang="en-US" sz="2000" b="0" dirty="0" smtClean="0"/>
              <a:t>594 </a:t>
            </a:r>
            <a:r>
              <a:rPr lang="en-US" sz="2000" b="0" dirty="0"/>
              <a:t>(</a:t>
            </a:r>
            <a:r>
              <a:rPr lang="en-US" sz="2000" b="0" dirty="0" smtClean="0"/>
              <a:t>Pa. </a:t>
            </a:r>
            <a:r>
              <a:rPr lang="en-US" sz="2000" b="0" dirty="0"/>
              <a:t>2011)</a:t>
            </a:r>
            <a:br>
              <a:rPr lang="en-US" sz="2000" b="0" dirty="0"/>
            </a:br>
            <a:r>
              <a:rPr lang="en-US" sz="1600" b="0" dirty="0" err="1" smtClean="0"/>
              <a:t>J.saylor</a:t>
            </a:r>
            <a:endParaRPr lang="en-US" sz="1600" b="0" dirty="0"/>
          </a:p>
        </p:txBody>
      </p:sp>
      <p:sp>
        <p:nvSpPr>
          <p:cNvPr id="3" name="Content Placeholder 2"/>
          <p:cNvSpPr>
            <a:spLocks noGrp="1"/>
          </p:cNvSpPr>
          <p:nvPr>
            <p:ph idx="1"/>
          </p:nvPr>
        </p:nvSpPr>
        <p:spPr/>
        <p:txBody>
          <a:bodyPr>
            <a:normAutofit/>
          </a:bodyPr>
          <a:lstStyle/>
          <a:p>
            <a:r>
              <a:rPr lang="en-US" dirty="0" smtClean="0"/>
              <a:t>It probably does not matter whether the defects are latent or obvious.</a:t>
            </a:r>
          </a:p>
          <a:p>
            <a:pPr marL="114300" indent="0">
              <a:buNone/>
            </a:pPr>
            <a:endParaRPr lang="en-US" dirty="0" smtClean="0"/>
          </a:p>
          <a:p>
            <a:r>
              <a:rPr lang="en-US" dirty="0" smtClean="0"/>
              <a:t>The Pa. Supreme Court </a:t>
            </a:r>
            <a:r>
              <a:rPr lang="en-US" dirty="0"/>
              <a:t>never </a:t>
            </a:r>
            <a:r>
              <a:rPr lang="en-US" dirty="0" smtClean="0"/>
              <a:t>reached </a:t>
            </a:r>
            <a:r>
              <a:rPr lang="en-US" dirty="0"/>
              <a:t>the question of whether § 385 only applies to latent </a:t>
            </a:r>
            <a:r>
              <a:rPr lang="en-US" dirty="0" smtClean="0"/>
              <a:t>defects [as the Superior Court had decided], </a:t>
            </a:r>
            <a:r>
              <a:rPr lang="en-US" dirty="0"/>
              <a:t>but </a:t>
            </a:r>
            <a:r>
              <a:rPr lang="en-US" dirty="0" smtClean="0"/>
              <a:t>the Court noted </a:t>
            </a:r>
            <a:r>
              <a:rPr lang="en-US" dirty="0"/>
              <a:t>the contrary holding by the Commonwealth Court in </a:t>
            </a:r>
            <a:r>
              <a:rPr lang="en-US" i="1" dirty="0"/>
              <a:t>Gilbert v. Consolidated Rail Corp</a:t>
            </a:r>
            <a:r>
              <a:rPr lang="en-US" dirty="0"/>
              <a:t>., 154 Pa. </a:t>
            </a:r>
            <a:r>
              <a:rPr lang="en-US" dirty="0" err="1"/>
              <a:t>Cmwlth</a:t>
            </a:r>
            <a:r>
              <a:rPr lang="en-US" dirty="0"/>
              <a:t>. 249, 623 A.2d 873 (1993) and the plain text of the </a:t>
            </a:r>
            <a:r>
              <a:rPr lang="en-US" dirty="0" smtClean="0"/>
              <a:t>Restatement</a:t>
            </a:r>
            <a:r>
              <a:rPr lang="en-US" dirty="0"/>
              <a:t> </a:t>
            </a:r>
            <a:r>
              <a:rPr lang="en-US" dirty="0" smtClean="0"/>
              <a:t>in a context that suggests it disagreed with the Superior Court’s analysis.  </a:t>
            </a:r>
            <a:endParaRPr lang="en-US" dirty="0"/>
          </a:p>
          <a:p>
            <a:pPr marL="114300" indent="0">
              <a:buNone/>
            </a:pPr>
            <a:endParaRPr lang="en-US" dirty="0"/>
          </a:p>
        </p:txBody>
      </p:sp>
      <p:sp>
        <p:nvSpPr>
          <p:cNvPr id="4" name="Footer Placeholder 3"/>
          <p:cNvSpPr>
            <a:spLocks noGrp="1"/>
          </p:cNvSpPr>
          <p:nvPr>
            <p:ph type="ftr" sz="quarter" idx="11"/>
          </p:nvPr>
        </p:nvSpPr>
        <p:spPr/>
        <p:txBody>
          <a:bodyPr/>
          <a:lstStyle/>
          <a:p>
            <a:r>
              <a:rPr lang="en-US" smtClean="0"/>
              <a:t>By:  Clifford A. Rieders, Esq.</a:t>
            </a:r>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pPr/>
              <a:t>16</a:t>
            </a:fld>
            <a:endParaRPr lang="en-US"/>
          </a:p>
        </p:txBody>
      </p:sp>
    </p:spTree>
    <p:extLst>
      <p:ext uri="{BB962C8B-B14F-4D97-AF65-F5344CB8AC3E}">
        <p14:creationId xmlns:p14="http://schemas.microsoft.com/office/powerpoint/2010/main" val="35560560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By:  Clifford A. Rieders, Esq.</a:t>
            </a:r>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17</a:t>
            </a:fld>
            <a:endParaRPr lang="en-US"/>
          </a:p>
        </p:txBody>
      </p:sp>
      <p:sp>
        <p:nvSpPr>
          <p:cNvPr id="4" name="Title 3"/>
          <p:cNvSpPr>
            <a:spLocks noGrp="1"/>
          </p:cNvSpPr>
          <p:nvPr>
            <p:ph type="title" idx="4294967295"/>
          </p:nvPr>
        </p:nvSpPr>
        <p:spPr>
          <a:xfrm>
            <a:off x="754184" y="1987672"/>
            <a:ext cx="7696200" cy="1265482"/>
          </a:xfrm>
          <a:solidFill>
            <a:srgbClr val="FFFFFF"/>
          </a:solidFill>
          <a:ln w="57150" cmpd="thickThin">
            <a:solidFill>
              <a:srgbClr val="730E00"/>
            </a:solidFill>
          </a:ln>
        </p:spPr>
        <p:txBody>
          <a:bodyPr>
            <a:normAutofit/>
          </a:bodyPr>
          <a:lstStyle/>
          <a:p>
            <a:r>
              <a:rPr lang="en-US" sz="4000" dirty="0" smtClean="0"/>
              <a:t>Negligence of carrier</a:t>
            </a:r>
            <a:endParaRPr lang="en-US" sz="4000" dirty="0"/>
          </a:p>
        </p:txBody>
      </p:sp>
    </p:spTree>
    <p:extLst>
      <p:ext uri="{BB962C8B-B14F-4D97-AF65-F5344CB8AC3E}">
        <p14:creationId xmlns:p14="http://schemas.microsoft.com/office/powerpoint/2010/main" val="16123519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Wright v. </a:t>
            </a:r>
            <a:r>
              <a:rPr lang="en-US" dirty="0" err="1" smtClean="0"/>
              <a:t>denny</a:t>
            </a:r>
            <a:r>
              <a:rPr lang="en-US" dirty="0" smtClean="0"/>
              <a:t/>
            </a:r>
            <a:br>
              <a:rPr lang="en-US" dirty="0" smtClean="0"/>
            </a:br>
            <a:r>
              <a:rPr lang="en-US" sz="2000" b="0" dirty="0" smtClean="0"/>
              <a:t>33 A.3d 687 (Pa. </a:t>
            </a:r>
            <a:r>
              <a:rPr lang="en-US" sz="2000" b="0" dirty="0" err="1" smtClean="0"/>
              <a:t>cmwlth</a:t>
            </a:r>
            <a:r>
              <a:rPr lang="en-US" sz="2000" b="0" dirty="0" smtClean="0"/>
              <a:t>. 2011)</a:t>
            </a:r>
            <a:br>
              <a:rPr lang="en-US" sz="2000" b="0" dirty="0" smtClean="0"/>
            </a:br>
            <a:r>
              <a:rPr lang="en-US" sz="1600" b="0" dirty="0" smtClean="0"/>
              <a:t>Judge </a:t>
            </a:r>
            <a:r>
              <a:rPr lang="en-US" sz="1600" b="0" dirty="0" err="1" smtClean="0"/>
              <a:t>kelley</a:t>
            </a:r>
            <a:endParaRPr lang="en-US" sz="1600" b="0" dirty="0"/>
          </a:p>
        </p:txBody>
      </p:sp>
      <p:sp>
        <p:nvSpPr>
          <p:cNvPr id="3" name="Content Placeholder 2"/>
          <p:cNvSpPr>
            <a:spLocks noGrp="1"/>
          </p:cNvSpPr>
          <p:nvPr>
            <p:ph idx="1"/>
          </p:nvPr>
        </p:nvSpPr>
        <p:spPr>
          <a:xfrm>
            <a:off x="426128" y="2163676"/>
            <a:ext cx="8229600" cy="4373563"/>
          </a:xfrm>
        </p:spPr>
        <p:txBody>
          <a:bodyPr>
            <a:normAutofit/>
          </a:bodyPr>
          <a:lstStyle/>
          <a:p>
            <a:r>
              <a:rPr lang="en-US" dirty="0"/>
              <a:t>A passenger onboard a SEPTA bus sustained injuries after the bus was rear-ended by a vehicle which “fled the scene and was deemed to be uninsured.”  </a:t>
            </a:r>
            <a:r>
              <a:rPr lang="en-US" dirty="0" smtClean="0"/>
              <a:t>  </a:t>
            </a:r>
          </a:p>
          <a:p>
            <a:r>
              <a:rPr lang="en-US" dirty="0" smtClean="0"/>
              <a:t>The </a:t>
            </a:r>
            <a:r>
              <a:rPr lang="en-US" dirty="0"/>
              <a:t>bus was stopped at an intersection at the time it was rear-ended.  </a:t>
            </a:r>
            <a:endParaRPr lang="en-US" dirty="0" smtClean="0"/>
          </a:p>
          <a:p>
            <a:r>
              <a:rPr lang="en-US" dirty="0" smtClean="0"/>
              <a:t>The issue was whether an exception to sovereign immunity is required for claims brought under the Motor Vehicle Financial responsibility Law (MVFRL), 75 </a:t>
            </a:r>
            <a:r>
              <a:rPr lang="en-US" dirty="0" err="1" smtClean="0"/>
              <a:t>Pa.C.S</a:t>
            </a:r>
            <a:r>
              <a:rPr lang="en-US" dirty="0" smtClean="0"/>
              <a:t>. §§ 1701-1799.7, for SEPTA to be obligated to pay uninsured motorist benefits.  </a:t>
            </a:r>
          </a:p>
          <a:p>
            <a:endParaRPr lang="en-US"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18</a:t>
            </a:fld>
            <a:endParaRPr lang="en-US"/>
          </a:p>
        </p:txBody>
      </p:sp>
    </p:spTree>
    <p:extLst>
      <p:ext uri="{BB962C8B-B14F-4D97-AF65-F5344CB8AC3E}">
        <p14:creationId xmlns:p14="http://schemas.microsoft.com/office/powerpoint/2010/main" val="138464668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Wright v. </a:t>
            </a:r>
            <a:r>
              <a:rPr lang="en-US" dirty="0" err="1" smtClean="0"/>
              <a:t>denny</a:t>
            </a:r>
            <a:r>
              <a:rPr lang="en-US" dirty="0" smtClean="0"/>
              <a:t/>
            </a:r>
            <a:br>
              <a:rPr lang="en-US" dirty="0" smtClean="0"/>
            </a:br>
            <a:r>
              <a:rPr lang="en-US" sz="2000" b="0" dirty="0" smtClean="0"/>
              <a:t>33 A.3d 687 (Pa. </a:t>
            </a:r>
            <a:r>
              <a:rPr lang="en-US" sz="2000" b="0" dirty="0" err="1" smtClean="0"/>
              <a:t>cmwlth</a:t>
            </a:r>
            <a:r>
              <a:rPr lang="en-US" sz="2000" b="0" dirty="0" smtClean="0"/>
              <a:t>. 2011)</a:t>
            </a:r>
            <a:br>
              <a:rPr lang="en-US" sz="2000" b="0" dirty="0" smtClean="0"/>
            </a:br>
            <a:r>
              <a:rPr lang="en-US" sz="1600" b="0" dirty="0" smtClean="0"/>
              <a:t>Judge </a:t>
            </a:r>
            <a:r>
              <a:rPr lang="en-US" sz="1600" b="0" dirty="0" err="1" smtClean="0"/>
              <a:t>kelley</a:t>
            </a:r>
            <a:endParaRPr lang="en-US" sz="1600" b="0" dirty="0"/>
          </a:p>
        </p:txBody>
      </p:sp>
      <p:sp>
        <p:nvSpPr>
          <p:cNvPr id="3" name="Content Placeholder 2"/>
          <p:cNvSpPr>
            <a:spLocks noGrp="1"/>
          </p:cNvSpPr>
          <p:nvPr>
            <p:ph idx="1"/>
          </p:nvPr>
        </p:nvSpPr>
        <p:spPr>
          <a:xfrm>
            <a:off x="426128" y="2163676"/>
            <a:ext cx="8229600" cy="4373563"/>
          </a:xfrm>
        </p:spPr>
        <p:txBody>
          <a:bodyPr>
            <a:normAutofit lnSpcReduction="10000"/>
          </a:bodyPr>
          <a:lstStyle/>
          <a:p>
            <a:r>
              <a:rPr lang="en-US" dirty="0" smtClean="0"/>
              <a:t>The Commonwealth Court held “that the bus was not in operation at the time of accident so as to implicate vehicle liability exception to sovereign immunity.”  </a:t>
            </a:r>
          </a:p>
          <a:p>
            <a:r>
              <a:rPr lang="en-US" dirty="0" smtClean="0"/>
              <a:t>Therefore</a:t>
            </a:r>
            <a:r>
              <a:rPr lang="en-US" dirty="0"/>
              <a:t>, SEPTA was not obligated to pay uninsured motorist benefits.  </a:t>
            </a:r>
            <a:endParaRPr lang="en-US" dirty="0" smtClean="0"/>
          </a:p>
          <a:p>
            <a:r>
              <a:rPr lang="en-US" dirty="0" smtClean="0"/>
              <a:t>The </a:t>
            </a:r>
            <a:r>
              <a:rPr lang="en-US" dirty="0"/>
              <a:t>C</a:t>
            </a:r>
            <a:r>
              <a:rPr lang="en-US" dirty="0" smtClean="0"/>
              <a:t>ourt </a:t>
            </a:r>
            <a:r>
              <a:rPr lang="en-US" dirty="0"/>
              <a:t>rejected the argument that sovereign immunity was inapplicable because the negligence or non-negligence of SEPTA was immaterial to uninsured motorist claims because SEPTA stands in the shoes of the negligent uninsured third party that caused the injuries.</a:t>
            </a:r>
          </a:p>
          <a:p>
            <a:endParaRPr lang="en-US"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19</a:t>
            </a:fld>
            <a:endParaRPr lang="en-US"/>
          </a:p>
        </p:txBody>
      </p:sp>
    </p:spTree>
    <p:extLst>
      <p:ext uri="{BB962C8B-B14F-4D97-AF65-F5344CB8AC3E}">
        <p14:creationId xmlns:p14="http://schemas.microsoft.com/office/powerpoint/2010/main" val="34940601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By:  Clifford A. Rieders, Esq.</a:t>
            </a:r>
            <a:endParaRPr lang="en-US"/>
          </a:p>
        </p:txBody>
      </p:sp>
      <p:sp>
        <p:nvSpPr>
          <p:cNvPr id="7" name="Slide Number Placeholder 6"/>
          <p:cNvSpPr>
            <a:spLocks noGrp="1"/>
          </p:cNvSpPr>
          <p:nvPr>
            <p:ph type="sldNum" sz="quarter" idx="12"/>
          </p:nvPr>
        </p:nvSpPr>
        <p:spPr/>
        <p:txBody>
          <a:bodyPr/>
          <a:lstStyle/>
          <a:p>
            <a:fld id="{24B73396-91B2-4880-B67D-11464AE3FAD8}" type="slidenum">
              <a:rPr lang="en-US" smtClean="0"/>
              <a:pPr/>
              <a:t>2</a:t>
            </a:fld>
            <a:endParaRPr lang="en-US" dirty="0"/>
          </a:p>
        </p:txBody>
      </p:sp>
      <p:sp>
        <p:nvSpPr>
          <p:cNvPr id="4" name="Title 3"/>
          <p:cNvSpPr>
            <a:spLocks noGrp="1"/>
          </p:cNvSpPr>
          <p:nvPr>
            <p:ph type="title" idx="4294967295"/>
          </p:nvPr>
        </p:nvSpPr>
        <p:spPr>
          <a:xfrm>
            <a:off x="754185" y="2053492"/>
            <a:ext cx="7696200" cy="1219200"/>
          </a:xfrm>
          <a:solidFill>
            <a:srgbClr val="FFFFFF"/>
          </a:solidFill>
          <a:ln w="57150" cmpd="thickThin">
            <a:solidFill>
              <a:srgbClr val="730E00"/>
            </a:solidFill>
          </a:ln>
        </p:spPr>
        <p:txBody>
          <a:bodyPr>
            <a:normAutofit/>
          </a:bodyPr>
          <a:lstStyle/>
          <a:p>
            <a:r>
              <a:rPr lang="en-US" sz="4000" dirty="0" smtClean="0">
                <a:solidFill>
                  <a:srgbClr val="730E00"/>
                </a:solidFill>
              </a:rPr>
              <a:t>Negligence issues</a:t>
            </a:r>
            <a:endParaRPr lang="en-US" sz="4000" dirty="0">
              <a:solidFill>
                <a:srgbClr val="730E00"/>
              </a:solidFill>
            </a:endParaRPr>
          </a:p>
        </p:txBody>
      </p:sp>
    </p:spTree>
    <p:extLst>
      <p:ext uri="{BB962C8B-B14F-4D97-AF65-F5344CB8AC3E}">
        <p14:creationId xmlns:p14="http://schemas.microsoft.com/office/powerpoint/2010/main" val="27724547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By:  Clifford A. Rieders, Esq.</a:t>
            </a:r>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20</a:t>
            </a:fld>
            <a:endParaRPr lang="en-US"/>
          </a:p>
        </p:txBody>
      </p:sp>
      <p:sp>
        <p:nvSpPr>
          <p:cNvPr id="4" name="Title 3"/>
          <p:cNvSpPr>
            <a:spLocks noGrp="1"/>
          </p:cNvSpPr>
          <p:nvPr>
            <p:ph type="title" idx="4294967295"/>
          </p:nvPr>
        </p:nvSpPr>
        <p:spPr>
          <a:xfrm>
            <a:off x="754185" y="1989015"/>
            <a:ext cx="7696200" cy="1035050"/>
          </a:xfrm>
          <a:solidFill>
            <a:srgbClr val="FFFFFF"/>
          </a:solidFill>
          <a:ln w="57150" cmpd="thickThin">
            <a:solidFill>
              <a:srgbClr val="730E00"/>
            </a:solidFill>
          </a:ln>
        </p:spPr>
        <p:txBody>
          <a:bodyPr>
            <a:normAutofit/>
          </a:bodyPr>
          <a:lstStyle/>
          <a:p>
            <a:r>
              <a:rPr lang="en-US" sz="4000" dirty="0" smtClean="0"/>
              <a:t>Statute of limitations</a:t>
            </a:r>
            <a:endParaRPr lang="en-US" sz="4000" dirty="0"/>
          </a:p>
        </p:txBody>
      </p:sp>
    </p:spTree>
    <p:extLst>
      <p:ext uri="{BB962C8B-B14F-4D97-AF65-F5344CB8AC3E}">
        <p14:creationId xmlns:p14="http://schemas.microsoft.com/office/powerpoint/2010/main" val="208348427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FD889E0-CAB2-4699-909D-B9A88D47ACBE}" type="slidenum">
              <a:rPr lang="en-US" smtClean="0"/>
              <a:pPr/>
              <a:t>21</a:t>
            </a:fld>
            <a:endParaRPr lang="en-US"/>
          </a:p>
        </p:txBody>
      </p:sp>
      <p:sp>
        <p:nvSpPr>
          <p:cNvPr id="2" name="Footer Placeholder 1"/>
          <p:cNvSpPr>
            <a:spLocks noGrp="1"/>
          </p:cNvSpPr>
          <p:nvPr>
            <p:ph type="ftr" sz="quarter" idx="11"/>
          </p:nvPr>
        </p:nvSpPr>
        <p:spPr/>
        <p:txBody>
          <a:bodyPr/>
          <a:lstStyle/>
          <a:p>
            <a:r>
              <a:rPr lang="en-US" smtClean="0"/>
              <a:t>By:  Clifford A. Rieders, Esq.</a:t>
            </a:r>
            <a:endParaRPr lang="en-US"/>
          </a:p>
        </p:txBody>
      </p:sp>
      <p:sp>
        <p:nvSpPr>
          <p:cNvPr id="4" name="Title 3"/>
          <p:cNvSpPr>
            <a:spLocks noGrp="1"/>
          </p:cNvSpPr>
          <p:nvPr>
            <p:ph type="title"/>
          </p:nvPr>
        </p:nvSpPr>
        <p:spPr/>
        <p:txBody>
          <a:bodyPr/>
          <a:lstStyle/>
          <a:p>
            <a:r>
              <a:rPr lang="en-US" b="1" dirty="0" smtClean="0"/>
              <a:t>Gleason v. Borough of Moosic</a:t>
            </a:r>
            <a:endParaRPr lang="en-US" b="1" dirty="0"/>
          </a:p>
        </p:txBody>
      </p:sp>
      <p:pic>
        <p:nvPicPr>
          <p:cNvPr id="8" name="Picture Placeholder 7"/>
          <p:cNvPicPr>
            <a:picLocks noGrp="1" noChangeAspect="1"/>
          </p:cNvPicPr>
          <p:nvPr>
            <p:ph type="pic" idx="1"/>
          </p:nvPr>
        </p:nvPicPr>
        <p:blipFill>
          <a:blip r:embed="rId2" cstate="print"/>
          <a:srcRect t="21926" b="21926"/>
          <a:stretch>
            <a:fillRect/>
          </a:stretch>
        </p:blipFill>
        <p:spPr>
          <a:xfrm>
            <a:off x="1377463" y="797283"/>
            <a:ext cx="6528212" cy="3638177"/>
          </a:xfrm>
          <a:prstGeom prst="rect">
            <a:avLst/>
          </a:prstGeom>
          <a:effectLst>
            <a:softEdge rad="165100"/>
          </a:effectLst>
        </p:spPr>
      </p:pic>
    </p:spTree>
    <p:extLst>
      <p:ext uri="{BB962C8B-B14F-4D97-AF65-F5344CB8AC3E}">
        <p14:creationId xmlns:p14="http://schemas.microsoft.com/office/powerpoint/2010/main" val="7218478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Gleason v. borough of </a:t>
            </a:r>
            <a:r>
              <a:rPr lang="en-US" dirty="0" err="1" smtClean="0"/>
              <a:t>moosic</a:t>
            </a:r>
            <a:r>
              <a:rPr lang="en-US" dirty="0" smtClean="0"/>
              <a:t/>
            </a:r>
            <a:br>
              <a:rPr lang="en-US" dirty="0" smtClean="0"/>
            </a:br>
            <a:r>
              <a:rPr lang="en-US" sz="1800" b="0" dirty="0" smtClean="0"/>
              <a:t>15 A.3d 479 (Pa. 2011)</a:t>
            </a:r>
            <a:br>
              <a:rPr lang="en-US" sz="1800" b="0" dirty="0" smtClean="0"/>
            </a:br>
            <a:r>
              <a:rPr lang="en-US" sz="1400" b="0" dirty="0" smtClean="0"/>
              <a:t>Judge </a:t>
            </a:r>
            <a:r>
              <a:rPr lang="en-US" sz="1400" b="0" dirty="0" err="1" smtClean="0"/>
              <a:t>McCaffery</a:t>
            </a:r>
            <a:endParaRPr lang="en-US" b="0" dirty="0"/>
          </a:p>
        </p:txBody>
      </p:sp>
      <p:sp>
        <p:nvSpPr>
          <p:cNvPr id="3" name="Content Placeholder 2"/>
          <p:cNvSpPr>
            <a:spLocks noGrp="1"/>
          </p:cNvSpPr>
          <p:nvPr>
            <p:ph idx="1"/>
          </p:nvPr>
        </p:nvSpPr>
        <p:spPr>
          <a:xfrm>
            <a:off x="457200" y="1987500"/>
            <a:ext cx="8229600" cy="4373563"/>
          </a:xfrm>
        </p:spPr>
        <p:txBody>
          <a:bodyPr/>
          <a:lstStyle/>
          <a:p>
            <a:r>
              <a:rPr lang="en-US" dirty="0"/>
              <a:t>“Toxic mold” contamination was at issue</a:t>
            </a:r>
            <a:r>
              <a:rPr lang="en-US" dirty="0" smtClean="0"/>
              <a:t>.</a:t>
            </a:r>
          </a:p>
          <a:p>
            <a:pPr marL="114300" indent="0">
              <a:buNone/>
            </a:pPr>
            <a:endParaRPr lang="en-US" dirty="0"/>
          </a:p>
          <a:p>
            <a:r>
              <a:rPr lang="en-US" dirty="0" smtClean="0"/>
              <a:t>Family got sick from toxic mold after nearby township road construction caused excessive rainwater to flood their basement.  </a:t>
            </a:r>
          </a:p>
          <a:p>
            <a:pPr marL="114300" indent="0">
              <a:buNone/>
            </a:pPr>
            <a:endParaRPr lang="en-US" dirty="0" smtClean="0"/>
          </a:p>
          <a:p>
            <a:r>
              <a:rPr lang="en-US" dirty="0" smtClean="0"/>
              <a:t>A jury question existed as to whether the exercise of reasonable diligence would have permitted the plaintiffs to discover their injury and its cause.  Therefore summary judgment improperly granted.</a:t>
            </a:r>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22</a:t>
            </a:fld>
            <a:endParaRPr lang="en-US"/>
          </a:p>
        </p:txBody>
      </p:sp>
    </p:spTree>
    <p:extLst>
      <p:ext uri="{BB962C8B-B14F-4D97-AF65-F5344CB8AC3E}">
        <p14:creationId xmlns:p14="http://schemas.microsoft.com/office/powerpoint/2010/main" val="7655028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Gleason v. borough of </a:t>
            </a:r>
            <a:r>
              <a:rPr lang="en-US" dirty="0" err="1" smtClean="0"/>
              <a:t>moosic</a:t>
            </a:r>
            <a:r>
              <a:rPr lang="en-US" dirty="0" smtClean="0"/>
              <a:t/>
            </a:r>
            <a:br>
              <a:rPr lang="en-US" dirty="0" smtClean="0"/>
            </a:br>
            <a:r>
              <a:rPr lang="en-US" sz="1800" b="0" dirty="0" smtClean="0"/>
              <a:t>15 A.3d 479 (Pa. 2011)</a:t>
            </a:r>
            <a:br>
              <a:rPr lang="en-US" sz="1800" b="0" dirty="0" smtClean="0"/>
            </a:br>
            <a:r>
              <a:rPr lang="en-US" sz="1400" b="0" dirty="0" smtClean="0"/>
              <a:t>Judge </a:t>
            </a:r>
            <a:r>
              <a:rPr lang="en-US" sz="1400" b="0" dirty="0" err="1" smtClean="0"/>
              <a:t>McCaffery</a:t>
            </a:r>
            <a:endParaRPr lang="en-US" b="0" dirty="0"/>
          </a:p>
        </p:txBody>
      </p:sp>
      <p:sp>
        <p:nvSpPr>
          <p:cNvPr id="3" name="Content Placeholder 2"/>
          <p:cNvSpPr>
            <a:spLocks noGrp="1"/>
          </p:cNvSpPr>
          <p:nvPr>
            <p:ph idx="1"/>
          </p:nvPr>
        </p:nvSpPr>
        <p:spPr>
          <a:xfrm>
            <a:off x="457200" y="1987500"/>
            <a:ext cx="8229600" cy="4373563"/>
          </a:xfrm>
        </p:spPr>
        <p:txBody>
          <a:bodyPr/>
          <a:lstStyle/>
          <a:p>
            <a:r>
              <a:rPr lang="en-US" dirty="0" smtClean="0"/>
              <a:t>The commencement of the limitations period is grounded on “inquiry notice” that is tied to “actual or constructive knowledge of at least some form of significant harm and of a factual cause linked to another’s conduct, without the necessity of notice of the full extent of the injury, the fact of actual negligence, or precise detail.” </a:t>
            </a:r>
            <a:r>
              <a:rPr lang="en-US" i="1" dirty="0" smtClean="0"/>
              <a:t>Gleason</a:t>
            </a:r>
            <a:r>
              <a:rPr lang="en-US" dirty="0" smtClean="0"/>
              <a:t>, at 484.</a:t>
            </a:r>
            <a:endParaRPr lang="en-US"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23</a:t>
            </a:fld>
            <a:endParaRPr lang="en-US"/>
          </a:p>
        </p:txBody>
      </p:sp>
    </p:spTree>
    <p:extLst>
      <p:ext uri="{BB962C8B-B14F-4D97-AF65-F5344CB8AC3E}">
        <p14:creationId xmlns:p14="http://schemas.microsoft.com/office/powerpoint/2010/main" val="25134927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Gleason v. borough of </a:t>
            </a:r>
            <a:r>
              <a:rPr lang="en-US" dirty="0" err="1" smtClean="0"/>
              <a:t>moosic</a:t>
            </a:r>
            <a:r>
              <a:rPr lang="en-US" dirty="0" smtClean="0"/>
              <a:t/>
            </a:r>
            <a:br>
              <a:rPr lang="en-US" dirty="0" smtClean="0"/>
            </a:br>
            <a:r>
              <a:rPr lang="en-US" sz="1800" b="0" dirty="0" smtClean="0"/>
              <a:t>15 A.3d 479 (Pa. 2011)</a:t>
            </a:r>
            <a:br>
              <a:rPr lang="en-US" sz="1800" b="0" dirty="0" smtClean="0"/>
            </a:br>
            <a:r>
              <a:rPr lang="en-US" sz="1400" b="0" dirty="0" smtClean="0"/>
              <a:t>Judge </a:t>
            </a:r>
            <a:r>
              <a:rPr lang="en-US" sz="1400" b="0" dirty="0" err="1" smtClean="0"/>
              <a:t>McCaffery</a:t>
            </a:r>
            <a:endParaRPr lang="en-US" b="0" dirty="0"/>
          </a:p>
        </p:txBody>
      </p:sp>
      <p:sp>
        <p:nvSpPr>
          <p:cNvPr id="3" name="Content Placeholder 2"/>
          <p:cNvSpPr>
            <a:spLocks noGrp="1"/>
          </p:cNvSpPr>
          <p:nvPr>
            <p:ph idx="1"/>
          </p:nvPr>
        </p:nvSpPr>
        <p:spPr>
          <a:xfrm>
            <a:off x="457200" y="1987500"/>
            <a:ext cx="8229600" cy="4373563"/>
          </a:xfrm>
        </p:spPr>
        <p:txBody>
          <a:bodyPr/>
          <a:lstStyle/>
          <a:p>
            <a:r>
              <a:rPr lang="en-US" dirty="0" smtClean="0"/>
              <a:t>Although plaintiff’s testimony established they recognized moldy sheetrock, water stains and discoloration during 1997 basement renovation, there is no evidence that any medical professional asked them if there was any mold in their environment or suggested to them that their symptoms and ailments might be caused by or related to mold exposure.  Moreover, prior to 2000 they did not know what “toxic mold” was.</a:t>
            </a:r>
            <a:endParaRPr lang="en-US"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24</a:t>
            </a:fld>
            <a:endParaRPr lang="en-US"/>
          </a:p>
        </p:txBody>
      </p:sp>
    </p:spTree>
    <p:extLst>
      <p:ext uri="{BB962C8B-B14F-4D97-AF65-F5344CB8AC3E}">
        <p14:creationId xmlns:p14="http://schemas.microsoft.com/office/powerpoint/2010/main" val="251349277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By:  Clifford A. Rieders, Esq.</a:t>
            </a:r>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25</a:t>
            </a:fld>
            <a:endParaRPr lang="en-US"/>
          </a:p>
        </p:txBody>
      </p:sp>
      <p:sp>
        <p:nvSpPr>
          <p:cNvPr id="4" name="Title 3"/>
          <p:cNvSpPr>
            <a:spLocks noGrp="1"/>
          </p:cNvSpPr>
          <p:nvPr>
            <p:ph type="title" idx="4294967295"/>
          </p:nvPr>
        </p:nvSpPr>
        <p:spPr>
          <a:xfrm>
            <a:off x="724877" y="1328615"/>
            <a:ext cx="7696200" cy="1662724"/>
          </a:xfrm>
          <a:solidFill>
            <a:srgbClr val="FFFFFF"/>
          </a:solidFill>
          <a:ln w="57150" cmpd="thickThin">
            <a:solidFill>
              <a:srgbClr val="730E00"/>
            </a:solidFill>
          </a:ln>
        </p:spPr>
        <p:txBody>
          <a:bodyPr>
            <a:noAutofit/>
          </a:bodyPr>
          <a:lstStyle/>
          <a:p>
            <a:r>
              <a:rPr lang="en-US" sz="4000" dirty="0" smtClean="0"/>
              <a:t>Arbitration agreements</a:t>
            </a:r>
            <a:endParaRPr lang="en-US" sz="4000" dirty="0"/>
          </a:p>
        </p:txBody>
      </p:sp>
    </p:spTree>
    <p:extLst>
      <p:ext uri="{BB962C8B-B14F-4D97-AF65-F5344CB8AC3E}">
        <p14:creationId xmlns:p14="http://schemas.microsoft.com/office/powerpoint/2010/main" val="349151660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Stewart v. </a:t>
            </a:r>
            <a:r>
              <a:rPr lang="en-US" dirty="0" err="1" smtClean="0"/>
              <a:t>ggnsc-canonsburg</a:t>
            </a:r>
            <a:r>
              <a:rPr lang="en-US" dirty="0" smtClean="0"/>
              <a:t>, </a:t>
            </a:r>
            <a:r>
              <a:rPr lang="en-US" dirty="0" err="1" smtClean="0"/>
              <a:t>l.p.</a:t>
            </a:r>
            <a:r>
              <a:rPr lang="en-US" dirty="0" smtClean="0"/>
              <a:t/>
            </a:r>
            <a:br>
              <a:rPr lang="en-US" dirty="0" smtClean="0"/>
            </a:br>
            <a:r>
              <a:rPr lang="en-US" sz="1800" b="0" dirty="0" smtClean="0"/>
              <a:t>9 A.3d 215 (Pa. Super. 2010)</a:t>
            </a:r>
            <a:br>
              <a:rPr lang="en-US" sz="1800" b="0" dirty="0" smtClean="0"/>
            </a:br>
            <a:r>
              <a:rPr lang="en-US" sz="1400" b="0" dirty="0" smtClean="0"/>
              <a:t>Judge Allen</a:t>
            </a:r>
            <a:endParaRPr lang="en-US" b="0" dirty="0"/>
          </a:p>
        </p:txBody>
      </p:sp>
      <p:sp>
        <p:nvSpPr>
          <p:cNvPr id="3" name="Content Placeholder 2"/>
          <p:cNvSpPr>
            <a:spLocks noGrp="1"/>
          </p:cNvSpPr>
          <p:nvPr>
            <p:ph idx="1"/>
          </p:nvPr>
        </p:nvSpPr>
        <p:spPr/>
        <p:txBody>
          <a:bodyPr/>
          <a:lstStyle/>
          <a:p>
            <a:r>
              <a:rPr lang="en-US" dirty="0" smtClean="0"/>
              <a:t>Attorney-in-fact for nursing home resident sued nursing home for negligent care received by resident while admitted to the nursing home.</a:t>
            </a:r>
          </a:p>
          <a:p>
            <a:pPr marL="114300" indent="0">
              <a:buNone/>
            </a:pPr>
            <a:endParaRPr lang="en-US" dirty="0" smtClean="0"/>
          </a:p>
          <a:p>
            <a:r>
              <a:rPr lang="en-US" dirty="0" smtClean="0"/>
              <a:t>No requirement to compel arbitration in case claiming plaintiff, while admitted to a nursing home facility, was cared for in a negligent manner.</a:t>
            </a:r>
          </a:p>
          <a:p>
            <a:endParaRPr lang="en-US" dirty="0"/>
          </a:p>
          <a:p>
            <a:r>
              <a:rPr lang="en-US" dirty="0" smtClean="0">
                <a:hlinkClick r:id="rId2" action="ppaction://hlinkfile"/>
              </a:rPr>
              <a:t>Footnote 1</a:t>
            </a:r>
            <a:endParaRPr lang="en-US"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26</a:t>
            </a:fld>
            <a:endParaRPr lang="en-US"/>
          </a:p>
        </p:txBody>
      </p:sp>
    </p:spTree>
    <p:extLst>
      <p:ext uri="{BB962C8B-B14F-4D97-AF65-F5344CB8AC3E}">
        <p14:creationId xmlns:p14="http://schemas.microsoft.com/office/powerpoint/2010/main" val="31428452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Stewart v. </a:t>
            </a:r>
            <a:r>
              <a:rPr lang="en-US" dirty="0" err="1" smtClean="0"/>
              <a:t>ggnsc-canonsburg</a:t>
            </a:r>
            <a:r>
              <a:rPr lang="en-US" dirty="0" smtClean="0"/>
              <a:t>, </a:t>
            </a:r>
            <a:r>
              <a:rPr lang="en-US" dirty="0" err="1" smtClean="0"/>
              <a:t>l.p.</a:t>
            </a:r>
            <a:r>
              <a:rPr lang="en-US" dirty="0" smtClean="0"/>
              <a:t/>
            </a:r>
            <a:br>
              <a:rPr lang="en-US" dirty="0" smtClean="0"/>
            </a:br>
            <a:r>
              <a:rPr lang="en-US" sz="1800" b="0" dirty="0" smtClean="0"/>
              <a:t>9 A.3d 215 (Pa. Super. 2010)</a:t>
            </a:r>
            <a:br>
              <a:rPr lang="en-US" sz="1800" b="0" dirty="0" smtClean="0"/>
            </a:br>
            <a:r>
              <a:rPr lang="en-US" sz="1400" b="0" dirty="0" smtClean="0"/>
              <a:t>Judge Allen</a:t>
            </a:r>
            <a:endParaRPr lang="en-US" b="0" dirty="0"/>
          </a:p>
        </p:txBody>
      </p:sp>
      <p:sp>
        <p:nvSpPr>
          <p:cNvPr id="3" name="Content Placeholder 2"/>
          <p:cNvSpPr>
            <a:spLocks noGrp="1"/>
          </p:cNvSpPr>
          <p:nvPr>
            <p:ph idx="1"/>
          </p:nvPr>
        </p:nvSpPr>
        <p:spPr>
          <a:xfrm>
            <a:off x="426128" y="1906754"/>
            <a:ext cx="8229600" cy="4373563"/>
          </a:xfrm>
        </p:spPr>
        <p:txBody>
          <a:bodyPr/>
          <a:lstStyle/>
          <a:p>
            <a:r>
              <a:rPr lang="en-US" dirty="0" smtClean="0"/>
              <a:t>The trial </a:t>
            </a:r>
            <a:r>
              <a:rPr lang="en-US" dirty="0"/>
              <a:t>c</a:t>
            </a:r>
            <a:r>
              <a:rPr lang="en-US" dirty="0" smtClean="0"/>
              <a:t>ourt’s legal conclusion that the Agreement was unenforceable due to the NAF’s (National Arbitration Forum) unavailability to support it by a majority of the decisions that have analyzed language similar to that in the Agreement.  </a:t>
            </a:r>
          </a:p>
          <a:p>
            <a:pPr marL="114300" indent="0">
              <a:buNone/>
            </a:pPr>
            <a:endParaRPr lang="en-US" dirty="0" smtClean="0"/>
          </a:p>
          <a:p>
            <a:r>
              <a:rPr lang="en-US" dirty="0" smtClean="0"/>
              <a:t>Those cases conclude that the NAF’s participation in the arbitration process was an “integral part” of the agreement to arbitrate.</a:t>
            </a:r>
            <a:endParaRPr lang="en-US"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27</a:t>
            </a:fld>
            <a:endParaRPr lang="en-US"/>
          </a:p>
        </p:txBody>
      </p:sp>
    </p:spTree>
    <p:extLst>
      <p:ext uri="{BB962C8B-B14F-4D97-AF65-F5344CB8AC3E}">
        <p14:creationId xmlns:p14="http://schemas.microsoft.com/office/powerpoint/2010/main" val="249692002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By:  Clifford A. Rieders, Esq.</a:t>
            </a:r>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28</a:t>
            </a:fld>
            <a:endParaRPr lang="en-US"/>
          </a:p>
        </p:txBody>
      </p:sp>
      <p:sp>
        <p:nvSpPr>
          <p:cNvPr id="6" name="Title 5"/>
          <p:cNvSpPr>
            <a:spLocks noGrp="1"/>
          </p:cNvSpPr>
          <p:nvPr>
            <p:ph type="title" idx="4294967295"/>
          </p:nvPr>
        </p:nvSpPr>
        <p:spPr>
          <a:xfrm>
            <a:off x="754185" y="1998785"/>
            <a:ext cx="7696200" cy="1342292"/>
          </a:xfrm>
          <a:solidFill>
            <a:srgbClr val="FFFFFF"/>
          </a:solidFill>
          <a:ln w="57150" cmpd="thickThin">
            <a:solidFill>
              <a:srgbClr val="730E00"/>
            </a:solidFill>
          </a:ln>
        </p:spPr>
        <p:txBody>
          <a:bodyPr>
            <a:normAutofit/>
          </a:bodyPr>
          <a:lstStyle/>
          <a:p>
            <a:r>
              <a:rPr lang="en-US" sz="4000" dirty="0" smtClean="0"/>
              <a:t>damages</a:t>
            </a:r>
            <a:endParaRPr lang="en-US" sz="4000" dirty="0"/>
          </a:p>
        </p:txBody>
      </p:sp>
    </p:spTree>
    <p:extLst>
      <p:ext uri="{BB962C8B-B14F-4D97-AF65-F5344CB8AC3E}">
        <p14:creationId xmlns:p14="http://schemas.microsoft.com/office/powerpoint/2010/main" val="125737124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smtClean="0"/>
              <a:t>Helpin</a:t>
            </a:r>
            <a:r>
              <a:rPr lang="en-US" dirty="0" smtClean="0"/>
              <a:t> v. trustees of university of </a:t>
            </a:r>
            <a:r>
              <a:rPr lang="en-US" dirty="0" err="1" smtClean="0"/>
              <a:t>penn.</a:t>
            </a:r>
            <a:r>
              <a:rPr lang="en-US" dirty="0" smtClean="0"/>
              <a:t/>
            </a:r>
            <a:br>
              <a:rPr lang="en-US" dirty="0" smtClean="0"/>
            </a:br>
            <a:r>
              <a:rPr lang="en-US" sz="2000" b="0" dirty="0" smtClean="0"/>
              <a:t>10 a.3d 267 (pa. 2010)</a:t>
            </a:r>
            <a:br>
              <a:rPr lang="en-US" sz="2000" b="0" dirty="0" smtClean="0"/>
            </a:br>
            <a:r>
              <a:rPr lang="en-US" sz="1600" b="0" dirty="0" smtClean="0"/>
              <a:t>Judge </a:t>
            </a:r>
            <a:r>
              <a:rPr lang="en-US" sz="1600" b="0" dirty="0" err="1" smtClean="0"/>
              <a:t>mccaffrey</a:t>
            </a:r>
            <a:endParaRPr lang="en-US" sz="1600" b="0" dirty="0"/>
          </a:p>
        </p:txBody>
      </p:sp>
      <p:sp>
        <p:nvSpPr>
          <p:cNvPr id="5" name="Content Placeholder 4"/>
          <p:cNvSpPr>
            <a:spLocks noGrp="1"/>
          </p:cNvSpPr>
          <p:nvPr>
            <p:ph idx="1"/>
          </p:nvPr>
        </p:nvSpPr>
        <p:spPr>
          <a:xfrm>
            <a:off x="457200" y="1752600"/>
            <a:ext cx="8229600" cy="4222597"/>
          </a:xfrm>
        </p:spPr>
        <p:txBody>
          <a:bodyPr>
            <a:normAutofit/>
          </a:bodyPr>
          <a:lstStyle/>
          <a:p>
            <a:r>
              <a:rPr lang="en-US" dirty="0" smtClean="0"/>
              <a:t>A professor sued for loss of future earnings.</a:t>
            </a:r>
          </a:p>
          <a:p>
            <a:r>
              <a:rPr lang="en-US" dirty="0" smtClean="0"/>
              <a:t>Court concluded that damages awarded for lost future income derived from business profits do not need to be discounted to present value.</a:t>
            </a:r>
          </a:p>
          <a:p>
            <a:r>
              <a:rPr lang="en-US" dirty="0" smtClean="0"/>
              <a:t>Court examined in great detail the continued viability of </a:t>
            </a:r>
            <a:r>
              <a:rPr lang="en-US" i="1" dirty="0" err="1" smtClean="0"/>
              <a:t>Kaczkowski</a:t>
            </a:r>
            <a:r>
              <a:rPr lang="en-US" i="1" dirty="0" smtClean="0"/>
              <a:t> v. </a:t>
            </a:r>
            <a:r>
              <a:rPr lang="en-US" i="1" dirty="0" err="1" smtClean="0"/>
              <a:t>Bolubasz</a:t>
            </a:r>
            <a:r>
              <a:rPr lang="en-US" dirty="0" smtClean="0"/>
              <a:t>.</a:t>
            </a:r>
          </a:p>
          <a:p>
            <a:r>
              <a:rPr lang="en-US" dirty="0" smtClean="0"/>
              <a:t>Future inflation rate presumed to offset totally the future interest rate.  This is called the “total offset approach.”</a:t>
            </a:r>
            <a:endParaRPr lang="en-US"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29</a:t>
            </a:fld>
            <a:endParaRPr lang="en-US"/>
          </a:p>
        </p:txBody>
      </p:sp>
    </p:spTree>
    <p:extLst>
      <p:ext uri="{BB962C8B-B14F-4D97-AF65-F5344CB8AC3E}">
        <p14:creationId xmlns:p14="http://schemas.microsoft.com/office/powerpoint/2010/main" val="21800888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Spence v. </a:t>
            </a:r>
            <a:r>
              <a:rPr lang="en-US" dirty="0" err="1" smtClean="0"/>
              <a:t>esab</a:t>
            </a:r>
            <a:r>
              <a:rPr lang="en-US" dirty="0" smtClean="0"/>
              <a:t> group</a:t>
            </a:r>
            <a:br>
              <a:rPr lang="en-US" dirty="0" smtClean="0"/>
            </a:br>
            <a:r>
              <a:rPr lang="en-US" sz="1800" b="0" dirty="0" smtClean="0"/>
              <a:t>623 f.3d 212 (3rd </a:t>
            </a:r>
            <a:r>
              <a:rPr lang="en-US" sz="1800" b="0" dirty="0" err="1" smtClean="0"/>
              <a:t>cir.</a:t>
            </a:r>
            <a:r>
              <a:rPr lang="en-US" sz="1800" b="0" dirty="0" smtClean="0"/>
              <a:t> 2010)</a:t>
            </a:r>
            <a:br>
              <a:rPr lang="en-US" sz="1800" b="0" dirty="0" smtClean="0"/>
            </a:br>
            <a:r>
              <a:rPr lang="en-US" sz="1400" b="0" dirty="0" smtClean="0"/>
              <a:t>Circuit Judge </a:t>
            </a:r>
            <a:r>
              <a:rPr lang="en-US" sz="1400" b="0" dirty="0" err="1" smtClean="0"/>
              <a:t>vanaskie</a:t>
            </a:r>
            <a:endParaRPr lang="en-US" sz="1800" b="0" dirty="0"/>
          </a:p>
        </p:txBody>
      </p:sp>
      <p:sp>
        <p:nvSpPr>
          <p:cNvPr id="3" name="Content Placeholder 2"/>
          <p:cNvSpPr>
            <a:spLocks noGrp="1"/>
          </p:cNvSpPr>
          <p:nvPr>
            <p:ph idx="1"/>
          </p:nvPr>
        </p:nvSpPr>
        <p:spPr>
          <a:xfrm>
            <a:off x="457200" y="1752600"/>
            <a:ext cx="8229600" cy="4603750"/>
          </a:xfrm>
        </p:spPr>
        <p:txBody>
          <a:bodyPr>
            <a:normAutofit lnSpcReduction="10000"/>
          </a:bodyPr>
          <a:lstStyle/>
          <a:p>
            <a:r>
              <a:rPr lang="en-US" sz="1800" dirty="0" smtClean="0"/>
              <a:t>A trailer overturned because of the method the shipper used to secure the load on the tractor trailer.  The Shipper secured its load with a load star device and not a lock and brace method and provided assurances to the driver about the safety of its method of securing its product.</a:t>
            </a:r>
          </a:p>
          <a:p>
            <a:pPr marL="114300" indent="0">
              <a:buNone/>
            </a:pPr>
            <a:endParaRPr lang="en-US" sz="1800" dirty="0" smtClean="0"/>
          </a:p>
          <a:p>
            <a:r>
              <a:rPr lang="en-US" sz="1800" dirty="0" smtClean="0"/>
              <a:t>Pennsylvania law imposes upon shipper a duty of due care to safely secure the goods that </a:t>
            </a:r>
            <a:r>
              <a:rPr lang="en-US" sz="1800" b="1" dirty="0" smtClean="0"/>
              <a:t>the shipper has loaded </a:t>
            </a:r>
            <a:r>
              <a:rPr lang="en-US" sz="1800" dirty="0" smtClean="0"/>
              <a:t>in a third-party carrier’s tractor trailer.</a:t>
            </a:r>
          </a:p>
          <a:p>
            <a:pPr marL="114300" indent="0">
              <a:buNone/>
            </a:pPr>
            <a:endParaRPr lang="en-US" dirty="0" smtClean="0"/>
          </a:p>
          <a:p>
            <a:endParaRPr lang="en-US" dirty="0" smtClean="0">
              <a:hlinkClick r:id="rId2" action="ppaction://hlinkfile"/>
            </a:endParaRPr>
          </a:p>
          <a:p>
            <a:endParaRPr lang="en-US" dirty="0">
              <a:hlinkClick r:id="rId2" action="ppaction://hlinkfile"/>
            </a:endParaRPr>
          </a:p>
          <a:p>
            <a:endParaRPr lang="en-US" dirty="0" smtClean="0">
              <a:hlinkClick r:id="rId2" action="ppaction://hlinkfile"/>
            </a:endParaRPr>
          </a:p>
          <a:p>
            <a:r>
              <a:rPr lang="en-US" dirty="0" smtClean="0">
                <a:hlinkClick r:id="rId2" action="ppaction://hlinkfile"/>
              </a:rPr>
              <a:t>Restatement (Second) of Torts 323 </a:t>
            </a:r>
            <a:r>
              <a:rPr lang="en-US" dirty="0" smtClean="0"/>
              <a:t>Controls</a:t>
            </a:r>
            <a:endParaRPr lang="en-US"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3</a:t>
            </a:fld>
            <a:endParaRPr lang="en-US"/>
          </a:p>
        </p:txBody>
      </p:sp>
      <p:pic>
        <p:nvPicPr>
          <p:cNvPr id="4" name="Picture 3"/>
          <p:cNvPicPr>
            <a:picLocks noChangeAspect="1"/>
          </p:cNvPicPr>
          <p:nvPr/>
        </p:nvPicPr>
        <p:blipFill>
          <a:blip r:embed="rId3" cstate="print"/>
          <a:stretch>
            <a:fillRect/>
          </a:stretch>
        </p:blipFill>
        <p:spPr>
          <a:xfrm>
            <a:off x="3124200" y="4151924"/>
            <a:ext cx="2988292" cy="1671576"/>
          </a:xfrm>
          <a:prstGeom prst="rect">
            <a:avLst/>
          </a:prstGeom>
          <a:effectLst>
            <a:softEdge rad="88900"/>
          </a:effectLst>
        </p:spPr>
      </p:pic>
    </p:spTree>
    <p:extLst>
      <p:ext uri="{BB962C8B-B14F-4D97-AF65-F5344CB8AC3E}">
        <p14:creationId xmlns:p14="http://schemas.microsoft.com/office/powerpoint/2010/main" val="409061168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By:  Clifford A. Rieders, Esq.</a:t>
            </a:r>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30</a:t>
            </a:fld>
            <a:endParaRPr lang="en-US"/>
          </a:p>
        </p:txBody>
      </p:sp>
      <p:sp>
        <p:nvSpPr>
          <p:cNvPr id="4" name="Title 3"/>
          <p:cNvSpPr>
            <a:spLocks noGrp="1"/>
          </p:cNvSpPr>
          <p:nvPr>
            <p:ph type="title" idx="4294967295"/>
          </p:nvPr>
        </p:nvSpPr>
        <p:spPr>
          <a:xfrm>
            <a:off x="724877" y="1832707"/>
            <a:ext cx="7696200" cy="1035050"/>
          </a:xfrm>
          <a:solidFill>
            <a:srgbClr val="FFFFFF"/>
          </a:solidFill>
          <a:ln w="57150" cmpd="thickThin">
            <a:solidFill>
              <a:srgbClr val="730E00"/>
            </a:solidFill>
          </a:ln>
        </p:spPr>
        <p:txBody>
          <a:bodyPr>
            <a:normAutofit/>
          </a:bodyPr>
          <a:lstStyle/>
          <a:p>
            <a:r>
              <a:rPr lang="en-US" sz="4000" dirty="0" smtClean="0"/>
              <a:t>Medical malpractice</a:t>
            </a:r>
            <a:endParaRPr lang="en-US" sz="4000" dirty="0"/>
          </a:p>
        </p:txBody>
      </p:sp>
    </p:spTree>
    <p:extLst>
      <p:ext uri="{BB962C8B-B14F-4D97-AF65-F5344CB8AC3E}">
        <p14:creationId xmlns:p14="http://schemas.microsoft.com/office/powerpoint/2010/main" val="324401096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Freed v. </a:t>
            </a:r>
            <a:r>
              <a:rPr lang="en-US" dirty="0" err="1" smtClean="0"/>
              <a:t>geisinger</a:t>
            </a:r>
            <a:r>
              <a:rPr lang="en-US" dirty="0" smtClean="0"/>
              <a:t> medical center</a:t>
            </a:r>
            <a:br>
              <a:rPr lang="en-US" dirty="0" smtClean="0"/>
            </a:br>
            <a:r>
              <a:rPr lang="en-US" sz="1800" b="0" dirty="0" smtClean="0"/>
              <a:t>5 A.3d 212 (Pa. 2010)</a:t>
            </a:r>
            <a:br>
              <a:rPr lang="en-US" sz="1800" b="0" dirty="0" smtClean="0"/>
            </a:br>
            <a:r>
              <a:rPr lang="en-US" sz="1400" b="0" dirty="0" smtClean="0"/>
              <a:t>Justice </a:t>
            </a:r>
            <a:r>
              <a:rPr lang="en-US" sz="1400" b="0" dirty="0" err="1" smtClean="0"/>
              <a:t>todd</a:t>
            </a:r>
            <a:endParaRPr lang="en-US" b="0" dirty="0"/>
          </a:p>
        </p:txBody>
      </p:sp>
      <p:sp>
        <p:nvSpPr>
          <p:cNvPr id="6" name="Content Placeholder 5"/>
          <p:cNvSpPr>
            <a:spLocks noGrp="1"/>
          </p:cNvSpPr>
          <p:nvPr>
            <p:ph idx="1"/>
          </p:nvPr>
        </p:nvSpPr>
        <p:spPr>
          <a:xfrm>
            <a:off x="457200" y="1952612"/>
            <a:ext cx="8229600" cy="4173551"/>
          </a:xfrm>
        </p:spPr>
        <p:txBody>
          <a:bodyPr/>
          <a:lstStyle/>
          <a:p>
            <a:r>
              <a:rPr lang="en-US" dirty="0" smtClean="0"/>
              <a:t>Pa. Supreme Court decided that a </a:t>
            </a:r>
            <a:r>
              <a:rPr lang="en-US" dirty="0"/>
              <a:t>nurse can testify as an </a:t>
            </a:r>
            <a:r>
              <a:rPr lang="en-US" dirty="0" smtClean="0"/>
              <a:t>expert - </a:t>
            </a:r>
            <a:r>
              <a:rPr lang="en-US" dirty="0"/>
              <a:t>and </a:t>
            </a:r>
            <a:r>
              <a:rPr lang="en-US" i="1" dirty="0" smtClean="0"/>
              <a:t>Flanagan </a:t>
            </a:r>
            <a:r>
              <a:rPr lang="en-US" i="1" dirty="0"/>
              <a:t>v. Labe</a:t>
            </a:r>
            <a:r>
              <a:rPr lang="en-US" dirty="0"/>
              <a:t>, 690 A.2d 183 (1997) was properly cast aside</a:t>
            </a:r>
            <a:r>
              <a:rPr lang="en-US" dirty="0" smtClean="0"/>
              <a:t>.</a:t>
            </a:r>
          </a:p>
          <a:p>
            <a:pPr marL="114300" indent="0">
              <a:buNone/>
            </a:pPr>
            <a:endParaRPr lang="en-US" dirty="0"/>
          </a:p>
          <a:p>
            <a:r>
              <a:rPr lang="en-US" dirty="0" err="1" smtClean="0"/>
              <a:t>Reargument</a:t>
            </a:r>
            <a:r>
              <a:rPr lang="en-US" dirty="0" smtClean="0"/>
              <a:t> in </a:t>
            </a:r>
            <a:r>
              <a:rPr lang="en-US" i="1" dirty="0" smtClean="0"/>
              <a:t>Freed v. </a:t>
            </a:r>
            <a:r>
              <a:rPr lang="en-US" i="1" dirty="0" err="1" smtClean="0"/>
              <a:t>Geisinger</a:t>
            </a:r>
            <a:r>
              <a:rPr lang="en-US" i="1" dirty="0" smtClean="0"/>
              <a:t> Medical Center</a:t>
            </a:r>
            <a:r>
              <a:rPr lang="en-US" dirty="0" smtClean="0"/>
              <a:t>, 971 A.2d 1202 (2009) affirmed the Superior Court’s reversal of the </a:t>
            </a:r>
            <a:r>
              <a:rPr lang="en-US" dirty="0"/>
              <a:t>t</a:t>
            </a:r>
            <a:r>
              <a:rPr lang="en-US" dirty="0" smtClean="0"/>
              <a:t>rial court’s grant of the compulsory nonsuit in favor of Defendants </a:t>
            </a:r>
            <a:r>
              <a:rPr lang="en-US" dirty="0" err="1" smtClean="0"/>
              <a:t>Geisinger</a:t>
            </a:r>
            <a:r>
              <a:rPr lang="en-US" dirty="0" smtClean="0"/>
              <a:t> Medical Center.</a:t>
            </a:r>
            <a:endParaRPr lang="en-US"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31</a:t>
            </a:fld>
            <a:endParaRPr lang="en-US"/>
          </a:p>
        </p:txBody>
      </p:sp>
    </p:spTree>
    <p:extLst>
      <p:ext uri="{BB962C8B-B14F-4D97-AF65-F5344CB8AC3E}">
        <p14:creationId xmlns:p14="http://schemas.microsoft.com/office/powerpoint/2010/main" val="196518923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Freed v. </a:t>
            </a:r>
            <a:r>
              <a:rPr lang="en-US" dirty="0" err="1" smtClean="0"/>
              <a:t>geisinger</a:t>
            </a:r>
            <a:r>
              <a:rPr lang="en-US" dirty="0" smtClean="0"/>
              <a:t> medical center</a:t>
            </a:r>
            <a:br>
              <a:rPr lang="en-US" dirty="0" smtClean="0"/>
            </a:br>
            <a:r>
              <a:rPr lang="en-US" sz="1800" b="0" dirty="0" smtClean="0"/>
              <a:t>5 A.3d 212 (Pa. 2010)</a:t>
            </a:r>
            <a:br>
              <a:rPr lang="en-US" sz="1800" b="0" dirty="0" smtClean="0"/>
            </a:br>
            <a:r>
              <a:rPr lang="en-US" sz="1400" b="0" dirty="0" smtClean="0"/>
              <a:t>Justice </a:t>
            </a:r>
            <a:r>
              <a:rPr lang="en-US" sz="1400" b="0" dirty="0" err="1" smtClean="0"/>
              <a:t>todd</a:t>
            </a:r>
            <a:endParaRPr lang="en-US" b="0" dirty="0"/>
          </a:p>
        </p:txBody>
      </p:sp>
      <p:sp>
        <p:nvSpPr>
          <p:cNvPr id="6" name="Content Placeholder 5"/>
          <p:cNvSpPr>
            <a:spLocks noGrp="1"/>
          </p:cNvSpPr>
          <p:nvPr>
            <p:ph idx="1"/>
          </p:nvPr>
        </p:nvSpPr>
        <p:spPr>
          <a:xfrm>
            <a:off x="457200" y="1952612"/>
            <a:ext cx="8229600" cy="4173551"/>
          </a:xfrm>
        </p:spPr>
        <p:txBody>
          <a:bodyPr/>
          <a:lstStyle/>
          <a:p>
            <a:r>
              <a:rPr lang="en-US" dirty="0" err="1" smtClean="0"/>
              <a:t>Geisinger</a:t>
            </a:r>
            <a:r>
              <a:rPr lang="en-US" dirty="0" smtClean="0"/>
              <a:t> offered no argument in a supplemental brief that this Court did not already consider in reaching the decision set forth in the original opinion.  Therefore the prior opinion is reaffirmed.</a:t>
            </a:r>
          </a:p>
          <a:p>
            <a:r>
              <a:rPr lang="en-US" dirty="0" smtClean="0"/>
              <a:t>Our holding was properly applied retroactively.</a:t>
            </a:r>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32</a:t>
            </a:fld>
            <a:endParaRPr lang="en-US"/>
          </a:p>
        </p:txBody>
      </p:sp>
      <p:pic>
        <p:nvPicPr>
          <p:cNvPr id="2" name="Picture 1"/>
          <p:cNvPicPr>
            <a:picLocks noChangeAspect="1"/>
          </p:cNvPicPr>
          <p:nvPr/>
        </p:nvPicPr>
        <p:blipFill>
          <a:blip r:embed="rId2" cstate="print"/>
          <a:stretch>
            <a:fillRect/>
          </a:stretch>
        </p:blipFill>
        <p:spPr>
          <a:xfrm>
            <a:off x="2608384" y="3861777"/>
            <a:ext cx="4192559" cy="2494573"/>
          </a:xfrm>
          <a:prstGeom prst="rect">
            <a:avLst/>
          </a:prstGeom>
          <a:effectLst>
            <a:softEdge rad="304800"/>
          </a:effectLst>
        </p:spPr>
      </p:pic>
    </p:spTree>
    <p:extLst>
      <p:ext uri="{BB962C8B-B14F-4D97-AF65-F5344CB8AC3E}">
        <p14:creationId xmlns:p14="http://schemas.microsoft.com/office/powerpoint/2010/main" val="249144869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Matharu</a:t>
            </a:r>
            <a:r>
              <a:rPr lang="en-US" dirty="0" smtClean="0"/>
              <a:t> v. </a:t>
            </a:r>
            <a:r>
              <a:rPr lang="en-US" dirty="0" err="1" smtClean="0"/>
              <a:t>muir</a:t>
            </a:r>
            <a:r>
              <a:rPr lang="en-US" dirty="0" smtClean="0"/>
              <a:t/>
            </a:r>
            <a:br>
              <a:rPr lang="en-US" dirty="0" smtClean="0"/>
            </a:br>
            <a:r>
              <a:rPr lang="en-US" sz="1800" b="0" dirty="0" smtClean="0"/>
              <a:t>29 A.3d 375 (pa. super. 2011)</a:t>
            </a:r>
            <a:br>
              <a:rPr lang="en-US" sz="1800" b="0" dirty="0" smtClean="0"/>
            </a:br>
            <a:r>
              <a:rPr lang="en-US" sz="1400" b="0" dirty="0" smtClean="0"/>
              <a:t>judge </a:t>
            </a:r>
            <a:r>
              <a:rPr lang="en-US" sz="1400" b="0" dirty="0" err="1" smtClean="0"/>
              <a:t>musmanno</a:t>
            </a:r>
            <a:endParaRPr lang="en-US" b="0" dirty="0"/>
          </a:p>
        </p:txBody>
      </p:sp>
      <p:sp>
        <p:nvSpPr>
          <p:cNvPr id="3" name="Content Placeholder 2"/>
          <p:cNvSpPr>
            <a:spLocks noGrp="1"/>
          </p:cNvSpPr>
          <p:nvPr>
            <p:ph idx="1"/>
          </p:nvPr>
        </p:nvSpPr>
        <p:spPr>
          <a:xfrm>
            <a:off x="457200" y="1752600"/>
            <a:ext cx="8229600" cy="4743873"/>
          </a:xfrm>
        </p:spPr>
        <p:txBody>
          <a:bodyPr>
            <a:normAutofit fontScale="92500" lnSpcReduction="20000"/>
          </a:bodyPr>
          <a:lstStyle/>
          <a:p>
            <a:r>
              <a:rPr lang="en-US" dirty="0" smtClean="0"/>
              <a:t>The evidence, viewed in the light most favorable to plaintiffs, reflected that the child was in a class of persons whose health/life was likely to be threatened by Defendants’ failure to administer </a:t>
            </a:r>
            <a:r>
              <a:rPr lang="en-US" dirty="0" err="1" smtClean="0"/>
              <a:t>RhoGAM</a:t>
            </a:r>
            <a:r>
              <a:rPr lang="en-US" dirty="0" smtClean="0"/>
              <a:t> to mother in 1998 (2</a:t>
            </a:r>
            <a:r>
              <a:rPr lang="en-US" baseline="30000" dirty="0" smtClean="0"/>
              <a:t>nd</a:t>
            </a:r>
            <a:r>
              <a:rPr lang="en-US" dirty="0" smtClean="0"/>
              <a:t> pregnancy) because of the RH factor.  </a:t>
            </a:r>
          </a:p>
          <a:p>
            <a:r>
              <a:rPr lang="en-US" dirty="0" smtClean="0"/>
              <a:t>It was reasonably foreseeable that Defendants’ failure to administer </a:t>
            </a:r>
            <a:r>
              <a:rPr lang="en-US" dirty="0" err="1" smtClean="0"/>
              <a:t>RhoGAM</a:t>
            </a:r>
            <a:r>
              <a:rPr lang="en-US" dirty="0" smtClean="0"/>
              <a:t> to mother in 1998 could injure her future unborn children. </a:t>
            </a:r>
          </a:p>
          <a:p>
            <a:r>
              <a:rPr lang="en-US" dirty="0" smtClean="0"/>
              <a:t>The purpose of administering </a:t>
            </a:r>
            <a:r>
              <a:rPr lang="en-US" dirty="0" err="1" smtClean="0"/>
              <a:t>RhoGAM</a:t>
            </a:r>
            <a:r>
              <a:rPr lang="en-US" dirty="0" smtClean="0"/>
              <a:t> is to protect the future unborn children of mother and father.  The Court concluded that under these circumstances, there is a duty owed by Defendants to the 6</a:t>
            </a:r>
            <a:r>
              <a:rPr lang="en-US" baseline="30000" dirty="0" smtClean="0"/>
              <a:t>th</a:t>
            </a:r>
            <a:r>
              <a:rPr lang="en-US" dirty="0" smtClean="0"/>
              <a:t> child who died in 05’.  </a:t>
            </a:r>
          </a:p>
          <a:p>
            <a:r>
              <a:rPr lang="en-US" dirty="0" smtClean="0"/>
              <a:t>Courts have adopted a </a:t>
            </a:r>
            <a:r>
              <a:rPr lang="en-US" dirty="0" smtClean="0">
                <a:hlinkClick r:id="rId2" action="ppaction://hlinkfile"/>
              </a:rPr>
              <a:t>five-factor test </a:t>
            </a:r>
            <a:r>
              <a:rPr lang="en-US" dirty="0" smtClean="0"/>
              <a:t>as to whether to impose a duty.</a:t>
            </a:r>
            <a:endParaRPr lang="en-US"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33</a:t>
            </a:fld>
            <a:endParaRPr lang="en-US"/>
          </a:p>
        </p:txBody>
      </p:sp>
    </p:spTree>
    <p:extLst>
      <p:ext uri="{BB962C8B-B14F-4D97-AF65-F5344CB8AC3E}">
        <p14:creationId xmlns:p14="http://schemas.microsoft.com/office/powerpoint/2010/main" val="191347900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Matharu</a:t>
            </a:r>
            <a:r>
              <a:rPr lang="en-US" dirty="0" smtClean="0"/>
              <a:t> v. </a:t>
            </a:r>
            <a:r>
              <a:rPr lang="en-US" dirty="0" err="1" smtClean="0"/>
              <a:t>muir</a:t>
            </a:r>
            <a:r>
              <a:rPr lang="en-US" dirty="0" smtClean="0"/>
              <a:t/>
            </a:r>
            <a:br>
              <a:rPr lang="en-US" dirty="0" smtClean="0"/>
            </a:br>
            <a:r>
              <a:rPr lang="en-US" sz="1800" b="0" dirty="0" smtClean="0"/>
              <a:t>29 A.3D 375 (pa. super. 2011)</a:t>
            </a:r>
            <a:br>
              <a:rPr lang="en-US" sz="1800" b="0" dirty="0" smtClean="0"/>
            </a:br>
            <a:r>
              <a:rPr lang="en-US" sz="1400" b="0" dirty="0" smtClean="0"/>
              <a:t>judge </a:t>
            </a:r>
            <a:r>
              <a:rPr lang="en-US" sz="1400" b="0" dirty="0" err="1" smtClean="0"/>
              <a:t>musmanno</a:t>
            </a:r>
            <a:endParaRPr lang="en-US" b="0" dirty="0"/>
          </a:p>
        </p:txBody>
      </p:sp>
      <p:sp>
        <p:nvSpPr>
          <p:cNvPr id="3" name="Content Placeholder 2"/>
          <p:cNvSpPr>
            <a:spLocks noGrp="1"/>
          </p:cNvSpPr>
          <p:nvPr>
            <p:ph idx="1"/>
          </p:nvPr>
        </p:nvSpPr>
        <p:spPr>
          <a:xfrm>
            <a:off x="457200" y="1752600"/>
            <a:ext cx="8229600" cy="4743873"/>
          </a:xfrm>
        </p:spPr>
        <p:txBody>
          <a:bodyPr>
            <a:normAutofit fontScale="92500" lnSpcReduction="20000"/>
          </a:bodyPr>
          <a:lstStyle/>
          <a:p>
            <a:r>
              <a:rPr lang="en-US" dirty="0" smtClean="0"/>
              <a:t>At issue is § 513 of the </a:t>
            </a:r>
            <a:r>
              <a:rPr lang="en-US" dirty="0" smtClean="0">
                <a:hlinkClick r:id="rId2" action="ppaction://hlinkfile"/>
              </a:rPr>
              <a:t>Mcare Act.</a:t>
            </a:r>
            <a:endParaRPr lang="en-US" dirty="0" smtClean="0"/>
          </a:p>
          <a:p>
            <a:r>
              <a:rPr lang="en-US" dirty="0" smtClean="0"/>
              <a:t>The Court concluded that the specific statue of repose set forth at § 513(d) of the MCARE Act controls over the general statutory language of 42 </a:t>
            </a:r>
            <a:r>
              <a:rPr lang="en-US" dirty="0" err="1" smtClean="0"/>
              <a:t>Pa.C.S.A</a:t>
            </a:r>
            <a:r>
              <a:rPr lang="en-US" dirty="0" smtClean="0"/>
              <a:t>. § 5524</a:t>
            </a:r>
          </a:p>
          <a:p>
            <a:r>
              <a:rPr lang="en-US" dirty="0" smtClean="0"/>
              <a:t>Pursuant to </a:t>
            </a:r>
            <a:r>
              <a:rPr lang="en-US" dirty="0"/>
              <a:t>§ </a:t>
            </a:r>
            <a:r>
              <a:rPr lang="en-US" dirty="0" smtClean="0"/>
              <a:t>513(d) plaintiff was required to commence both wrongful death and survival action within two (2) years after the date of death of the child.  Plaintiffs commenced their wrongful death/survival action by writ of summons within two (2) years of child’s death.</a:t>
            </a:r>
          </a:p>
          <a:p>
            <a:r>
              <a:rPr lang="en-US" dirty="0" smtClean="0"/>
              <a:t>Previously survival actions ran two (2) years from the date of the harm, not necessarily two years from the date of death.  The child suffered an injury either at his birth or upon his death (two days later).  Plaintiffs commenced their survival cause of action well within the two years of the child’s injury.</a:t>
            </a:r>
            <a:endParaRPr lang="en-US"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34</a:t>
            </a:fld>
            <a:endParaRPr lang="en-US"/>
          </a:p>
        </p:txBody>
      </p:sp>
    </p:spTree>
    <p:extLst>
      <p:ext uri="{BB962C8B-B14F-4D97-AF65-F5344CB8AC3E}">
        <p14:creationId xmlns:p14="http://schemas.microsoft.com/office/powerpoint/2010/main" val="411183158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err="1"/>
              <a:t>Passarello</a:t>
            </a:r>
            <a:r>
              <a:rPr lang="en-US" sz="3100" dirty="0"/>
              <a:t> v. </a:t>
            </a:r>
            <a:r>
              <a:rPr lang="en-US" sz="3100" dirty="0" err="1"/>
              <a:t>Grumbine</a:t>
            </a:r>
            <a:r>
              <a:rPr lang="en-US" dirty="0"/>
              <a:t/>
            </a:r>
            <a:br>
              <a:rPr lang="en-US" dirty="0"/>
            </a:br>
            <a:r>
              <a:rPr lang="en-US" sz="2000" b="0" dirty="0"/>
              <a:t>29 A.3d </a:t>
            </a:r>
            <a:r>
              <a:rPr lang="en-US" sz="2000" b="0" dirty="0" smtClean="0"/>
              <a:t>1158 (Pa. Super. 2011)</a:t>
            </a:r>
            <a:br>
              <a:rPr lang="en-US" sz="2000" b="0" dirty="0" smtClean="0"/>
            </a:br>
            <a:r>
              <a:rPr lang="en-US" sz="1600" b="0" dirty="0" smtClean="0"/>
              <a:t>J. bender</a:t>
            </a:r>
            <a:endParaRPr lang="en-US" sz="1600" b="0" dirty="0"/>
          </a:p>
        </p:txBody>
      </p:sp>
      <p:sp>
        <p:nvSpPr>
          <p:cNvPr id="3" name="Content Placeholder 2"/>
          <p:cNvSpPr>
            <a:spLocks noGrp="1"/>
          </p:cNvSpPr>
          <p:nvPr>
            <p:ph idx="1"/>
          </p:nvPr>
        </p:nvSpPr>
        <p:spPr>
          <a:xfrm>
            <a:off x="457200" y="1752600"/>
            <a:ext cx="8229600" cy="4603750"/>
          </a:xfrm>
        </p:spPr>
        <p:txBody>
          <a:bodyPr>
            <a:normAutofit fontScale="85000" lnSpcReduction="10000"/>
          </a:bodyPr>
          <a:lstStyle/>
          <a:p>
            <a:r>
              <a:rPr lang="en-US" dirty="0" smtClean="0"/>
              <a:t>Two-month-old baby </a:t>
            </a:r>
            <a:r>
              <a:rPr lang="en-US" dirty="0"/>
              <a:t>died </a:t>
            </a:r>
            <a:r>
              <a:rPr lang="en-US" dirty="0" smtClean="0"/>
              <a:t>from an </a:t>
            </a:r>
            <a:r>
              <a:rPr lang="en-US" dirty="0"/>
              <a:t>undiagnosed and untreated </a:t>
            </a:r>
            <a:r>
              <a:rPr lang="en-US" dirty="0" smtClean="0"/>
              <a:t>viral </a:t>
            </a:r>
            <a:r>
              <a:rPr lang="en-US" dirty="0"/>
              <a:t>infection of the heart </a:t>
            </a:r>
            <a:r>
              <a:rPr lang="en-US" dirty="0" smtClean="0"/>
              <a:t>muscle.  Parents </a:t>
            </a:r>
            <a:r>
              <a:rPr lang="en-US" dirty="0"/>
              <a:t>brought medical malpractice </a:t>
            </a:r>
            <a:r>
              <a:rPr lang="en-US" dirty="0" smtClean="0"/>
              <a:t>action.</a:t>
            </a:r>
          </a:p>
          <a:p>
            <a:r>
              <a:rPr lang="en-US" dirty="0" smtClean="0"/>
              <a:t>Error of judgment jury instruction was provided and emphasized in defendant’s closing argument.  </a:t>
            </a:r>
          </a:p>
          <a:p>
            <a:r>
              <a:rPr lang="en-US" i="1" dirty="0" smtClean="0"/>
              <a:t>Pringle </a:t>
            </a:r>
            <a:r>
              <a:rPr lang="en-US" i="1" dirty="0"/>
              <a:t>v. </a:t>
            </a:r>
            <a:r>
              <a:rPr lang="en-US" i="1" dirty="0" err="1"/>
              <a:t>Rapaport</a:t>
            </a:r>
            <a:r>
              <a:rPr lang="en-US" i="1" dirty="0"/>
              <a:t>, </a:t>
            </a:r>
            <a:r>
              <a:rPr lang="en-US" dirty="0"/>
              <a:t>980 A. 2d 159 </a:t>
            </a:r>
            <a:r>
              <a:rPr lang="en-US" dirty="0" smtClean="0"/>
              <a:t>(</a:t>
            </a:r>
            <a:r>
              <a:rPr lang="en-US" dirty="0" err="1" smtClean="0"/>
              <a:t>Pa.Super</a:t>
            </a:r>
            <a:r>
              <a:rPr lang="en-US" dirty="0"/>
              <a:t>. 2009) </a:t>
            </a:r>
            <a:r>
              <a:rPr lang="en-US" dirty="0" smtClean="0"/>
              <a:t>decision, prohibiting the instruction, was filed 4 months after jury verdict in this case but over a year after the judgment on the verdict. </a:t>
            </a:r>
          </a:p>
          <a:p>
            <a:r>
              <a:rPr lang="en-US" dirty="0" smtClean="0"/>
              <a:t>Despite Pringle, the trial court denied post-trial relief on the erroneous instruction. </a:t>
            </a:r>
          </a:p>
          <a:p>
            <a:r>
              <a:rPr lang="en-US" i="1" dirty="0" smtClean="0"/>
              <a:t>The </a:t>
            </a:r>
            <a:r>
              <a:rPr lang="en-US" dirty="0" smtClean="0"/>
              <a:t>Superior Court </a:t>
            </a:r>
            <a:r>
              <a:rPr lang="en-US" i="1" dirty="0" smtClean="0"/>
              <a:t>held</a:t>
            </a:r>
            <a:r>
              <a:rPr lang="en-US" dirty="0" smtClean="0"/>
              <a:t> </a:t>
            </a:r>
            <a:r>
              <a:rPr lang="en-US" dirty="0"/>
              <a:t>that:</a:t>
            </a:r>
          </a:p>
          <a:p>
            <a:r>
              <a:rPr lang="en-US" dirty="0" smtClean="0"/>
              <a:t>“(</a:t>
            </a:r>
            <a:r>
              <a:rPr lang="en-US" dirty="0"/>
              <a:t>1) holding in </a:t>
            </a:r>
            <a:r>
              <a:rPr lang="en-US" i="1" dirty="0"/>
              <a:t>Pringle v. </a:t>
            </a:r>
            <a:r>
              <a:rPr lang="en-US" i="1" dirty="0" err="1"/>
              <a:t>Rapaport</a:t>
            </a:r>
            <a:r>
              <a:rPr lang="en-US" i="1" dirty="0"/>
              <a:t> </a:t>
            </a:r>
            <a:r>
              <a:rPr lang="en-US" dirty="0"/>
              <a:t>prohibiting </a:t>
            </a:r>
            <a:r>
              <a:rPr lang="en-US" dirty="0" smtClean="0"/>
              <a:t>application </a:t>
            </a:r>
            <a:r>
              <a:rPr lang="en-US" dirty="0"/>
              <a:t>of error of judgment rule would be applied retroactively, and</a:t>
            </a:r>
          </a:p>
          <a:p>
            <a:r>
              <a:rPr lang="en-US" dirty="0"/>
              <a:t>(2) trial court committed reversible error when it </a:t>
            </a:r>
            <a:r>
              <a:rPr lang="en-US" dirty="0" smtClean="0"/>
              <a:t>provided </a:t>
            </a:r>
            <a:r>
              <a:rPr lang="en-US" dirty="0"/>
              <a:t>an error of judgment jury instruction</a:t>
            </a:r>
            <a:r>
              <a:rPr lang="en-US" dirty="0" smtClean="0"/>
              <a:t>.”</a:t>
            </a:r>
            <a:endParaRPr lang="en-US" dirty="0"/>
          </a:p>
          <a:p>
            <a:endParaRPr lang="en-US" dirty="0"/>
          </a:p>
        </p:txBody>
      </p:sp>
      <p:sp>
        <p:nvSpPr>
          <p:cNvPr id="4" name="Footer Placeholder 3"/>
          <p:cNvSpPr>
            <a:spLocks noGrp="1"/>
          </p:cNvSpPr>
          <p:nvPr>
            <p:ph type="ftr" sz="quarter" idx="11"/>
          </p:nvPr>
        </p:nvSpPr>
        <p:spPr/>
        <p:txBody>
          <a:bodyPr/>
          <a:lstStyle/>
          <a:p>
            <a:r>
              <a:rPr lang="en-US" smtClean="0"/>
              <a:t>By:  Clifford A. Rieders, Esq.</a:t>
            </a:r>
            <a:endParaRPr lang="en-US"/>
          </a:p>
        </p:txBody>
      </p:sp>
      <p:sp>
        <p:nvSpPr>
          <p:cNvPr id="5" name="Slide Number Placeholder 4"/>
          <p:cNvSpPr>
            <a:spLocks noGrp="1"/>
          </p:cNvSpPr>
          <p:nvPr>
            <p:ph type="sldNum" sz="quarter" idx="12"/>
          </p:nvPr>
        </p:nvSpPr>
        <p:spPr/>
        <p:txBody>
          <a:bodyPr/>
          <a:lstStyle/>
          <a:p>
            <a:r>
              <a:rPr lang="en-US" dirty="0" smtClean="0"/>
              <a:t>35</a:t>
            </a:r>
            <a:endParaRPr lang="en-US" dirty="0"/>
          </a:p>
        </p:txBody>
      </p:sp>
    </p:spTree>
    <p:extLst>
      <p:ext uri="{BB962C8B-B14F-4D97-AF65-F5344CB8AC3E}">
        <p14:creationId xmlns:p14="http://schemas.microsoft.com/office/powerpoint/2010/main" val="296588827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err="1"/>
              <a:t>Passarello</a:t>
            </a:r>
            <a:r>
              <a:rPr lang="en-US" sz="3100" dirty="0"/>
              <a:t> v. </a:t>
            </a:r>
            <a:r>
              <a:rPr lang="en-US" sz="3100" dirty="0" err="1"/>
              <a:t>Grumbine</a:t>
            </a:r>
            <a:r>
              <a:rPr lang="en-US" sz="3100" dirty="0"/>
              <a:t/>
            </a:r>
            <a:br>
              <a:rPr lang="en-US" sz="3100" dirty="0"/>
            </a:br>
            <a:r>
              <a:rPr lang="en-US" sz="2000" b="0" dirty="0"/>
              <a:t>29 A.3d 1158 (Pa. Super. 2011)</a:t>
            </a:r>
            <a:br>
              <a:rPr lang="en-US" sz="2000" b="0" dirty="0"/>
            </a:br>
            <a:r>
              <a:rPr lang="en-US" sz="1600" b="0" dirty="0"/>
              <a:t>J. bender</a:t>
            </a:r>
          </a:p>
        </p:txBody>
      </p:sp>
      <p:sp>
        <p:nvSpPr>
          <p:cNvPr id="3" name="Content Placeholder 2"/>
          <p:cNvSpPr>
            <a:spLocks noGrp="1"/>
          </p:cNvSpPr>
          <p:nvPr>
            <p:ph idx="1"/>
          </p:nvPr>
        </p:nvSpPr>
        <p:spPr/>
        <p:txBody>
          <a:bodyPr>
            <a:normAutofit fontScale="92500"/>
          </a:bodyPr>
          <a:lstStyle/>
          <a:p>
            <a:r>
              <a:rPr lang="en-US" dirty="0" smtClean="0"/>
              <a:t>In </a:t>
            </a:r>
            <a:r>
              <a:rPr lang="en-US" i="1" dirty="0" smtClean="0"/>
              <a:t>Pringle</a:t>
            </a:r>
            <a:r>
              <a:rPr lang="en-US" dirty="0" smtClean="0"/>
              <a:t>, the Court en </a:t>
            </a:r>
            <a:r>
              <a:rPr lang="en-US" dirty="0"/>
              <a:t>banc</a:t>
            </a:r>
            <a:r>
              <a:rPr lang="en-US" dirty="0" smtClean="0"/>
              <a:t>, precluded the use of the error in judgment rule stating: </a:t>
            </a:r>
            <a:r>
              <a:rPr lang="en-US" b="1" dirty="0" smtClean="0"/>
              <a:t>“The ‘error </a:t>
            </a:r>
            <a:r>
              <a:rPr lang="en-US" b="1" dirty="0"/>
              <a:t>of judgment’ instruction neither defines nor clarifies the applicable standard of care, and may likely mislead the jury during its deliberations</a:t>
            </a:r>
            <a:r>
              <a:rPr lang="en-US" b="1" dirty="0" smtClean="0"/>
              <a:t>.” </a:t>
            </a:r>
            <a:r>
              <a:rPr lang="en-US" dirty="0" smtClean="0"/>
              <a:t>The Court reasoned:</a:t>
            </a:r>
          </a:p>
          <a:p>
            <a:r>
              <a:rPr lang="en-US" dirty="0" smtClean="0"/>
              <a:t>First, error in judgment rule wrongly suggests that a physician’s judgment -which falls below the standard of care - is somehow not negligent; and</a:t>
            </a:r>
          </a:p>
          <a:p>
            <a:r>
              <a:rPr lang="en-US" dirty="0" smtClean="0"/>
              <a:t>Second, the instruction “wrongly injects a subject element” into the jury’s deliberations – creating an improper focus for jury and misleading the jury to believe “bad faith” is required for liability.</a:t>
            </a:r>
          </a:p>
          <a:p>
            <a:endParaRPr lang="en-US" dirty="0"/>
          </a:p>
        </p:txBody>
      </p:sp>
      <p:sp>
        <p:nvSpPr>
          <p:cNvPr id="4" name="Footer Placeholder 3"/>
          <p:cNvSpPr>
            <a:spLocks noGrp="1"/>
          </p:cNvSpPr>
          <p:nvPr>
            <p:ph type="ftr" sz="quarter" idx="11"/>
          </p:nvPr>
        </p:nvSpPr>
        <p:spPr/>
        <p:txBody>
          <a:bodyPr/>
          <a:lstStyle/>
          <a:p>
            <a:r>
              <a:rPr lang="en-US" smtClean="0"/>
              <a:t>By:  Clifford A. Rieders, Esq.</a:t>
            </a:r>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pPr/>
              <a:t>36</a:t>
            </a:fld>
            <a:endParaRPr lang="en-US"/>
          </a:p>
        </p:txBody>
      </p:sp>
    </p:spTree>
    <p:extLst>
      <p:ext uri="{BB962C8B-B14F-4D97-AF65-F5344CB8AC3E}">
        <p14:creationId xmlns:p14="http://schemas.microsoft.com/office/powerpoint/2010/main" val="245763688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Passarello</a:t>
            </a:r>
            <a:r>
              <a:rPr lang="en-US" dirty="0"/>
              <a:t> v. </a:t>
            </a:r>
            <a:r>
              <a:rPr lang="en-US" dirty="0" err="1"/>
              <a:t>Grumbine</a:t>
            </a:r>
            <a:r>
              <a:rPr lang="en-US" dirty="0"/>
              <a:t/>
            </a:r>
            <a:br>
              <a:rPr lang="en-US" dirty="0"/>
            </a:br>
            <a:r>
              <a:rPr lang="en-US" sz="1800" b="0" dirty="0"/>
              <a:t>29 A.3d 1158 (Pa. Super. 2011)</a:t>
            </a:r>
            <a:br>
              <a:rPr lang="en-US" sz="1800" b="0" dirty="0"/>
            </a:br>
            <a:r>
              <a:rPr lang="en-US" sz="1400" b="0" dirty="0"/>
              <a:t>J. bender</a:t>
            </a:r>
          </a:p>
        </p:txBody>
      </p:sp>
      <p:sp>
        <p:nvSpPr>
          <p:cNvPr id="3" name="Content Placeholder 2"/>
          <p:cNvSpPr>
            <a:spLocks noGrp="1"/>
          </p:cNvSpPr>
          <p:nvPr>
            <p:ph idx="1"/>
          </p:nvPr>
        </p:nvSpPr>
        <p:spPr>
          <a:xfrm>
            <a:off x="457200" y="1752600"/>
            <a:ext cx="8229600" cy="4603750"/>
          </a:xfrm>
        </p:spPr>
        <p:txBody>
          <a:bodyPr>
            <a:normAutofit lnSpcReduction="10000"/>
          </a:bodyPr>
          <a:lstStyle/>
          <a:p>
            <a:r>
              <a:rPr lang="en-US" dirty="0" smtClean="0"/>
              <a:t>In this case, the Doctor’s counsel, “fully </a:t>
            </a:r>
            <a:r>
              <a:rPr lang="en-US" dirty="0"/>
              <a:t>aware that the error in judgment instruction would be given, primed the jury to receive it by repeatedly emphasizing the role of judgment in a physician's decision-making </a:t>
            </a:r>
            <a:r>
              <a:rPr lang="en-US" dirty="0" smtClean="0"/>
              <a:t>process” and refocused jury on whether physician did her best.</a:t>
            </a:r>
          </a:p>
          <a:p>
            <a:r>
              <a:rPr lang="en-US" dirty="0" smtClean="0"/>
              <a:t>The jury instruction was not as extensive as that in </a:t>
            </a:r>
            <a:r>
              <a:rPr lang="en-US" i="1" dirty="0" smtClean="0"/>
              <a:t>Pringle</a:t>
            </a:r>
            <a:r>
              <a:rPr lang="en-US" dirty="0" smtClean="0"/>
              <a:t>, but “counsel's [closing] argument </a:t>
            </a:r>
            <a:r>
              <a:rPr lang="en-US" dirty="0"/>
              <a:t>effectively magnified the error, rendering the resulting verdict as likely the result of the incorrect charge as any we can conceive</a:t>
            </a:r>
            <a:r>
              <a:rPr lang="en-US" dirty="0" smtClean="0"/>
              <a:t>.”</a:t>
            </a:r>
          </a:p>
          <a:p>
            <a:r>
              <a:rPr lang="en-US" dirty="0" smtClean="0"/>
              <a:t>Therefore, the trial court’s erroneous instruction was not harmless.</a:t>
            </a:r>
            <a:endParaRPr lang="en-US" dirty="0"/>
          </a:p>
        </p:txBody>
      </p:sp>
      <p:sp>
        <p:nvSpPr>
          <p:cNvPr id="4" name="Footer Placeholder 3"/>
          <p:cNvSpPr>
            <a:spLocks noGrp="1"/>
          </p:cNvSpPr>
          <p:nvPr>
            <p:ph type="ftr" sz="quarter" idx="11"/>
          </p:nvPr>
        </p:nvSpPr>
        <p:spPr/>
        <p:txBody>
          <a:bodyPr/>
          <a:lstStyle/>
          <a:p>
            <a:r>
              <a:rPr lang="en-US" smtClean="0"/>
              <a:t>By:  Clifford A. Rieders, Esq.</a:t>
            </a:r>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pPr/>
              <a:t>37</a:t>
            </a:fld>
            <a:endParaRPr lang="en-US"/>
          </a:p>
        </p:txBody>
      </p:sp>
    </p:spTree>
    <p:extLst>
      <p:ext uri="{BB962C8B-B14F-4D97-AF65-F5344CB8AC3E}">
        <p14:creationId xmlns:p14="http://schemas.microsoft.com/office/powerpoint/2010/main" val="222931144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Scampone</a:t>
            </a:r>
            <a:r>
              <a:rPr lang="en-US" dirty="0" smtClean="0"/>
              <a:t> v. </a:t>
            </a:r>
            <a:r>
              <a:rPr lang="en-US" dirty="0" err="1" smtClean="0"/>
              <a:t>grane</a:t>
            </a:r>
            <a:r>
              <a:rPr lang="en-US" dirty="0" smtClean="0"/>
              <a:t> healthcare co.</a:t>
            </a:r>
            <a:r>
              <a:rPr lang="en-US" dirty="0"/>
              <a:t/>
            </a:r>
            <a:br>
              <a:rPr lang="en-US" dirty="0"/>
            </a:br>
            <a:r>
              <a:rPr lang="en-US" sz="1800" b="0" dirty="0" smtClean="0"/>
              <a:t>11 A.3d 967 (Pa. Super. 2010)</a:t>
            </a:r>
            <a:br>
              <a:rPr lang="en-US" sz="1800" b="0" dirty="0" smtClean="0"/>
            </a:br>
            <a:r>
              <a:rPr lang="en-US" sz="1400" b="0" dirty="0" smtClean="0"/>
              <a:t>judge </a:t>
            </a:r>
            <a:r>
              <a:rPr lang="en-US" sz="1400" b="0" dirty="0" err="1" smtClean="0"/>
              <a:t>bowes</a:t>
            </a:r>
            <a:endParaRPr lang="en-US" sz="2000" b="0" dirty="0"/>
          </a:p>
        </p:txBody>
      </p:sp>
      <p:sp>
        <p:nvSpPr>
          <p:cNvPr id="3" name="Content Placeholder 2"/>
          <p:cNvSpPr>
            <a:spLocks noGrp="1"/>
          </p:cNvSpPr>
          <p:nvPr>
            <p:ph idx="1"/>
          </p:nvPr>
        </p:nvSpPr>
        <p:spPr>
          <a:xfrm>
            <a:off x="457200" y="2070063"/>
            <a:ext cx="8229600" cy="4056100"/>
          </a:xfrm>
        </p:spPr>
        <p:txBody>
          <a:bodyPr/>
          <a:lstStyle/>
          <a:p>
            <a:r>
              <a:rPr lang="en-US" dirty="0" smtClean="0"/>
              <a:t>Evidence was sufficient to support a cause of action for corporate liability to be imposed upon a nursing home.  </a:t>
            </a:r>
          </a:p>
          <a:p>
            <a:r>
              <a:rPr lang="en-US" dirty="0" smtClean="0"/>
              <a:t>There was sufficient evidence of misconduct to warrant submission of the issue of punitive damages to the jury.</a:t>
            </a:r>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38</a:t>
            </a:fld>
            <a:endParaRPr lang="en-US"/>
          </a:p>
        </p:txBody>
      </p:sp>
      <p:pic>
        <p:nvPicPr>
          <p:cNvPr id="5" name="Picture 4"/>
          <p:cNvPicPr>
            <a:picLocks noChangeAspect="1"/>
          </p:cNvPicPr>
          <p:nvPr/>
        </p:nvPicPr>
        <p:blipFill>
          <a:blip r:embed="rId2" cstate="print"/>
          <a:stretch>
            <a:fillRect/>
          </a:stretch>
        </p:blipFill>
        <p:spPr>
          <a:xfrm>
            <a:off x="2933700" y="4078445"/>
            <a:ext cx="3086100" cy="2047718"/>
          </a:xfrm>
          <a:prstGeom prst="rect">
            <a:avLst/>
          </a:prstGeom>
          <a:effectLst>
            <a:softEdge rad="228600"/>
          </a:effectLst>
        </p:spPr>
      </p:pic>
    </p:spTree>
    <p:extLst>
      <p:ext uri="{BB962C8B-B14F-4D97-AF65-F5344CB8AC3E}">
        <p14:creationId xmlns:p14="http://schemas.microsoft.com/office/powerpoint/2010/main" val="373653766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Scampone</a:t>
            </a:r>
            <a:r>
              <a:rPr lang="en-US" dirty="0" smtClean="0"/>
              <a:t> v. </a:t>
            </a:r>
            <a:r>
              <a:rPr lang="en-US" dirty="0" err="1" smtClean="0"/>
              <a:t>grane</a:t>
            </a:r>
            <a:r>
              <a:rPr lang="en-US" dirty="0" smtClean="0"/>
              <a:t> healthcare co.</a:t>
            </a:r>
            <a:r>
              <a:rPr lang="en-US" dirty="0"/>
              <a:t/>
            </a:r>
            <a:br>
              <a:rPr lang="en-US" dirty="0"/>
            </a:br>
            <a:r>
              <a:rPr lang="en-US" sz="1800" b="0" dirty="0" smtClean="0"/>
              <a:t>11 A.3d 967 (Pa. Super. 2010)</a:t>
            </a:r>
            <a:br>
              <a:rPr lang="en-US" sz="1800" b="0" dirty="0" smtClean="0"/>
            </a:br>
            <a:r>
              <a:rPr lang="en-US" sz="1400" b="0" dirty="0" smtClean="0"/>
              <a:t>judge </a:t>
            </a:r>
            <a:r>
              <a:rPr lang="en-US" sz="1400" b="0" dirty="0" err="1" smtClean="0"/>
              <a:t>bowes</a:t>
            </a:r>
            <a:endParaRPr lang="en-US" sz="2000" b="0" dirty="0"/>
          </a:p>
        </p:txBody>
      </p:sp>
      <p:sp>
        <p:nvSpPr>
          <p:cNvPr id="3" name="Content Placeholder 2"/>
          <p:cNvSpPr>
            <a:spLocks noGrp="1"/>
          </p:cNvSpPr>
          <p:nvPr>
            <p:ph idx="1"/>
          </p:nvPr>
        </p:nvSpPr>
        <p:spPr>
          <a:xfrm>
            <a:off x="457200" y="2070063"/>
            <a:ext cx="8229600" cy="4056100"/>
          </a:xfrm>
        </p:spPr>
        <p:txBody>
          <a:bodyPr>
            <a:normAutofit/>
          </a:bodyPr>
          <a:lstStyle/>
          <a:p>
            <a:r>
              <a:rPr lang="en-US" dirty="0" smtClean="0"/>
              <a:t>Nursing home was analogous to a hospital in the level of its involvement in a patient’s overall health care.</a:t>
            </a:r>
          </a:p>
          <a:p>
            <a:r>
              <a:rPr lang="en-US" dirty="0" smtClean="0"/>
              <a:t>Nursing home provided comprehensive and continual physical care for its patients.</a:t>
            </a:r>
          </a:p>
          <a:p>
            <a:r>
              <a:rPr lang="en-US" dirty="0" smtClean="0"/>
              <a:t>Nursing home was akin to a hospital rather than a physician’s office.</a:t>
            </a:r>
          </a:p>
          <a:p>
            <a:r>
              <a:rPr lang="en-US" dirty="0" smtClean="0"/>
              <a:t>The nursing home was understaffed, the nurses inadequate and state surveys showed that there were many complaints.</a:t>
            </a:r>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39</a:t>
            </a:fld>
            <a:endParaRPr lang="en-US"/>
          </a:p>
        </p:txBody>
      </p:sp>
    </p:spTree>
    <p:extLst>
      <p:ext uri="{BB962C8B-B14F-4D97-AF65-F5344CB8AC3E}">
        <p14:creationId xmlns:p14="http://schemas.microsoft.com/office/powerpoint/2010/main" val="39508595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Spence v. </a:t>
            </a:r>
            <a:r>
              <a:rPr lang="en-US" sz="3100" dirty="0" err="1"/>
              <a:t>esab</a:t>
            </a:r>
            <a:r>
              <a:rPr lang="en-US" sz="3100" dirty="0"/>
              <a:t> group</a:t>
            </a:r>
            <a:br>
              <a:rPr lang="en-US" sz="3100" dirty="0"/>
            </a:br>
            <a:r>
              <a:rPr lang="en-US" sz="2000" b="0" dirty="0"/>
              <a:t>623 f.3d 212 (3rd </a:t>
            </a:r>
            <a:r>
              <a:rPr lang="en-US" sz="2000" b="0" dirty="0" err="1"/>
              <a:t>cir.</a:t>
            </a:r>
            <a:r>
              <a:rPr lang="en-US" sz="2000" b="0" dirty="0"/>
              <a:t> 2010)</a:t>
            </a:r>
            <a:br>
              <a:rPr lang="en-US" sz="2000" b="0" dirty="0"/>
            </a:br>
            <a:r>
              <a:rPr lang="en-US" sz="1600" b="0" dirty="0"/>
              <a:t>Circuit Judge </a:t>
            </a:r>
            <a:r>
              <a:rPr lang="en-US" sz="1600" b="0" dirty="0" err="1"/>
              <a:t>vanaskie</a:t>
            </a:r>
            <a:endParaRPr lang="en-US" sz="1600" b="0" dirty="0"/>
          </a:p>
        </p:txBody>
      </p:sp>
      <p:sp>
        <p:nvSpPr>
          <p:cNvPr id="3" name="Content Placeholder 2"/>
          <p:cNvSpPr>
            <a:spLocks noGrp="1"/>
          </p:cNvSpPr>
          <p:nvPr>
            <p:ph idx="1"/>
          </p:nvPr>
        </p:nvSpPr>
        <p:spPr>
          <a:xfrm>
            <a:off x="457200" y="1893887"/>
            <a:ext cx="8229600" cy="4232276"/>
          </a:xfrm>
        </p:spPr>
        <p:txBody>
          <a:bodyPr/>
          <a:lstStyle/>
          <a:p>
            <a:r>
              <a:rPr lang="en-US" dirty="0" smtClean="0"/>
              <a:t>Those who undertake the task of loading , securing and hauling cargo on tractor-trailers have a duty to exercise due care to protect property and persons from the risk of harm.  </a:t>
            </a:r>
            <a:r>
              <a:rPr lang="en-US" b="1" dirty="0" smtClean="0"/>
              <a:t>The primary duty to assure that a load does not shift in transit generally rests with the carrier and its driver.  </a:t>
            </a:r>
            <a:r>
              <a:rPr lang="en-US" dirty="0" smtClean="0"/>
              <a:t>Where there is evidence that a shipper undertook to load and secure the cargo being transported by a third party carrier, the shipper also bears and obligation to exercise reasonable care.</a:t>
            </a:r>
            <a:endParaRPr lang="en-US"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4</a:t>
            </a:fld>
            <a:endParaRPr lang="en-US"/>
          </a:p>
        </p:txBody>
      </p:sp>
    </p:spTree>
    <p:extLst>
      <p:ext uri="{BB962C8B-B14F-4D97-AF65-F5344CB8AC3E}">
        <p14:creationId xmlns:p14="http://schemas.microsoft.com/office/powerpoint/2010/main" val="11842896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Gentile v. </a:t>
            </a:r>
            <a:r>
              <a:rPr lang="en-US" dirty="0" err="1" smtClean="0"/>
              <a:t>timko</a:t>
            </a:r>
            <a:r>
              <a:rPr lang="en-US" dirty="0" smtClean="0"/>
              <a:t/>
            </a:r>
            <a:br>
              <a:rPr lang="en-US" dirty="0" smtClean="0"/>
            </a:br>
            <a:r>
              <a:rPr lang="en-US" sz="1800" b="0" dirty="0" smtClean="0"/>
              <a:t>No. 215 (</a:t>
            </a:r>
            <a:r>
              <a:rPr lang="en-US" sz="1800" b="0" dirty="0" err="1" smtClean="0"/>
              <a:t>clinton</a:t>
            </a:r>
            <a:r>
              <a:rPr lang="en-US" sz="1800" b="0" dirty="0" smtClean="0"/>
              <a:t> co., </a:t>
            </a:r>
            <a:r>
              <a:rPr lang="en-US" sz="1800" b="0" dirty="0" err="1" smtClean="0"/>
              <a:t>aug.</a:t>
            </a:r>
            <a:r>
              <a:rPr lang="en-US" sz="1800" b="0" dirty="0" smtClean="0"/>
              <a:t> 11, 2011)</a:t>
            </a:r>
            <a:br>
              <a:rPr lang="en-US" sz="1800" b="0" dirty="0" smtClean="0"/>
            </a:br>
            <a:r>
              <a:rPr lang="en-US" sz="1400" b="0" dirty="0" smtClean="0"/>
              <a:t>Judge Williamson</a:t>
            </a:r>
            <a:endParaRPr lang="en-US" dirty="0"/>
          </a:p>
        </p:txBody>
      </p:sp>
      <p:sp>
        <p:nvSpPr>
          <p:cNvPr id="3" name="Content Placeholder 2"/>
          <p:cNvSpPr>
            <a:spLocks noGrp="1"/>
          </p:cNvSpPr>
          <p:nvPr>
            <p:ph idx="1"/>
          </p:nvPr>
        </p:nvSpPr>
        <p:spPr>
          <a:xfrm>
            <a:off x="457200" y="1945272"/>
            <a:ext cx="8229600" cy="4180891"/>
          </a:xfrm>
        </p:spPr>
        <p:txBody>
          <a:bodyPr/>
          <a:lstStyle/>
          <a:p>
            <a:r>
              <a:rPr lang="en-US" dirty="0" smtClean="0"/>
              <a:t>Opinion and reaffirmation of opinion that a court, under Rule 4012, can prevent defendants from talking to a pathologist who they employ.  The pathologist had performed a post-mortem on a deceased infant.  The Court ruled that 4003.6 did not apply because a doctor cannot be considered as treating a dead person.</a:t>
            </a:r>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40</a:t>
            </a:fld>
            <a:endParaRPr lang="en-US"/>
          </a:p>
        </p:txBody>
      </p:sp>
    </p:spTree>
    <p:extLst>
      <p:ext uri="{BB962C8B-B14F-4D97-AF65-F5344CB8AC3E}">
        <p14:creationId xmlns:p14="http://schemas.microsoft.com/office/powerpoint/2010/main" val="350987368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200" y="408372"/>
            <a:ext cx="8775700" cy="1114045"/>
          </a:xfrm>
        </p:spPr>
        <p:txBody>
          <a:bodyPr>
            <a:normAutofit fontScale="90000"/>
          </a:bodyPr>
          <a:lstStyle/>
          <a:p>
            <a:r>
              <a:rPr lang="en-US" sz="2200" dirty="0" smtClean="0"/>
              <a:t>Polyclinic medical center v. medical care availability</a:t>
            </a:r>
            <a:br>
              <a:rPr lang="en-US" sz="2200" dirty="0" smtClean="0"/>
            </a:br>
            <a:r>
              <a:rPr lang="en-US" sz="1800" b="0" dirty="0" smtClean="0"/>
              <a:t>13 A.3d 561 (Pa. </a:t>
            </a:r>
            <a:r>
              <a:rPr lang="en-US" sz="1800" b="0" dirty="0" err="1" smtClean="0"/>
              <a:t>Cmwlth</a:t>
            </a:r>
            <a:r>
              <a:rPr lang="en-US" sz="1800" b="0" dirty="0" smtClean="0"/>
              <a:t>. 2011)</a:t>
            </a:r>
            <a:br>
              <a:rPr lang="en-US" sz="1800" b="0" dirty="0" smtClean="0"/>
            </a:br>
            <a:r>
              <a:rPr lang="en-US" sz="1600" b="0" dirty="0" smtClean="0"/>
              <a:t>Judge </a:t>
            </a:r>
            <a:r>
              <a:rPr lang="en-US" sz="1600" b="0" dirty="0" err="1" smtClean="0"/>
              <a:t>Pelligrini</a:t>
            </a:r>
            <a:endParaRPr lang="en-US" b="0" dirty="0"/>
          </a:p>
        </p:txBody>
      </p:sp>
      <p:sp>
        <p:nvSpPr>
          <p:cNvPr id="5" name="Content Placeholder 4"/>
          <p:cNvSpPr>
            <a:spLocks noGrp="1"/>
          </p:cNvSpPr>
          <p:nvPr>
            <p:ph idx="1"/>
          </p:nvPr>
        </p:nvSpPr>
        <p:spPr>
          <a:xfrm>
            <a:off x="457200" y="2304963"/>
            <a:ext cx="8229600" cy="3821200"/>
          </a:xfrm>
        </p:spPr>
        <p:txBody>
          <a:bodyPr/>
          <a:lstStyle/>
          <a:p>
            <a:r>
              <a:rPr lang="en-US" dirty="0" smtClean="0"/>
              <a:t>A patient in a psychiatric unit was assaulted by another patient using a wheel chair.</a:t>
            </a:r>
          </a:p>
          <a:p>
            <a:pPr marL="114300" indent="0">
              <a:buNone/>
            </a:pPr>
            <a:endParaRPr lang="en-US" dirty="0" smtClean="0"/>
          </a:p>
          <a:p>
            <a:r>
              <a:rPr lang="en-US" dirty="0" smtClean="0"/>
              <a:t>No </a:t>
            </a:r>
            <a:r>
              <a:rPr lang="en-US" dirty="0" err="1" smtClean="0"/>
              <a:t>Mcare</a:t>
            </a:r>
            <a:r>
              <a:rPr lang="en-US" dirty="0" smtClean="0"/>
              <a:t> coverage was available where the patient was injured at the hands of another patient.  Claim was of improper supervision of patients, but the Court said that this did not constitute patient care.</a:t>
            </a:r>
            <a:endParaRPr lang="en-US"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41</a:t>
            </a:fld>
            <a:endParaRPr lang="en-US"/>
          </a:p>
        </p:txBody>
      </p:sp>
    </p:spTree>
    <p:extLst>
      <p:ext uri="{BB962C8B-B14F-4D97-AF65-F5344CB8AC3E}">
        <p14:creationId xmlns:p14="http://schemas.microsoft.com/office/powerpoint/2010/main" val="34455496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By:  Clifford A. Rieders, Esq.</a:t>
            </a:r>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42</a:t>
            </a:fld>
            <a:endParaRPr lang="en-US"/>
          </a:p>
        </p:txBody>
      </p:sp>
      <p:sp>
        <p:nvSpPr>
          <p:cNvPr id="4" name="Title 3"/>
          <p:cNvSpPr>
            <a:spLocks noGrp="1"/>
          </p:cNvSpPr>
          <p:nvPr>
            <p:ph type="title" idx="4294967295"/>
          </p:nvPr>
        </p:nvSpPr>
        <p:spPr>
          <a:xfrm>
            <a:off x="754185" y="1793631"/>
            <a:ext cx="7696200" cy="1006475"/>
          </a:xfrm>
          <a:solidFill>
            <a:srgbClr val="FFFFFF"/>
          </a:solidFill>
          <a:ln w="57150" cmpd="thickThin">
            <a:solidFill>
              <a:srgbClr val="730E00"/>
            </a:solidFill>
          </a:ln>
        </p:spPr>
        <p:txBody>
          <a:bodyPr>
            <a:normAutofit/>
          </a:bodyPr>
          <a:lstStyle/>
          <a:p>
            <a:r>
              <a:rPr lang="en-US" sz="4000" dirty="0" smtClean="0"/>
              <a:t>Medical Records</a:t>
            </a:r>
            <a:endParaRPr lang="en-US" sz="4000" dirty="0"/>
          </a:p>
        </p:txBody>
      </p:sp>
    </p:spTree>
    <p:extLst>
      <p:ext uri="{BB962C8B-B14F-4D97-AF65-F5344CB8AC3E}">
        <p14:creationId xmlns:p14="http://schemas.microsoft.com/office/powerpoint/2010/main" val="5126661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Wayne m. </a:t>
            </a:r>
            <a:r>
              <a:rPr lang="en-US" dirty="0" err="1" smtClean="0"/>
              <a:t>chiurazzi</a:t>
            </a:r>
            <a:r>
              <a:rPr lang="en-US" dirty="0" smtClean="0"/>
              <a:t> law </a:t>
            </a:r>
            <a:r>
              <a:rPr lang="en-US" dirty="0" err="1" smtClean="0"/>
              <a:t>inc.</a:t>
            </a:r>
            <a:r>
              <a:rPr lang="en-US" dirty="0" smtClean="0"/>
              <a:t> v </a:t>
            </a:r>
            <a:r>
              <a:rPr lang="en-US" dirty="0" err="1" smtClean="0"/>
              <a:t>mro</a:t>
            </a:r>
            <a:r>
              <a:rPr lang="en-US" dirty="0" smtClean="0"/>
              <a:t> corp.</a:t>
            </a:r>
            <a:br>
              <a:rPr lang="en-US" dirty="0" smtClean="0"/>
            </a:br>
            <a:r>
              <a:rPr lang="en-US" sz="2000" b="0" dirty="0" smtClean="0"/>
              <a:t>27 a.3d 1272 (</a:t>
            </a:r>
            <a:r>
              <a:rPr lang="en-US" sz="2000" b="0" dirty="0" err="1" smtClean="0"/>
              <a:t>pa.super</a:t>
            </a:r>
            <a:r>
              <a:rPr lang="en-US" sz="2000" b="0" dirty="0" smtClean="0"/>
              <a:t>. 2011)</a:t>
            </a:r>
            <a:endParaRPr lang="en-US" sz="2000" b="0" dirty="0"/>
          </a:p>
        </p:txBody>
      </p:sp>
      <p:sp>
        <p:nvSpPr>
          <p:cNvPr id="7" name="Content Placeholder 6"/>
          <p:cNvSpPr>
            <a:spLocks noGrp="1"/>
          </p:cNvSpPr>
          <p:nvPr>
            <p:ph idx="1"/>
          </p:nvPr>
        </p:nvSpPr>
        <p:spPr/>
        <p:txBody>
          <a:bodyPr>
            <a:normAutofit/>
          </a:bodyPr>
          <a:lstStyle/>
          <a:p>
            <a:r>
              <a:rPr lang="en-US" dirty="0" smtClean="0"/>
              <a:t>Law firm brought class action against medical records reproducer for charging rates in excess of those permitted by the Medical Records Act (MRA), 42 Pa. C.S.A. §§ 6151-6160, for production of subpoenaed records because those rates were significantly more than the actual and reasonable expense of reproducing those records. </a:t>
            </a:r>
          </a:p>
          <a:p>
            <a:pPr marL="114300" indent="0">
              <a:buNone/>
            </a:pPr>
            <a:endParaRPr lang="en-US" dirty="0" smtClean="0"/>
          </a:p>
          <a:p>
            <a:r>
              <a:rPr lang="en-US" b="1" dirty="0" smtClean="0"/>
              <a:t>Note</a:t>
            </a:r>
            <a:r>
              <a:rPr lang="en-US" dirty="0" smtClean="0"/>
              <a:t>: The Pennsylvania Supreme Court </a:t>
            </a:r>
            <a:r>
              <a:rPr lang="en-US" b="1" dirty="0" smtClean="0"/>
              <a:t>granted</a:t>
            </a:r>
            <a:r>
              <a:rPr lang="en-US" dirty="0" smtClean="0"/>
              <a:t> the Petition for Allowance of Appeal on February 22, 2012. </a:t>
            </a:r>
          </a:p>
        </p:txBody>
      </p:sp>
      <p:sp>
        <p:nvSpPr>
          <p:cNvPr id="2" name="Footer Placeholder 1"/>
          <p:cNvSpPr>
            <a:spLocks noGrp="1"/>
          </p:cNvSpPr>
          <p:nvPr>
            <p:ph type="ftr" sz="quarter" idx="11"/>
          </p:nvPr>
        </p:nvSpPr>
        <p:spPr/>
        <p:txBody>
          <a:bodyPr/>
          <a:lstStyle/>
          <a:p>
            <a:r>
              <a:rPr lang="en-US" smtClean="0"/>
              <a:t>By:  Clifford A. Rieders, Esq.</a:t>
            </a:r>
            <a:endParaRPr lang="en-US"/>
          </a:p>
        </p:txBody>
      </p:sp>
      <p:sp>
        <p:nvSpPr>
          <p:cNvPr id="3" name="Slide Number Placeholder 2"/>
          <p:cNvSpPr>
            <a:spLocks noGrp="1"/>
          </p:cNvSpPr>
          <p:nvPr>
            <p:ph type="sldNum" sz="quarter" idx="12"/>
          </p:nvPr>
        </p:nvSpPr>
        <p:spPr/>
        <p:txBody>
          <a:bodyPr/>
          <a:lstStyle/>
          <a:p>
            <a:r>
              <a:rPr lang="en-US" dirty="0" smtClean="0"/>
              <a:t>43</a:t>
            </a:r>
            <a:endParaRPr lang="en-US" dirty="0"/>
          </a:p>
        </p:txBody>
      </p:sp>
    </p:spTree>
    <p:extLst>
      <p:ext uri="{BB962C8B-B14F-4D97-AF65-F5344CB8AC3E}">
        <p14:creationId xmlns:p14="http://schemas.microsoft.com/office/powerpoint/2010/main" val="26838159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Wayne m. </a:t>
            </a:r>
            <a:r>
              <a:rPr lang="en-US" dirty="0" err="1"/>
              <a:t>chiurazzi</a:t>
            </a:r>
            <a:r>
              <a:rPr lang="en-US" dirty="0"/>
              <a:t> law </a:t>
            </a:r>
            <a:r>
              <a:rPr lang="en-US" dirty="0" err="1"/>
              <a:t>inc.</a:t>
            </a:r>
            <a:r>
              <a:rPr lang="en-US" dirty="0"/>
              <a:t> v </a:t>
            </a:r>
            <a:r>
              <a:rPr lang="en-US" dirty="0" err="1"/>
              <a:t>mro</a:t>
            </a:r>
            <a:r>
              <a:rPr lang="en-US" dirty="0"/>
              <a:t> corp.</a:t>
            </a:r>
            <a:br>
              <a:rPr lang="en-US" dirty="0"/>
            </a:br>
            <a:r>
              <a:rPr lang="en-US" sz="2000" b="0" dirty="0"/>
              <a:t>27 a.3d 1272 (</a:t>
            </a:r>
            <a:r>
              <a:rPr lang="en-US" sz="2000" b="0" dirty="0" err="1"/>
              <a:t>pa.super</a:t>
            </a:r>
            <a:r>
              <a:rPr lang="en-US" sz="2000" b="0" dirty="0"/>
              <a:t>. 2011)</a:t>
            </a:r>
          </a:p>
        </p:txBody>
      </p:sp>
      <p:sp>
        <p:nvSpPr>
          <p:cNvPr id="3" name="Content Placeholder 2"/>
          <p:cNvSpPr>
            <a:spLocks noGrp="1"/>
          </p:cNvSpPr>
          <p:nvPr>
            <p:ph idx="1"/>
          </p:nvPr>
        </p:nvSpPr>
        <p:spPr/>
        <p:txBody>
          <a:bodyPr>
            <a:normAutofit fontScale="92500" lnSpcReduction="10000"/>
          </a:bodyPr>
          <a:lstStyle/>
          <a:p>
            <a:r>
              <a:rPr lang="en-US" dirty="0" smtClean="0"/>
              <a:t>MRA created </a:t>
            </a:r>
            <a:r>
              <a:rPr lang="en-US" dirty="0"/>
              <a:t>safe harbor rates for the estimated actual and reasonable expenses of producing paper copies but not </a:t>
            </a:r>
            <a:r>
              <a:rPr lang="en-US" dirty="0" smtClean="0"/>
              <a:t>for those produced by </a:t>
            </a:r>
            <a:r>
              <a:rPr lang="en-US" dirty="0"/>
              <a:t>CD-ROM or electronically</a:t>
            </a:r>
            <a:r>
              <a:rPr lang="en-US" dirty="0" smtClean="0"/>
              <a:t>.</a:t>
            </a:r>
          </a:p>
          <a:p>
            <a:endParaRPr lang="en-US" dirty="0" smtClean="0"/>
          </a:p>
          <a:p>
            <a:r>
              <a:rPr lang="en-US" dirty="0" smtClean="0"/>
              <a:t>Reproducer was agent of health care provider and covered by MRA.  But, the Court implored the legislature to decide whether reproducer of non-paper copies can include a profit under MRA.</a:t>
            </a:r>
          </a:p>
          <a:p>
            <a:endParaRPr lang="en-US" dirty="0"/>
          </a:p>
          <a:p>
            <a:r>
              <a:rPr lang="en-US" dirty="0"/>
              <a:t>MRA </a:t>
            </a:r>
            <a:r>
              <a:rPr lang="en-US" dirty="0" smtClean="0"/>
              <a:t>was not </a:t>
            </a:r>
            <a:r>
              <a:rPr lang="en-US" dirty="0"/>
              <a:t>violated by Voluntary Payment Doctrine – prohibiting recovery of </a:t>
            </a:r>
            <a:r>
              <a:rPr lang="en-US" b="1" dirty="0"/>
              <a:t>payments made with full knowledge of facts and without protest </a:t>
            </a:r>
            <a:r>
              <a:rPr lang="en-US" b="1" dirty="0" smtClean="0"/>
              <a:t> </a:t>
            </a:r>
            <a:r>
              <a:rPr lang="en-US" dirty="0" smtClean="0"/>
              <a:t>- even when rates paid were higher than those authorized by MRA. </a:t>
            </a:r>
            <a:endParaRPr lang="en-US" dirty="0"/>
          </a:p>
          <a:p>
            <a:endParaRPr lang="en-US" dirty="0"/>
          </a:p>
        </p:txBody>
      </p:sp>
      <p:sp>
        <p:nvSpPr>
          <p:cNvPr id="4" name="Footer Placeholder 3"/>
          <p:cNvSpPr>
            <a:spLocks noGrp="1"/>
          </p:cNvSpPr>
          <p:nvPr>
            <p:ph type="ftr" sz="quarter" idx="11"/>
          </p:nvPr>
        </p:nvSpPr>
        <p:spPr/>
        <p:txBody>
          <a:bodyPr/>
          <a:lstStyle/>
          <a:p>
            <a:r>
              <a:rPr lang="en-US" smtClean="0"/>
              <a:t>By:  Clifford A. Rieders, Esq.</a:t>
            </a:r>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pPr/>
              <a:t>44</a:t>
            </a:fld>
            <a:endParaRPr lang="en-US"/>
          </a:p>
        </p:txBody>
      </p:sp>
    </p:spTree>
    <p:extLst>
      <p:ext uri="{BB962C8B-B14F-4D97-AF65-F5344CB8AC3E}">
        <p14:creationId xmlns:p14="http://schemas.microsoft.com/office/powerpoint/2010/main" val="391200528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3100" dirty="0" err="1" smtClean="0"/>
              <a:t>Landay</a:t>
            </a:r>
            <a:r>
              <a:rPr lang="en-US" sz="3100" dirty="0" smtClean="0"/>
              <a:t> v. rite aid</a:t>
            </a:r>
            <a:br>
              <a:rPr lang="en-US" sz="3100" dirty="0" smtClean="0"/>
            </a:br>
            <a:r>
              <a:rPr lang="en-US" sz="2000" b="0" dirty="0" smtClean="0"/>
              <a:t>40 a.3d 1280 (</a:t>
            </a:r>
            <a:r>
              <a:rPr lang="en-US" sz="2000" b="0" dirty="0" err="1" smtClean="0"/>
              <a:t>pa.super</a:t>
            </a:r>
            <a:r>
              <a:rPr lang="en-US" sz="2000" b="0" dirty="0" smtClean="0"/>
              <a:t>. 2012)</a:t>
            </a:r>
            <a:br>
              <a:rPr lang="en-US" sz="2000" b="0" dirty="0" smtClean="0"/>
            </a:br>
            <a:r>
              <a:rPr lang="en-US" sz="1600" b="0" dirty="0" smtClean="0"/>
              <a:t>Judge </a:t>
            </a:r>
            <a:r>
              <a:rPr lang="en-US" sz="1600" b="0" dirty="0" err="1" smtClean="0"/>
              <a:t>shogan</a:t>
            </a:r>
            <a:endParaRPr lang="en-US" sz="1600" b="0" dirty="0"/>
          </a:p>
        </p:txBody>
      </p:sp>
      <p:sp>
        <p:nvSpPr>
          <p:cNvPr id="7" name="Content Placeholder 6"/>
          <p:cNvSpPr>
            <a:spLocks noGrp="1"/>
          </p:cNvSpPr>
          <p:nvPr>
            <p:ph idx="1"/>
          </p:nvPr>
        </p:nvSpPr>
        <p:spPr/>
        <p:txBody>
          <a:bodyPr>
            <a:normAutofit fontScale="92500" lnSpcReduction="20000"/>
          </a:bodyPr>
          <a:lstStyle/>
          <a:p>
            <a:r>
              <a:rPr lang="en-US" dirty="0" smtClean="0"/>
              <a:t>Law firm filed class action against Rite Aid for violating the Pennsylvania Medical Records Act (MRA), 42 </a:t>
            </a:r>
            <a:r>
              <a:rPr lang="en-US" dirty="0" err="1" smtClean="0"/>
              <a:t>Pa.C.S.A</a:t>
            </a:r>
            <a:r>
              <a:rPr lang="en-US" dirty="0" smtClean="0"/>
              <a:t>. §§ 6151-6160 by charging a flat fee of $50 for all record requests. The fee had no relationship to costs related to providing records.</a:t>
            </a:r>
          </a:p>
          <a:p>
            <a:endParaRPr lang="en-US" dirty="0" smtClean="0"/>
          </a:p>
          <a:p>
            <a:r>
              <a:rPr lang="en-US" dirty="0" smtClean="0"/>
              <a:t>The Court held that the MRA applies to pharmacy records and limited the amount pharmacies could charge patients (and designees) for records.</a:t>
            </a:r>
          </a:p>
          <a:p>
            <a:pPr marL="114300" indent="0">
              <a:buNone/>
            </a:pPr>
            <a:endParaRPr lang="en-US" dirty="0" smtClean="0"/>
          </a:p>
          <a:p>
            <a:r>
              <a:rPr lang="en-US" dirty="0" smtClean="0"/>
              <a:t>The MRA’s use of the word “patient” did not require a doctor-patient relationship;  it was sufficient that medication is prescribed to “patients” and they could be deemed a “patient” of the dispensing pharmacist.</a:t>
            </a:r>
          </a:p>
          <a:p>
            <a:pPr lvl="1"/>
            <a:endParaRPr lang="en-US" dirty="0" smtClean="0"/>
          </a:p>
          <a:p>
            <a:endParaRPr lang="en-US" dirty="0" smtClean="0"/>
          </a:p>
          <a:p>
            <a:endParaRPr lang="en-US" dirty="0" smtClean="0"/>
          </a:p>
        </p:txBody>
      </p:sp>
      <p:sp>
        <p:nvSpPr>
          <p:cNvPr id="2" name="Footer Placeholder 1"/>
          <p:cNvSpPr>
            <a:spLocks noGrp="1"/>
          </p:cNvSpPr>
          <p:nvPr>
            <p:ph type="ftr" sz="quarter" idx="11"/>
          </p:nvPr>
        </p:nvSpPr>
        <p:spPr/>
        <p:txBody>
          <a:bodyPr/>
          <a:lstStyle/>
          <a:p>
            <a:r>
              <a:rPr lang="en-US" smtClean="0"/>
              <a:t>By:  Clifford A. Rieders, Esq.</a:t>
            </a:r>
            <a:endParaRPr lang="en-US"/>
          </a:p>
        </p:txBody>
      </p:sp>
      <p:sp>
        <p:nvSpPr>
          <p:cNvPr id="3" name="Slide Number Placeholder 2"/>
          <p:cNvSpPr>
            <a:spLocks noGrp="1"/>
          </p:cNvSpPr>
          <p:nvPr>
            <p:ph type="sldNum" sz="quarter" idx="12"/>
          </p:nvPr>
        </p:nvSpPr>
        <p:spPr/>
        <p:txBody>
          <a:bodyPr/>
          <a:lstStyle/>
          <a:p>
            <a:r>
              <a:rPr lang="en-US" dirty="0" smtClean="0"/>
              <a:t>45</a:t>
            </a:r>
            <a:endParaRPr lang="en-US" dirty="0"/>
          </a:p>
        </p:txBody>
      </p:sp>
    </p:spTree>
    <p:extLst>
      <p:ext uri="{BB962C8B-B14F-4D97-AF65-F5344CB8AC3E}">
        <p14:creationId xmlns:p14="http://schemas.microsoft.com/office/powerpoint/2010/main" val="374002805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3100" dirty="0" err="1" smtClean="0"/>
              <a:t>Landay</a:t>
            </a:r>
            <a:r>
              <a:rPr lang="en-US" sz="3100" dirty="0" smtClean="0"/>
              <a:t> v. rite aid</a:t>
            </a:r>
            <a:br>
              <a:rPr lang="en-US" sz="3100" dirty="0" smtClean="0"/>
            </a:br>
            <a:r>
              <a:rPr lang="en-US" sz="2000" b="0" dirty="0" smtClean="0"/>
              <a:t>40 a.3d 1280 (</a:t>
            </a:r>
            <a:r>
              <a:rPr lang="en-US" sz="2000" b="0" dirty="0" err="1" smtClean="0"/>
              <a:t>pa.super</a:t>
            </a:r>
            <a:r>
              <a:rPr lang="en-US" sz="2000" b="0" dirty="0" smtClean="0"/>
              <a:t>. 2012)</a:t>
            </a:r>
            <a:br>
              <a:rPr lang="en-US" sz="2000" b="0" dirty="0" smtClean="0"/>
            </a:br>
            <a:r>
              <a:rPr lang="en-US" sz="1600" b="0" dirty="0" smtClean="0"/>
              <a:t>Judge </a:t>
            </a:r>
            <a:r>
              <a:rPr lang="en-US" sz="1600" b="0" dirty="0" err="1" smtClean="0"/>
              <a:t>shogan</a:t>
            </a:r>
            <a:endParaRPr lang="en-US" sz="1600" b="0" dirty="0"/>
          </a:p>
        </p:txBody>
      </p:sp>
      <p:sp>
        <p:nvSpPr>
          <p:cNvPr id="7" name="Content Placeholder 6"/>
          <p:cNvSpPr>
            <a:spLocks noGrp="1"/>
          </p:cNvSpPr>
          <p:nvPr>
            <p:ph idx="1"/>
          </p:nvPr>
        </p:nvSpPr>
        <p:spPr/>
        <p:txBody>
          <a:bodyPr>
            <a:normAutofit lnSpcReduction="10000"/>
          </a:bodyPr>
          <a:lstStyle/>
          <a:p>
            <a:pPr lvl="1"/>
            <a:r>
              <a:rPr lang="en-US" dirty="0" smtClean="0"/>
              <a:t>The Court concluded that the MRA restrictions -derived from law that was in force at times the parties entered the agreement on fees - were implied in agreements between the pharmacy and patients for reproducing records.  </a:t>
            </a:r>
          </a:p>
          <a:p>
            <a:pPr marL="411480" lvl="1" indent="0">
              <a:buNone/>
            </a:pPr>
            <a:endParaRPr lang="en-US" dirty="0" smtClean="0"/>
          </a:p>
          <a:p>
            <a:pPr lvl="1"/>
            <a:r>
              <a:rPr lang="en-US" dirty="0" smtClean="0"/>
              <a:t>The voluntary payment doctrine </a:t>
            </a:r>
            <a:r>
              <a:rPr lang="en-US" b="1" dirty="0" smtClean="0"/>
              <a:t>did not </a:t>
            </a:r>
            <a:r>
              <a:rPr lang="en-US" dirty="0" smtClean="0"/>
              <a:t>preclude recovery even though the fees had voluntarily been paid.  Payment made under a mistake of law </a:t>
            </a:r>
            <a:r>
              <a:rPr lang="en-US" b="1" dirty="0" smtClean="0"/>
              <a:t>with full knowledge of the facts</a:t>
            </a:r>
            <a:r>
              <a:rPr lang="en-US" dirty="0" smtClean="0"/>
              <a:t>, the cannot be recovered. </a:t>
            </a:r>
            <a:r>
              <a:rPr lang="en-US" dirty="0"/>
              <a:t> </a:t>
            </a:r>
            <a:r>
              <a:rPr lang="en-US" dirty="0" smtClean="0"/>
              <a:t> </a:t>
            </a:r>
            <a:r>
              <a:rPr lang="en-US" i="1" dirty="0" err="1" smtClean="0"/>
              <a:t>Chiurazzi</a:t>
            </a:r>
            <a:r>
              <a:rPr lang="en-US" i="1" dirty="0" smtClean="0"/>
              <a:t> Law Inc. v. MRO Corp., </a:t>
            </a:r>
            <a:r>
              <a:rPr lang="it-IT" dirty="0" smtClean="0"/>
              <a:t>27 </a:t>
            </a:r>
            <a:r>
              <a:rPr lang="it-IT" dirty="0"/>
              <a:t>a.3d 1272 </a:t>
            </a:r>
            <a:r>
              <a:rPr lang="it-IT" dirty="0" smtClean="0"/>
              <a:t>at 1281, n.4 (Pa. Super</a:t>
            </a:r>
            <a:r>
              <a:rPr lang="it-IT" dirty="0"/>
              <a:t>. </a:t>
            </a:r>
            <a:r>
              <a:rPr lang="it-IT" dirty="0" smtClean="0"/>
              <a:t>2011)  </a:t>
            </a:r>
            <a:r>
              <a:rPr lang="en-US" dirty="0" smtClean="0"/>
              <a:t>But, unlike </a:t>
            </a:r>
            <a:r>
              <a:rPr lang="en-US" i="1" dirty="0" err="1"/>
              <a:t>Chiurazzi</a:t>
            </a:r>
            <a:r>
              <a:rPr lang="en-US" dirty="0"/>
              <a:t>, </a:t>
            </a:r>
            <a:r>
              <a:rPr lang="en-US" dirty="0" smtClean="0"/>
              <a:t>which had explicit invoices, the invoices in this case lacked itemizations, used boilerplate language and generic terms so that the voluntary payment doctrine did not apply.</a:t>
            </a:r>
          </a:p>
          <a:p>
            <a:pPr marL="411480" lvl="1" indent="0">
              <a:buNone/>
            </a:pPr>
            <a:endParaRPr lang="en-US" dirty="0" smtClean="0"/>
          </a:p>
          <a:p>
            <a:endParaRPr lang="en-US" dirty="0" smtClean="0"/>
          </a:p>
          <a:p>
            <a:endParaRPr lang="en-US" dirty="0" smtClean="0"/>
          </a:p>
        </p:txBody>
      </p:sp>
      <p:sp>
        <p:nvSpPr>
          <p:cNvPr id="2" name="Footer Placeholder 1"/>
          <p:cNvSpPr>
            <a:spLocks noGrp="1"/>
          </p:cNvSpPr>
          <p:nvPr>
            <p:ph type="ftr" sz="quarter" idx="11"/>
          </p:nvPr>
        </p:nvSpPr>
        <p:spPr/>
        <p:txBody>
          <a:bodyPr/>
          <a:lstStyle/>
          <a:p>
            <a:r>
              <a:rPr lang="en-US" smtClean="0"/>
              <a:t>By:  Clifford A. Rieders, Esq.</a:t>
            </a:r>
            <a:endParaRPr lang="en-US"/>
          </a:p>
        </p:txBody>
      </p:sp>
      <p:sp>
        <p:nvSpPr>
          <p:cNvPr id="3" name="Slide Number Placeholder 2"/>
          <p:cNvSpPr>
            <a:spLocks noGrp="1"/>
          </p:cNvSpPr>
          <p:nvPr>
            <p:ph type="sldNum" sz="quarter" idx="12"/>
          </p:nvPr>
        </p:nvSpPr>
        <p:spPr/>
        <p:txBody>
          <a:bodyPr/>
          <a:lstStyle/>
          <a:p>
            <a:r>
              <a:rPr lang="en-US" dirty="0" smtClean="0"/>
              <a:t>46</a:t>
            </a:r>
            <a:endParaRPr lang="en-US" dirty="0"/>
          </a:p>
        </p:txBody>
      </p:sp>
    </p:spTree>
    <p:extLst>
      <p:ext uri="{BB962C8B-B14F-4D97-AF65-F5344CB8AC3E}">
        <p14:creationId xmlns:p14="http://schemas.microsoft.com/office/powerpoint/2010/main" val="384468142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By:  Clifford A. Rieders, Esq.</a:t>
            </a:r>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47</a:t>
            </a:fld>
            <a:endParaRPr lang="en-US"/>
          </a:p>
        </p:txBody>
      </p:sp>
      <p:sp>
        <p:nvSpPr>
          <p:cNvPr id="4" name="Title 3"/>
          <p:cNvSpPr>
            <a:spLocks noGrp="1"/>
          </p:cNvSpPr>
          <p:nvPr>
            <p:ph type="title" idx="4294967295"/>
          </p:nvPr>
        </p:nvSpPr>
        <p:spPr>
          <a:xfrm>
            <a:off x="754185" y="1774093"/>
            <a:ext cx="7696200" cy="1332522"/>
          </a:xfrm>
          <a:solidFill>
            <a:srgbClr val="FFFFFF"/>
          </a:solidFill>
          <a:ln w="57150" cmpd="thickThin">
            <a:solidFill>
              <a:srgbClr val="730E00"/>
            </a:solidFill>
          </a:ln>
        </p:spPr>
        <p:txBody>
          <a:bodyPr>
            <a:normAutofit/>
          </a:bodyPr>
          <a:lstStyle/>
          <a:p>
            <a:r>
              <a:rPr lang="en-US" sz="4000" dirty="0" err="1" smtClean="0"/>
              <a:t>Soverign</a:t>
            </a:r>
            <a:r>
              <a:rPr lang="en-US" sz="4000" dirty="0" smtClean="0"/>
              <a:t> immunity </a:t>
            </a:r>
            <a:endParaRPr lang="en-US" sz="4000" dirty="0"/>
          </a:p>
        </p:txBody>
      </p:sp>
    </p:spTree>
    <p:extLst>
      <p:ext uri="{BB962C8B-B14F-4D97-AF65-F5344CB8AC3E}">
        <p14:creationId xmlns:p14="http://schemas.microsoft.com/office/powerpoint/2010/main" val="335142979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Page v. city of </a:t>
            </a:r>
            <a:r>
              <a:rPr lang="en-US" dirty="0" err="1" smtClean="0"/>
              <a:t>philadelphia</a:t>
            </a:r>
            <a:r>
              <a:rPr lang="en-US" dirty="0" smtClean="0"/>
              <a:t/>
            </a:r>
            <a:br>
              <a:rPr lang="en-US" dirty="0" smtClean="0"/>
            </a:br>
            <a:r>
              <a:rPr lang="en-US" sz="1800" b="0" dirty="0" smtClean="0"/>
              <a:t>25 A.3d 471 (Pa. </a:t>
            </a:r>
            <a:r>
              <a:rPr lang="en-US" sz="1800" b="0" dirty="0" err="1" smtClean="0"/>
              <a:t>Cmwlth</a:t>
            </a:r>
            <a:r>
              <a:rPr lang="en-US" sz="1800" b="0" dirty="0" smtClean="0"/>
              <a:t>. 2011)</a:t>
            </a:r>
            <a:endParaRPr lang="en-US" sz="1800" b="0" dirty="0"/>
          </a:p>
        </p:txBody>
      </p:sp>
      <p:sp>
        <p:nvSpPr>
          <p:cNvPr id="5" name="Content Placeholder 4"/>
          <p:cNvSpPr>
            <a:spLocks noGrp="1"/>
          </p:cNvSpPr>
          <p:nvPr>
            <p:ph idx="1"/>
          </p:nvPr>
        </p:nvSpPr>
        <p:spPr/>
        <p:txBody>
          <a:bodyPr>
            <a:normAutofit fontScale="92500" lnSpcReduction="20000"/>
          </a:bodyPr>
          <a:lstStyle/>
          <a:p>
            <a:r>
              <a:rPr lang="en-US" dirty="0" smtClean="0"/>
              <a:t>Motorist lost control of his car “due to black ice caused by the “melt and refreeze” of improperly removed snow and ice from the highway and sustained serious injuries, sued DOT </a:t>
            </a:r>
            <a:r>
              <a:rPr lang="en-US" dirty="0"/>
              <a:t>&amp; Philadelphia</a:t>
            </a:r>
            <a:r>
              <a:rPr lang="en-US" dirty="0" smtClean="0"/>
              <a:t>.</a:t>
            </a:r>
          </a:p>
          <a:p>
            <a:pPr marL="114300" indent="0">
              <a:buNone/>
            </a:pPr>
            <a:endParaRPr lang="en-US" dirty="0"/>
          </a:p>
          <a:p>
            <a:r>
              <a:rPr lang="en-US" dirty="0"/>
              <a:t>DOT’s </a:t>
            </a:r>
            <a:r>
              <a:rPr lang="en-US" i="1" dirty="0"/>
              <a:t>general </a:t>
            </a:r>
            <a:r>
              <a:rPr lang="en-US" dirty="0"/>
              <a:t>statutory duty to repair and maintain state highways does not create a duty to a </a:t>
            </a:r>
            <a:r>
              <a:rPr lang="en-US" i="1" dirty="0"/>
              <a:t>specific</a:t>
            </a:r>
            <a:r>
              <a:rPr lang="en-US" dirty="0"/>
              <a:t> plaintiff.  </a:t>
            </a:r>
            <a:r>
              <a:rPr lang="en-US" i="1" dirty="0"/>
              <a:t>Huber v. </a:t>
            </a:r>
            <a:r>
              <a:rPr lang="en-US" i="1" dirty="0" err="1"/>
              <a:t>Cmwlth</a:t>
            </a:r>
            <a:r>
              <a:rPr lang="en-US" i="1" dirty="0"/>
              <a:t>., </a:t>
            </a:r>
            <a:r>
              <a:rPr lang="en-US" dirty="0"/>
              <a:t>551A.2d 1130 (1988), </a:t>
            </a:r>
            <a:r>
              <a:rPr lang="en-US" i="1" dirty="0"/>
              <a:t>appeal denied</a:t>
            </a:r>
            <a:r>
              <a:rPr lang="en-US" dirty="0"/>
              <a:t>, 578 A.2d 931 (1989) concluded that State Highway Law does not impose duty to protect from accumulations of ice and snow from storm.  T</a:t>
            </a:r>
            <a:r>
              <a:rPr lang="en-US" dirty="0" smtClean="0"/>
              <a:t>here </a:t>
            </a:r>
            <a:r>
              <a:rPr lang="en-US" dirty="0"/>
              <a:t>can by no specific duty here - </a:t>
            </a:r>
            <a:r>
              <a:rPr lang="en-US" dirty="0" smtClean="0"/>
              <a:t>otherwise</a:t>
            </a:r>
            <a:r>
              <a:rPr lang="en-US" dirty="0"/>
              <a:t>, DOT could avoid liability by leaving roads unplowed but not if they attempted to clear the roads.</a:t>
            </a:r>
          </a:p>
          <a:p>
            <a:endParaRPr lang="en-US" dirty="0" smtClean="0"/>
          </a:p>
          <a:p>
            <a:endParaRPr lang="en-US" dirty="0"/>
          </a:p>
        </p:txBody>
      </p:sp>
      <p:sp>
        <p:nvSpPr>
          <p:cNvPr id="2" name="Footer Placeholder 1"/>
          <p:cNvSpPr>
            <a:spLocks noGrp="1"/>
          </p:cNvSpPr>
          <p:nvPr>
            <p:ph type="ftr" sz="quarter" idx="11"/>
          </p:nvPr>
        </p:nvSpPr>
        <p:spPr/>
        <p:txBody>
          <a:bodyPr/>
          <a:lstStyle/>
          <a:p>
            <a:r>
              <a:rPr lang="en-US" smtClean="0"/>
              <a:t>By:  Clifford A. Rieders, Esq.</a:t>
            </a:r>
            <a:endParaRPr lang="en-US"/>
          </a:p>
        </p:txBody>
      </p:sp>
      <p:sp>
        <p:nvSpPr>
          <p:cNvPr id="3" name="Slide Number Placeholder 2"/>
          <p:cNvSpPr>
            <a:spLocks noGrp="1"/>
          </p:cNvSpPr>
          <p:nvPr>
            <p:ph type="sldNum" sz="quarter" idx="12"/>
          </p:nvPr>
        </p:nvSpPr>
        <p:spPr/>
        <p:txBody>
          <a:bodyPr/>
          <a:lstStyle/>
          <a:p>
            <a:fld id="{5FD889E0-CAB2-4699-909D-B9A88D47ACBE}" type="slidenum">
              <a:rPr lang="en-US" smtClean="0"/>
              <a:pPr/>
              <a:t>48</a:t>
            </a:fld>
            <a:endParaRPr lang="en-US"/>
          </a:p>
        </p:txBody>
      </p:sp>
    </p:spTree>
    <p:extLst>
      <p:ext uri="{BB962C8B-B14F-4D97-AF65-F5344CB8AC3E}">
        <p14:creationId xmlns:p14="http://schemas.microsoft.com/office/powerpoint/2010/main" val="123485991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Page v. city of </a:t>
            </a:r>
            <a:r>
              <a:rPr lang="en-US" smtClean="0"/>
              <a:t>philadelphia</a:t>
            </a:r>
            <a:r>
              <a:rPr lang="en-US" dirty="0" smtClean="0"/>
              <a:t/>
            </a:r>
            <a:br>
              <a:rPr lang="en-US" dirty="0" smtClean="0"/>
            </a:br>
            <a:r>
              <a:rPr lang="en-US" sz="1800" b="0" dirty="0" smtClean="0"/>
              <a:t>25 A.3d 471 (Pa. </a:t>
            </a:r>
            <a:r>
              <a:rPr lang="en-US" sz="1800" b="0" dirty="0" err="1" smtClean="0"/>
              <a:t>Cmwlth</a:t>
            </a:r>
            <a:r>
              <a:rPr lang="en-US" sz="1800" b="0" dirty="0" smtClean="0"/>
              <a:t>. 2011)</a:t>
            </a:r>
            <a:endParaRPr lang="en-US" sz="1800" b="0" dirty="0"/>
          </a:p>
        </p:txBody>
      </p:sp>
      <p:sp>
        <p:nvSpPr>
          <p:cNvPr id="5" name="Content Placeholder 4"/>
          <p:cNvSpPr>
            <a:spLocks noGrp="1"/>
          </p:cNvSpPr>
          <p:nvPr>
            <p:ph idx="1"/>
          </p:nvPr>
        </p:nvSpPr>
        <p:spPr/>
        <p:txBody>
          <a:bodyPr>
            <a:normAutofit fontScale="92500" lnSpcReduction="20000"/>
          </a:bodyPr>
          <a:lstStyle/>
          <a:p>
            <a:r>
              <a:rPr lang="en-US" dirty="0" smtClean="0"/>
              <a:t>Even if there were a duty, the case does not fall w/in exception §§8522(b)(4) &amp; (5) of the Sovereign Immunity Act.</a:t>
            </a:r>
          </a:p>
          <a:p>
            <a:r>
              <a:rPr lang="en-US" dirty="0" smtClean="0"/>
              <a:t>Improper plowing does not create an artificial condition under §</a:t>
            </a:r>
            <a:r>
              <a:rPr lang="en-US" dirty="0"/>
              <a:t>8522(b)(4) </a:t>
            </a:r>
            <a:r>
              <a:rPr lang="en-US" dirty="0" smtClean="0"/>
              <a:t>whereas accumulation creating a ramp that vaulted car into guardrail was.</a:t>
            </a:r>
          </a:p>
          <a:p>
            <a:r>
              <a:rPr lang="en-US" dirty="0" smtClean="0"/>
              <a:t>City not liable because negligent removal of snow and ice not a dangerous condition to satisfy exception to immunity under §8542(b)(6)(ii) of the Tort Claims Act (Must allege improper design, construction, deterioration or inherent defect of the street itself for that.) </a:t>
            </a:r>
            <a:r>
              <a:rPr lang="en-US" dirty="0" err="1" smtClean="0"/>
              <a:t>cf</a:t>
            </a:r>
            <a:r>
              <a:rPr lang="en-US" dirty="0" smtClean="0"/>
              <a:t> </a:t>
            </a:r>
            <a:r>
              <a:rPr lang="en-US" i="1" dirty="0" smtClean="0"/>
              <a:t>Kilgore v. City of Philadelphia, </a:t>
            </a:r>
            <a:r>
              <a:rPr lang="en-US" dirty="0" smtClean="0"/>
              <a:t>717 A.2d 514 (1998) </a:t>
            </a:r>
            <a:r>
              <a:rPr lang="en-US" i="1" dirty="0" smtClean="0"/>
              <a:t>-</a:t>
            </a:r>
            <a:r>
              <a:rPr lang="en-US" dirty="0" smtClean="0"/>
              <a:t> liability imposed under </a:t>
            </a:r>
            <a:r>
              <a:rPr lang="en-US" dirty="0"/>
              <a:t>§8542(b</a:t>
            </a:r>
            <a:r>
              <a:rPr lang="en-US" dirty="0" smtClean="0"/>
              <a:t>)(3) of Tort Claims Act relating to care, custody, and control of the real property, which was not alleged in this case.</a:t>
            </a:r>
          </a:p>
          <a:p>
            <a:endParaRPr lang="en-US" dirty="0"/>
          </a:p>
        </p:txBody>
      </p:sp>
      <p:sp>
        <p:nvSpPr>
          <p:cNvPr id="2" name="Footer Placeholder 1"/>
          <p:cNvSpPr>
            <a:spLocks noGrp="1"/>
          </p:cNvSpPr>
          <p:nvPr>
            <p:ph type="ftr" sz="quarter" idx="11"/>
          </p:nvPr>
        </p:nvSpPr>
        <p:spPr/>
        <p:txBody>
          <a:bodyPr/>
          <a:lstStyle/>
          <a:p>
            <a:r>
              <a:rPr lang="en-US" smtClean="0"/>
              <a:t>By:  Clifford A. Rieders, Esq.</a:t>
            </a:r>
            <a:endParaRPr lang="en-US"/>
          </a:p>
        </p:txBody>
      </p:sp>
      <p:sp>
        <p:nvSpPr>
          <p:cNvPr id="3" name="Slide Number Placeholder 2"/>
          <p:cNvSpPr>
            <a:spLocks noGrp="1"/>
          </p:cNvSpPr>
          <p:nvPr>
            <p:ph type="sldNum" sz="quarter" idx="12"/>
          </p:nvPr>
        </p:nvSpPr>
        <p:spPr/>
        <p:txBody>
          <a:bodyPr/>
          <a:lstStyle/>
          <a:p>
            <a:fld id="{5FD889E0-CAB2-4699-909D-B9A88D47ACBE}" type="slidenum">
              <a:rPr lang="en-US" smtClean="0"/>
              <a:pPr/>
              <a:t>49</a:t>
            </a:fld>
            <a:endParaRPr lang="en-US"/>
          </a:p>
        </p:txBody>
      </p:sp>
    </p:spTree>
    <p:extLst>
      <p:ext uri="{BB962C8B-B14F-4D97-AF65-F5344CB8AC3E}">
        <p14:creationId xmlns:p14="http://schemas.microsoft.com/office/powerpoint/2010/main" val="17385028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Spence v. </a:t>
            </a:r>
            <a:r>
              <a:rPr lang="en-US" sz="3100" dirty="0" err="1"/>
              <a:t>esab</a:t>
            </a:r>
            <a:r>
              <a:rPr lang="en-US" sz="3100" dirty="0"/>
              <a:t> group</a:t>
            </a:r>
            <a:br>
              <a:rPr lang="en-US" sz="3100" dirty="0"/>
            </a:br>
            <a:r>
              <a:rPr lang="en-US" sz="2000" b="0" dirty="0"/>
              <a:t>623 f.3d 212 (3rd </a:t>
            </a:r>
            <a:r>
              <a:rPr lang="en-US" sz="2000" b="0" dirty="0" err="1"/>
              <a:t>cir.</a:t>
            </a:r>
            <a:r>
              <a:rPr lang="en-US" sz="2000" b="0" dirty="0"/>
              <a:t> 2010)</a:t>
            </a:r>
            <a:br>
              <a:rPr lang="en-US" sz="2000" b="0" dirty="0"/>
            </a:br>
            <a:r>
              <a:rPr lang="en-US" sz="1600" b="0" dirty="0"/>
              <a:t>Circuit Judge </a:t>
            </a:r>
            <a:r>
              <a:rPr lang="en-US" sz="1600" b="0" dirty="0" err="1"/>
              <a:t>vanaskie</a:t>
            </a:r>
            <a:endParaRPr lang="en-US" sz="1600" b="0" dirty="0"/>
          </a:p>
        </p:txBody>
      </p:sp>
      <p:sp>
        <p:nvSpPr>
          <p:cNvPr id="3" name="Content Placeholder 2"/>
          <p:cNvSpPr>
            <a:spLocks noGrp="1"/>
          </p:cNvSpPr>
          <p:nvPr>
            <p:ph idx="1"/>
          </p:nvPr>
        </p:nvSpPr>
        <p:spPr>
          <a:xfrm>
            <a:off x="457200" y="2011337"/>
            <a:ext cx="8229600" cy="4114826"/>
          </a:xfrm>
        </p:spPr>
        <p:txBody>
          <a:bodyPr/>
          <a:lstStyle/>
          <a:p>
            <a:r>
              <a:rPr lang="en-US" dirty="0" smtClean="0"/>
              <a:t>Imposing a duty of care on the shipper does not absolve the carrier or its driver of responsibility to assure the stability of the load during transport.</a:t>
            </a:r>
          </a:p>
          <a:p>
            <a:endParaRPr lang="en-US" dirty="0"/>
          </a:p>
          <a:p>
            <a:pPr>
              <a:buFont typeface="Arial"/>
              <a:buChar char="•"/>
            </a:pPr>
            <a:r>
              <a:rPr lang="en-US" dirty="0" smtClean="0"/>
              <a:t>All we hold is that the shipper may also owe a duty of care depending upon the role it assumes in connection with loading and securing its cargo.</a:t>
            </a:r>
            <a:endParaRPr lang="en-US"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5</a:t>
            </a:fld>
            <a:endParaRPr lang="en-US" dirty="0"/>
          </a:p>
        </p:txBody>
      </p:sp>
    </p:spTree>
    <p:extLst>
      <p:ext uri="{BB962C8B-B14F-4D97-AF65-F5344CB8AC3E}">
        <p14:creationId xmlns:p14="http://schemas.microsoft.com/office/powerpoint/2010/main" val="420578446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408372"/>
            <a:ext cx="8636000" cy="1039427"/>
          </a:xfrm>
        </p:spPr>
        <p:txBody>
          <a:bodyPr>
            <a:normAutofit/>
          </a:bodyPr>
          <a:lstStyle/>
          <a:p>
            <a:r>
              <a:rPr lang="en-US" sz="2400" dirty="0" smtClean="0"/>
              <a:t>Thornton v. Philadelphia housing authority</a:t>
            </a:r>
            <a:r>
              <a:rPr lang="en-US" sz="2200" dirty="0" smtClean="0"/>
              <a:t/>
            </a:r>
            <a:br>
              <a:rPr lang="en-US" sz="2200" dirty="0" smtClean="0"/>
            </a:br>
            <a:r>
              <a:rPr lang="en-US" sz="1800" b="0" dirty="0" smtClean="0"/>
              <a:t>4 a.3d 1245 (pa. </a:t>
            </a:r>
            <a:r>
              <a:rPr lang="en-US" sz="1800" b="0" dirty="0" err="1" smtClean="0"/>
              <a:t>cmwlth</a:t>
            </a:r>
            <a:r>
              <a:rPr lang="en-US" sz="1800" b="0" dirty="0" smtClean="0"/>
              <a:t>. 2011)</a:t>
            </a:r>
            <a:br>
              <a:rPr lang="en-US" sz="1800" b="0" dirty="0" smtClean="0"/>
            </a:br>
            <a:r>
              <a:rPr lang="en-US" sz="1400" b="0" dirty="0" smtClean="0"/>
              <a:t>Judge </a:t>
            </a:r>
            <a:r>
              <a:rPr lang="en-US" sz="1400" b="0" dirty="0" err="1" smtClean="0"/>
              <a:t>mcginley</a:t>
            </a:r>
            <a:endParaRPr lang="en-US" dirty="0"/>
          </a:p>
        </p:txBody>
      </p:sp>
      <p:sp>
        <p:nvSpPr>
          <p:cNvPr id="3" name="Content Placeholder 2"/>
          <p:cNvSpPr>
            <a:spLocks noGrp="1"/>
          </p:cNvSpPr>
          <p:nvPr>
            <p:ph idx="1"/>
          </p:nvPr>
        </p:nvSpPr>
        <p:spPr>
          <a:xfrm>
            <a:off x="457200" y="1923250"/>
            <a:ext cx="8229600" cy="4202913"/>
          </a:xfrm>
        </p:spPr>
        <p:txBody>
          <a:bodyPr/>
          <a:lstStyle/>
          <a:p>
            <a:r>
              <a:rPr lang="en-US" dirty="0" smtClean="0"/>
              <a:t>Plaintiff has alleged a dangerous condition of Commonwealth real estate causing fatal injuries and therefore summary judgment must be denied.</a:t>
            </a:r>
          </a:p>
          <a:p>
            <a:r>
              <a:rPr lang="en-US" dirty="0" smtClean="0"/>
              <a:t>It will be for the jury to determine whether the main alarm system consisting of the horn/strobe light would have alerted the tenant in time to escape, and whether the presence of insulation between the kitchen and bedroom would have slowed the spread of fire.</a:t>
            </a:r>
            <a:endParaRPr lang="en-US"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50</a:t>
            </a:fld>
            <a:endParaRPr lang="en-US"/>
          </a:p>
        </p:txBody>
      </p:sp>
      <p:pic>
        <p:nvPicPr>
          <p:cNvPr id="4" name="Picture 3"/>
          <p:cNvPicPr>
            <a:picLocks noChangeAspect="1"/>
          </p:cNvPicPr>
          <p:nvPr/>
        </p:nvPicPr>
        <p:blipFill>
          <a:blip r:embed="rId2" cstate="print"/>
          <a:stretch>
            <a:fillRect/>
          </a:stretch>
        </p:blipFill>
        <p:spPr>
          <a:xfrm>
            <a:off x="3724031" y="5001846"/>
            <a:ext cx="1587500" cy="1270000"/>
          </a:xfrm>
          <a:prstGeom prst="rect">
            <a:avLst/>
          </a:prstGeom>
          <a:effectLst>
            <a:softEdge rad="190500"/>
          </a:effectLst>
        </p:spPr>
      </p:pic>
    </p:spTree>
    <p:extLst>
      <p:ext uri="{BB962C8B-B14F-4D97-AF65-F5344CB8AC3E}">
        <p14:creationId xmlns:p14="http://schemas.microsoft.com/office/powerpoint/2010/main" val="352601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408372"/>
            <a:ext cx="8788400" cy="1039427"/>
          </a:xfrm>
        </p:spPr>
        <p:txBody>
          <a:bodyPr>
            <a:normAutofit/>
          </a:bodyPr>
          <a:lstStyle/>
          <a:p>
            <a:r>
              <a:rPr lang="en-US" sz="2400" dirty="0" smtClean="0"/>
              <a:t>Thornton v. Philadelphia housing authority</a:t>
            </a:r>
            <a:r>
              <a:rPr lang="en-US" sz="2200" dirty="0" smtClean="0"/>
              <a:t/>
            </a:r>
            <a:br>
              <a:rPr lang="en-US" sz="2200" dirty="0" smtClean="0"/>
            </a:br>
            <a:r>
              <a:rPr lang="en-US" sz="1800" b="0" dirty="0" smtClean="0"/>
              <a:t>4 a.3d 1245 (pa. </a:t>
            </a:r>
            <a:r>
              <a:rPr lang="en-US" sz="1800" b="0" dirty="0" err="1" smtClean="0"/>
              <a:t>cmwlth</a:t>
            </a:r>
            <a:r>
              <a:rPr lang="en-US" sz="1800" b="0" dirty="0" smtClean="0"/>
              <a:t>. 2011)</a:t>
            </a:r>
            <a:br>
              <a:rPr lang="en-US" sz="1800" b="0" dirty="0" smtClean="0"/>
            </a:br>
            <a:r>
              <a:rPr lang="en-US" sz="1400" b="0" dirty="0" smtClean="0"/>
              <a:t>Judge </a:t>
            </a:r>
            <a:r>
              <a:rPr lang="en-US" sz="1400" b="0" dirty="0" err="1" smtClean="0"/>
              <a:t>mcginley</a:t>
            </a:r>
            <a:endParaRPr lang="en-US" dirty="0"/>
          </a:p>
        </p:txBody>
      </p:sp>
      <p:sp>
        <p:nvSpPr>
          <p:cNvPr id="3" name="Content Placeholder 2"/>
          <p:cNvSpPr>
            <a:spLocks noGrp="1"/>
          </p:cNvSpPr>
          <p:nvPr>
            <p:ph idx="1"/>
          </p:nvPr>
        </p:nvSpPr>
        <p:spPr>
          <a:xfrm>
            <a:off x="457200" y="1923250"/>
            <a:ext cx="8229600" cy="4202913"/>
          </a:xfrm>
        </p:spPr>
        <p:txBody>
          <a:bodyPr>
            <a:normAutofit lnSpcReduction="10000"/>
          </a:bodyPr>
          <a:lstStyle/>
          <a:p>
            <a:r>
              <a:rPr lang="en-US" dirty="0" smtClean="0"/>
              <a:t>Whether the tenant’s own negligence exceeded the negligence of the Philadelphia Housing Authority is also a question for the finder of fact and not one properly considered at the summary judgment.</a:t>
            </a:r>
          </a:p>
          <a:p>
            <a:pPr marL="114300" indent="0">
              <a:buNone/>
            </a:pPr>
            <a:endParaRPr lang="en-US" dirty="0" smtClean="0"/>
          </a:p>
          <a:p>
            <a:r>
              <a:rPr lang="en-US" dirty="0" smtClean="0"/>
              <a:t>The dangerous condition of PHA’s real estate alleged by plaintiff fell within the real estate exception to sovereign immunity.  42 Pa. C.S. § 8522(b)(4).  Therefore the PHA is not immune from suit.</a:t>
            </a:r>
            <a:endParaRPr lang="en-US"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51</a:t>
            </a:fld>
            <a:endParaRPr lang="en-US"/>
          </a:p>
        </p:txBody>
      </p:sp>
    </p:spTree>
    <p:extLst>
      <p:ext uri="{BB962C8B-B14F-4D97-AF65-F5344CB8AC3E}">
        <p14:creationId xmlns:p14="http://schemas.microsoft.com/office/powerpoint/2010/main" val="86447666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Brown v. com. Dept. of transp.</a:t>
            </a:r>
            <a:br>
              <a:rPr lang="en-US" dirty="0" smtClean="0"/>
            </a:br>
            <a:r>
              <a:rPr lang="en-US" sz="1800" b="0" dirty="0" smtClean="0"/>
              <a:t>11 a.3d 1054 (pa. </a:t>
            </a:r>
            <a:r>
              <a:rPr lang="en-US" sz="1800" b="0" dirty="0" err="1" smtClean="0"/>
              <a:t>cmwlth</a:t>
            </a:r>
            <a:r>
              <a:rPr lang="en-US" sz="1800" b="0" dirty="0" smtClean="0"/>
              <a:t>. 2011)</a:t>
            </a:r>
            <a:br>
              <a:rPr lang="en-US" sz="1800" b="0" dirty="0" smtClean="0"/>
            </a:br>
            <a:r>
              <a:rPr lang="en-US" sz="1400" b="0" dirty="0" smtClean="0"/>
              <a:t>senior judge </a:t>
            </a:r>
            <a:r>
              <a:rPr lang="en-US" sz="1400" b="0" dirty="0" err="1" smtClean="0"/>
              <a:t>friedman</a:t>
            </a:r>
            <a:endParaRPr lang="en-US" b="0" dirty="0"/>
          </a:p>
        </p:txBody>
      </p:sp>
      <p:sp>
        <p:nvSpPr>
          <p:cNvPr id="3" name="Content Placeholder 2"/>
          <p:cNvSpPr>
            <a:spLocks noGrp="1"/>
          </p:cNvSpPr>
          <p:nvPr>
            <p:ph idx="1"/>
          </p:nvPr>
        </p:nvSpPr>
        <p:spPr>
          <a:xfrm>
            <a:off x="457200" y="2246238"/>
            <a:ext cx="8229600" cy="3879925"/>
          </a:xfrm>
        </p:spPr>
        <p:txBody>
          <a:bodyPr/>
          <a:lstStyle/>
          <a:p>
            <a:r>
              <a:rPr lang="en-US" dirty="0" smtClean="0"/>
              <a:t>No duty to install rumble strips where rumble strips have not been installed or absence does not create a defect of the highway and DOT has no duty to install them.</a:t>
            </a:r>
            <a:endParaRPr lang="en-US"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52</a:t>
            </a:fld>
            <a:endParaRPr lang="en-US"/>
          </a:p>
        </p:txBody>
      </p:sp>
      <p:pic>
        <p:nvPicPr>
          <p:cNvPr id="4" name="Picture 3"/>
          <p:cNvPicPr>
            <a:picLocks noChangeAspect="1"/>
          </p:cNvPicPr>
          <p:nvPr/>
        </p:nvPicPr>
        <p:blipFill>
          <a:blip r:embed="rId2" cstate="print"/>
          <a:stretch>
            <a:fillRect/>
          </a:stretch>
        </p:blipFill>
        <p:spPr>
          <a:xfrm>
            <a:off x="2938585" y="3930841"/>
            <a:ext cx="3276600" cy="2195322"/>
          </a:xfrm>
          <a:prstGeom prst="rect">
            <a:avLst/>
          </a:prstGeom>
          <a:effectLst>
            <a:softEdge rad="190500"/>
          </a:effectLst>
        </p:spPr>
      </p:pic>
    </p:spTree>
    <p:extLst>
      <p:ext uri="{BB962C8B-B14F-4D97-AF65-F5344CB8AC3E}">
        <p14:creationId xmlns:p14="http://schemas.microsoft.com/office/powerpoint/2010/main" val="176699296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t>Weckel</a:t>
            </a:r>
            <a:r>
              <a:rPr lang="en-US" sz="2400" dirty="0" smtClean="0"/>
              <a:t> v. </a:t>
            </a:r>
            <a:r>
              <a:rPr lang="en-US" sz="2400" dirty="0" err="1" smtClean="0"/>
              <a:t>carbondale</a:t>
            </a:r>
            <a:r>
              <a:rPr lang="en-US" sz="2400" dirty="0" smtClean="0"/>
              <a:t> housing authority</a:t>
            </a:r>
            <a:br>
              <a:rPr lang="en-US" sz="2400" dirty="0" smtClean="0"/>
            </a:br>
            <a:r>
              <a:rPr lang="en-US" sz="1800" b="0" dirty="0" smtClean="0"/>
              <a:t>20 a.3d 1245 (pa. </a:t>
            </a:r>
            <a:r>
              <a:rPr lang="en-US" sz="1800" b="0" dirty="0" err="1" smtClean="0"/>
              <a:t>cmwlth</a:t>
            </a:r>
            <a:r>
              <a:rPr lang="en-US" sz="1800" b="0" dirty="0" smtClean="0"/>
              <a:t>. 2011)</a:t>
            </a:r>
            <a:br>
              <a:rPr lang="en-US" sz="1800" b="0" dirty="0" smtClean="0"/>
            </a:br>
            <a:r>
              <a:rPr lang="en-US" sz="1400" b="0" dirty="0" smtClean="0"/>
              <a:t>judge </a:t>
            </a:r>
            <a:r>
              <a:rPr lang="en-US" sz="1400" b="0" dirty="0" err="1" smtClean="0"/>
              <a:t>leavitt</a:t>
            </a:r>
            <a:endParaRPr lang="en-US" sz="1400" b="0" dirty="0"/>
          </a:p>
        </p:txBody>
      </p:sp>
      <p:sp>
        <p:nvSpPr>
          <p:cNvPr id="3" name="Content Placeholder 2"/>
          <p:cNvSpPr>
            <a:spLocks noGrp="1"/>
          </p:cNvSpPr>
          <p:nvPr>
            <p:ph idx="1"/>
          </p:nvPr>
        </p:nvSpPr>
        <p:spPr/>
        <p:txBody>
          <a:bodyPr/>
          <a:lstStyle/>
          <a:p>
            <a:r>
              <a:rPr lang="en-US" dirty="0" smtClean="0"/>
              <a:t>Failure to lock a door at the top of a building of a housing project through which a man walks and falls or jumps from the roof is not negligence.  </a:t>
            </a:r>
          </a:p>
          <a:p>
            <a:r>
              <a:rPr lang="en-US" dirty="0" smtClean="0"/>
              <a:t>The injury was not physically caused by the unlocked door and hence the real estate exception to sovereign immunity is not applicable.</a:t>
            </a:r>
          </a:p>
          <a:p>
            <a:endParaRPr lang="en-US" dirty="0"/>
          </a:p>
          <a:p>
            <a:r>
              <a:rPr lang="en-US" dirty="0" smtClean="0">
                <a:hlinkClick r:id="rId2" action="ppaction://hlinkfile"/>
              </a:rPr>
              <a:t>Footnote 11</a:t>
            </a:r>
            <a:endParaRPr lang="en-US"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53</a:t>
            </a:fld>
            <a:endParaRPr lang="en-US"/>
          </a:p>
        </p:txBody>
      </p:sp>
      <p:pic>
        <p:nvPicPr>
          <p:cNvPr id="4" name="Picture 3"/>
          <p:cNvPicPr>
            <a:picLocks noChangeAspect="1"/>
          </p:cNvPicPr>
          <p:nvPr/>
        </p:nvPicPr>
        <p:blipFill>
          <a:blip r:embed="rId3" cstate="print"/>
          <a:stretch>
            <a:fillRect/>
          </a:stretch>
        </p:blipFill>
        <p:spPr>
          <a:xfrm>
            <a:off x="4679462" y="4275748"/>
            <a:ext cx="2787649" cy="2090737"/>
          </a:xfrm>
          <a:prstGeom prst="rect">
            <a:avLst/>
          </a:prstGeom>
          <a:effectLst>
            <a:softEdge rad="228600"/>
          </a:effectLst>
        </p:spPr>
      </p:pic>
    </p:spTree>
    <p:extLst>
      <p:ext uri="{BB962C8B-B14F-4D97-AF65-F5344CB8AC3E}">
        <p14:creationId xmlns:p14="http://schemas.microsoft.com/office/powerpoint/2010/main" val="277191471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By:  Clifford A. Rieders, Esq.</a:t>
            </a:r>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54</a:t>
            </a:fld>
            <a:endParaRPr lang="en-US"/>
          </a:p>
        </p:txBody>
      </p:sp>
      <p:sp>
        <p:nvSpPr>
          <p:cNvPr id="4" name="Title 3"/>
          <p:cNvSpPr>
            <a:spLocks noGrp="1"/>
          </p:cNvSpPr>
          <p:nvPr>
            <p:ph type="title" idx="4294967295"/>
          </p:nvPr>
        </p:nvSpPr>
        <p:spPr>
          <a:xfrm>
            <a:off x="754185" y="1910861"/>
            <a:ext cx="7696200" cy="990600"/>
          </a:xfrm>
          <a:solidFill>
            <a:srgbClr val="FFFFFF"/>
          </a:solidFill>
          <a:ln w="57150" cmpd="thickThin">
            <a:solidFill>
              <a:srgbClr val="730E00"/>
            </a:solidFill>
          </a:ln>
        </p:spPr>
        <p:txBody>
          <a:bodyPr>
            <a:normAutofit/>
          </a:bodyPr>
          <a:lstStyle/>
          <a:p>
            <a:r>
              <a:rPr lang="en-US" sz="4000" dirty="0" smtClean="0"/>
              <a:t>Releases &amp; settlement</a:t>
            </a:r>
            <a:endParaRPr lang="en-US" sz="4000" dirty="0"/>
          </a:p>
        </p:txBody>
      </p:sp>
    </p:spTree>
    <p:extLst>
      <p:ext uri="{BB962C8B-B14F-4D97-AF65-F5344CB8AC3E}">
        <p14:creationId xmlns:p14="http://schemas.microsoft.com/office/powerpoint/2010/main" val="139241049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t>Lesko</a:t>
            </a:r>
            <a:r>
              <a:rPr lang="en-US" dirty="0" smtClean="0"/>
              <a:t> </a:t>
            </a:r>
            <a:r>
              <a:rPr lang="en-US" dirty="0" err="1" smtClean="0"/>
              <a:t>v</a:t>
            </a:r>
            <a:r>
              <a:rPr lang="en-US" dirty="0" smtClean="0"/>
              <a:t>. </a:t>
            </a:r>
            <a:r>
              <a:rPr lang="en-US" dirty="0" err="1" smtClean="0"/>
              <a:t>frankford</a:t>
            </a:r>
            <a:r>
              <a:rPr lang="en-US" dirty="0" smtClean="0"/>
              <a:t> hospital</a:t>
            </a:r>
            <a:br>
              <a:rPr lang="en-US" dirty="0" smtClean="0"/>
            </a:br>
            <a:r>
              <a:rPr lang="en-US" sz="1800" b="0" dirty="0" smtClean="0"/>
              <a:t>15 a.3d 337 (pa. 2011)</a:t>
            </a:r>
            <a:br>
              <a:rPr lang="en-US" sz="1800" b="0" dirty="0" smtClean="0"/>
            </a:br>
            <a:r>
              <a:rPr lang="en-US" sz="1400" b="0" dirty="0" smtClean="0"/>
              <a:t>Justice </a:t>
            </a:r>
            <a:r>
              <a:rPr lang="en-US" sz="1400" b="0" dirty="0" err="1" smtClean="0"/>
              <a:t>Eakin</a:t>
            </a:r>
            <a:endParaRPr lang="en-US" dirty="0"/>
          </a:p>
        </p:txBody>
      </p:sp>
      <p:sp>
        <p:nvSpPr>
          <p:cNvPr id="5" name="Content Placeholder 4"/>
          <p:cNvSpPr>
            <a:spLocks noGrp="1"/>
          </p:cNvSpPr>
          <p:nvPr>
            <p:ph idx="1"/>
          </p:nvPr>
        </p:nvSpPr>
        <p:spPr/>
        <p:txBody>
          <a:bodyPr>
            <a:normAutofit lnSpcReduction="10000"/>
          </a:bodyPr>
          <a:lstStyle/>
          <a:p>
            <a:r>
              <a:rPr lang="en-US" dirty="0" smtClean="0"/>
              <a:t>Case settled with annuity agreement.  At the time of the death of the patient, the annuity contract had not yet been executed.  Frankford Hospital claimed the annuity obligation was premised on the patient being alive at the time payment commenced.  The estate sued.</a:t>
            </a:r>
          </a:p>
          <a:p>
            <a:pPr marL="114300" indent="0">
              <a:buNone/>
            </a:pPr>
            <a:endParaRPr lang="en-US" dirty="0" smtClean="0"/>
          </a:p>
          <a:p>
            <a:r>
              <a:rPr lang="en-US" dirty="0" smtClean="0"/>
              <a:t>As the patient was not expecting to receive a true payment of $6.3 million under the agreement, but more or less depending upon her date of death, her estate is not now entitled to a lump sum of $1.6 million.</a:t>
            </a:r>
            <a:endParaRPr lang="en-US"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55</a:t>
            </a:fld>
            <a:endParaRPr lang="en-US"/>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t>Lesko</a:t>
            </a:r>
            <a:r>
              <a:rPr lang="en-US" dirty="0" smtClean="0"/>
              <a:t> </a:t>
            </a:r>
            <a:r>
              <a:rPr lang="en-US" dirty="0" err="1" smtClean="0"/>
              <a:t>v</a:t>
            </a:r>
            <a:r>
              <a:rPr lang="en-US" dirty="0" smtClean="0"/>
              <a:t>. </a:t>
            </a:r>
            <a:r>
              <a:rPr lang="en-US" dirty="0" err="1" smtClean="0"/>
              <a:t>frankford</a:t>
            </a:r>
            <a:r>
              <a:rPr lang="en-US" dirty="0" smtClean="0"/>
              <a:t> hospital</a:t>
            </a:r>
            <a:br>
              <a:rPr lang="en-US" dirty="0" smtClean="0"/>
            </a:br>
            <a:r>
              <a:rPr lang="en-US" sz="1800" b="0" dirty="0" smtClean="0"/>
              <a:t>15 a.3d 337 (pa. 2011)</a:t>
            </a:r>
            <a:br>
              <a:rPr lang="en-US" sz="1800" b="0" dirty="0" smtClean="0"/>
            </a:br>
            <a:r>
              <a:rPr lang="en-US" sz="1400" b="0" dirty="0" smtClean="0"/>
              <a:t>Justice </a:t>
            </a:r>
            <a:r>
              <a:rPr lang="en-US" sz="1400" b="0" dirty="0" err="1" smtClean="0"/>
              <a:t>Eakin</a:t>
            </a:r>
            <a:endParaRPr lang="en-US" dirty="0"/>
          </a:p>
        </p:txBody>
      </p:sp>
      <p:sp>
        <p:nvSpPr>
          <p:cNvPr id="5" name="Content Placeholder 4"/>
          <p:cNvSpPr>
            <a:spLocks noGrp="1"/>
          </p:cNvSpPr>
          <p:nvPr>
            <p:ph idx="1"/>
          </p:nvPr>
        </p:nvSpPr>
        <p:spPr>
          <a:xfrm>
            <a:off x="457200" y="2044700"/>
            <a:ext cx="8229600" cy="4081463"/>
          </a:xfrm>
        </p:spPr>
        <p:txBody>
          <a:bodyPr/>
          <a:lstStyle/>
          <a:p>
            <a:r>
              <a:rPr lang="en-US" dirty="0" smtClean="0"/>
              <a:t>That the annuity contract was not executed prior to the death is immaterial as the unambiguous language of the settlement agreement terminated the periodic payments upon death.  </a:t>
            </a:r>
          </a:p>
          <a:p>
            <a:pPr marL="114300" indent="0">
              <a:buNone/>
            </a:pPr>
            <a:endParaRPr lang="en-US" dirty="0" smtClean="0"/>
          </a:p>
          <a:p>
            <a:r>
              <a:rPr lang="en-US" dirty="0" smtClean="0"/>
              <a:t>The patient did not agree to receive $1.6 million lump sum, but rather $20,000 periodic payments to end upon death.</a:t>
            </a:r>
          </a:p>
          <a:p>
            <a:pPr>
              <a:buNone/>
            </a:pPr>
            <a:endParaRPr lang="en-US"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56</a:t>
            </a:fld>
            <a:endParaRPr lang="en-US"/>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By:  Clifford A. Rieders, Esq.</a:t>
            </a:r>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57</a:t>
            </a:fld>
            <a:endParaRPr lang="en-US"/>
          </a:p>
        </p:txBody>
      </p:sp>
      <p:sp>
        <p:nvSpPr>
          <p:cNvPr id="4" name="Title 3"/>
          <p:cNvSpPr>
            <a:spLocks noGrp="1"/>
          </p:cNvSpPr>
          <p:nvPr>
            <p:ph type="title" idx="4294967295"/>
          </p:nvPr>
        </p:nvSpPr>
        <p:spPr>
          <a:xfrm>
            <a:off x="566615" y="1608014"/>
            <a:ext cx="8120185" cy="1645139"/>
          </a:xfrm>
          <a:solidFill>
            <a:srgbClr val="FFFFFF"/>
          </a:solidFill>
          <a:ln w="57150" cmpd="thickThin">
            <a:solidFill>
              <a:srgbClr val="730E00"/>
            </a:solidFill>
          </a:ln>
        </p:spPr>
        <p:txBody>
          <a:bodyPr>
            <a:noAutofit/>
          </a:bodyPr>
          <a:lstStyle/>
          <a:p>
            <a:r>
              <a:rPr lang="en-US" sz="3200" dirty="0" smtClean="0"/>
              <a:t>Contractors/subcontractors</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t>Beil</a:t>
            </a:r>
            <a:r>
              <a:rPr lang="en-US" dirty="0" smtClean="0"/>
              <a:t> </a:t>
            </a:r>
            <a:r>
              <a:rPr lang="en-US" dirty="0" err="1" smtClean="0"/>
              <a:t>v</a:t>
            </a:r>
            <a:r>
              <a:rPr lang="en-US" dirty="0" smtClean="0"/>
              <a:t>. </a:t>
            </a:r>
            <a:r>
              <a:rPr lang="en-US" dirty="0" err="1" smtClean="0"/>
              <a:t>telesis</a:t>
            </a:r>
            <a:r>
              <a:rPr lang="en-US" dirty="0" smtClean="0"/>
              <a:t> const., inc.</a:t>
            </a:r>
            <a:br>
              <a:rPr lang="en-US" dirty="0" smtClean="0"/>
            </a:br>
            <a:r>
              <a:rPr lang="en-US" sz="1800" b="0" dirty="0" smtClean="0"/>
              <a:t>11 A.3d. 456 (pa. 2011)</a:t>
            </a:r>
            <a:br>
              <a:rPr lang="en-US" sz="1800" b="0" dirty="0" smtClean="0"/>
            </a:br>
            <a:r>
              <a:rPr lang="en-US" sz="1400" b="0" dirty="0" smtClean="0"/>
              <a:t>judge </a:t>
            </a:r>
            <a:r>
              <a:rPr lang="en-US" sz="1400" b="0" dirty="0" err="1" smtClean="0"/>
              <a:t>mcaffery</a:t>
            </a:r>
            <a:endParaRPr lang="en-US" dirty="0"/>
          </a:p>
        </p:txBody>
      </p:sp>
      <p:sp>
        <p:nvSpPr>
          <p:cNvPr id="5" name="Content Placeholder 4"/>
          <p:cNvSpPr>
            <a:spLocks noGrp="1"/>
          </p:cNvSpPr>
          <p:nvPr>
            <p:ph idx="1"/>
          </p:nvPr>
        </p:nvSpPr>
        <p:spPr>
          <a:xfrm>
            <a:off x="457200" y="1943100"/>
            <a:ext cx="8229600" cy="4183063"/>
          </a:xfrm>
        </p:spPr>
        <p:txBody>
          <a:bodyPr>
            <a:normAutofit/>
          </a:bodyPr>
          <a:lstStyle/>
          <a:p>
            <a:r>
              <a:rPr lang="en-US" sz="2000" dirty="0" smtClean="0"/>
              <a:t>The question is whether the property owner hirer of the independent contractor retained sufficient control of the work to be legally responsible for the harm to the plaintiff.</a:t>
            </a:r>
          </a:p>
          <a:p>
            <a:r>
              <a:rPr lang="en-US" sz="2000" dirty="0" smtClean="0"/>
              <a:t>There must be retention of the right of supervision that renders the contractor not entirely free to do the work in his own way.</a:t>
            </a:r>
          </a:p>
          <a:p>
            <a:r>
              <a:rPr lang="en-US" sz="2000" dirty="0" smtClean="0"/>
              <a:t>There simply was not sufficient control here.  Actions by College in regulating use of and access to engineering building are not conduct which evinces control over the manner, method, means or operative detail in which the work is performed.</a:t>
            </a:r>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58</a:t>
            </a:fld>
            <a:endParaRPr lang="en-US"/>
          </a:p>
        </p:txBody>
      </p:sp>
      <p:pic>
        <p:nvPicPr>
          <p:cNvPr id="2" name="Picture 1"/>
          <p:cNvPicPr>
            <a:picLocks noChangeAspect="1"/>
          </p:cNvPicPr>
          <p:nvPr/>
        </p:nvPicPr>
        <p:blipFill>
          <a:blip r:embed="rId2" cstate="print"/>
          <a:stretch>
            <a:fillRect/>
          </a:stretch>
        </p:blipFill>
        <p:spPr>
          <a:xfrm>
            <a:off x="6311900" y="4982307"/>
            <a:ext cx="1102946" cy="1666674"/>
          </a:xfrm>
          <a:prstGeom prst="rect">
            <a:avLst/>
          </a:prstGeom>
          <a:effectLst>
            <a:softEdge rad="114300"/>
          </a:effectLst>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t>Beil</a:t>
            </a:r>
            <a:r>
              <a:rPr lang="en-US" dirty="0" smtClean="0"/>
              <a:t> </a:t>
            </a:r>
            <a:r>
              <a:rPr lang="en-US" dirty="0" err="1" smtClean="0"/>
              <a:t>v</a:t>
            </a:r>
            <a:r>
              <a:rPr lang="en-US" dirty="0" smtClean="0"/>
              <a:t>. </a:t>
            </a:r>
            <a:r>
              <a:rPr lang="en-US" dirty="0" err="1" smtClean="0"/>
              <a:t>telesis</a:t>
            </a:r>
            <a:r>
              <a:rPr lang="en-US" dirty="0" smtClean="0"/>
              <a:t> const., inc.</a:t>
            </a:r>
            <a:br>
              <a:rPr lang="en-US" dirty="0" smtClean="0"/>
            </a:br>
            <a:r>
              <a:rPr lang="en-US" sz="1800" b="0" dirty="0" smtClean="0"/>
              <a:t>11 A.3d. 456 (pa. 2011)</a:t>
            </a:r>
            <a:br>
              <a:rPr lang="en-US" sz="1800" b="0" dirty="0" smtClean="0"/>
            </a:br>
            <a:r>
              <a:rPr lang="en-US" sz="1400" b="0" dirty="0" smtClean="0"/>
              <a:t>judge </a:t>
            </a:r>
            <a:r>
              <a:rPr lang="en-US" sz="1400" b="0" dirty="0" err="1" smtClean="0"/>
              <a:t>mcaffery</a:t>
            </a:r>
            <a:endParaRPr lang="en-US" dirty="0"/>
          </a:p>
        </p:txBody>
      </p:sp>
      <p:sp>
        <p:nvSpPr>
          <p:cNvPr id="5" name="Content Placeholder 4"/>
          <p:cNvSpPr>
            <a:spLocks noGrp="1"/>
          </p:cNvSpPr>
          <p:nvPr>
            <p:ph idx="1"/>
          </p:nvPr>
        </p:nvSpPr>
        <p:spPr>
          <a:xfrm>
            <a:off x="457200" y="1943100"/>
            <a:ext cx="8229600" cy="4183063"/>
          </a:xfrm>
        </p:spPr>
        <p:txBody>
          <a:bodyPr/>
          <a:lstStyle/>
          <a:p>
            <a:r>
              <a:rPr lang="en-US" dirty="0" smtClean="0"/>
              <a:t>The Superior Court upheld, in reversing an entry of judgment for plaintiff and entering judgment notwithstanding the verdict, in favor of the college.</a:t>
            </a:r>
          </a:p>
          <a:p>
            <a:pPr marL="114300" indent="0">
              <a:buNone/>
            </a:pPr>
            <a:endParaRPr lang="en-US" dirty="0" smtClean="0"/>
          </a:p>
          <a:p>
            <a:r>
              <a:rPr lang="en-US" dirty="0" smtClean="0"/>
              <a:t>“Retained control” exception to general rule that a property owner who employs an independent contractor or its subcontractor does not apply.</a:t>
            </a:r>
          </a:p>
          <a:p>
            <a:pPr>
              <a:buNone/>
            </a:pPr>
            <a:endParaRPr lang="en-US" dirty="0" smtClean="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59</a:t>
            </a:fld>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UNGLO V. ZUBIK</a:t>
            </a:r>
            <a:br>
              <a:rPr lang="en-US" dirty="0" smtClean="0"/>
            </a:br>
            <a:r>
              <a:rPr lang="en-US" sz="2000" b="0" dirty="0" smtClean="0"/>
              <a:t>29 a.3D 810 (Pa. Super. 2011)</a:t>
            </a:r>
            <a:br>
              <a:rPr lang="en-US" sz="2000" b="0" dirty="0" smtClean="0"/>
            </a:br>
            <a:r>
              <a:rPr lang="en-US" sz="1600" b="0" dirty="0" smtClean="0"/>
              <a:t>J. </a:t>
            </a:r>
            <a:r>
              <a:rPr lang="en-US" sz="1600" b="0" dirty="0" err="1" smtClean="0"/>
              <a:t>strassburger</a:t>
            </a:r>
            <a:endParaRPr lang="en-US" sz="1600" b="0" dirty="0"/>
          </a:p>
        </p:txBody>
      </p:sp>
      <p:sp>
        <p:nvSpPr>
          <p:cNvPr id="3" name="Content Placeholder 2"/>
          <p:cNvSpPr>
            <a:spLocks noGrp="1"/>
          </p:cNvSpPr>
          <p:nvPr>
            <p:ph idx="1"/>
          </p:nvPr>
        </p:nvSpPr>
        <p:spPr>
          <a:xfrm>
            <a:off x="457200" y="1752599"/>
            <a:ext cx="8229600" cy="4603751"/>
          </a:xfrm>
        </p:spPr>
        <p:txBody>
          <a:bodyPr>
            <a:normAutofit fontScale="85000" lnSpcReduction="10000"/>
          </a:bodyPr>
          <a:lstStyle/>
          <a:p>
            <a:r>
              <a:rPr lang="en-US" dirty="0" smtClean="0"/>
              <a:t>Decedent was sexually abused by a priest when he was an alter boy and  Catholic school student.</a:t>
            </a:r>
          </a:p>
          <a:p>
            <a:r>
              <a:rPr lang="en-US" dirty="0" smtClean="0"/>
              <a:t>Despite succeeding in college and professionally, in June 2008 the effects from the abuse caused him to try to kill himself.</a:t>
            </a:r>
          </a:p>
          <a:p>
            <a:r>
              <a:rPr lang="en-US" dirty="0" smtClean="0"/>
              <a:t>In July 2008, the Diocese of Pittsburgh undertook to provide and pay for the decedent’s mental health treatment.</a:t>
            </a:r>
          </a:p>
          <a:p>
            <a:r>
              <a:rPr lang="en-US" dirty="0" smtClean="0"/>
              <a:t>The decedent tried again to kill himself in June 2009.</a:t>
            </a:r>
          </a:p>
          <a:p>
            <a:r>
              <a:rPr lang="en-US" dirty="0" smtClean="0"/>
              <a:t>In 2010 the Diocese terminated its support and payment for decedent’s treatment and paid a final lump sum of $75,000.</a:t>
            </a:r>
          </a:p>
          <a:p>
            <a:r>
              <a:rPr lang="en-US" dirty="0" smtClean="0"/>
              <a:t>On April 5, 2010, the decedent’s psychotherapist advised the diocese that continued treatment was necessary because of emotional </a:t>
            </a:r>
            <a:r>
              <a:rPr lang="en-US" dirty="0" err="1" smtClean="0"/>
              <a:t>dysregulation</a:t>
            </a:r>
            <a:r>
              <a:rPr lang="en-US" dirty="0" smtClean="0"/>
              <a:t> and suicidal behavior.</a:t>
            </a:r>
          </a:p>
          <a:p>
            <a:r>
              <a:rPr lang="en-US" dirty="0" smtClean="0"/>
              <a:t>Decedent killed himself on May 4, 2010.</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solidFill>
                  <a:srgbClr val="303030"/>
                </a:solidFill>
              </a:rPr>
              <a:t>By:  Clifford A. Rieders, Esq.</a:t>
            </a:r>
            <a:endParaRPr lang="en-US">
              <a:solidFill>
                <a:srgbClr val="303030"/>
              </a:solidFill>
            </a:endParaRPr>
          </a:p>
        </p:txBody>
      </p:sp>
      <p:sp>
        <p:nvSpPr>
          <p:cNvPr id="6" name="Slide Number Placeholder 7"/>
          <p:cNvSpPr>
            <a:spLocks noGrp="1"/>
          </p:cNvSpPr>
          <p:nvPr>
            <p:ph type="sldNum" sz="quarter" idx="12"/>
          </p:nvPr>
        </p:nvSpPr>
        <p:spPr>
          <a:xfrm>
            <a:off x="6553200" y="6356350"/>
            <a:ext cx="2133600" cy="365125"/>
          </a:xfrm>
        </p:spPr>
        <p:txBody>
          <a:bodyPr/>
          <a:lstStyle/>
          <a:p>
            <a:fld id="{5FD889E0-CAB2-4699-909D-B9A88D47ACBE}" type="slidenum">
              <a:rPr lang="en-US" smtClean="0"/>
              <a:pPr/>
              <a:t>6</a:t>
            </a:fld>
            <a:endParaRPr lang="en-US" dirty="0"/>
          </a:p>
        </p:txBody>
      </p:sp>
    </p:spTree>
    <p:extLst>
      <p:ext uri="{BB962C8B-B14F-4D97-AF65-F5344CB8AC3E}">
        <p14:creationId xmlns:p14="http://schemas.microsoft.com/office/powerpoint/2010/main" val="109117592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t>Beil</a:t>
            </a:r>
            <a:r>
              <a:rPr lang="en-US" dirty="0" smtClean="0"/>
              <a:t> </a:t>
            </a:r>
            <a:r>
              <a:rPr lang="en-US" dirty="0" err="1" smtClean="0"/>
              <a:t>v</a:t>
            </a:r>
            <a:r>
              <a:rPr lang="en-US" dirty="0" smtClean="0"/>
              <a:t>. </a:t>
            </a:r>
            <a:r>
              <a:rPr lang="en-US" dirty="0" err="1" smtClean="0"/>
              <a:t>telesis</a:t>
            </a:r>
            <a:r>
              <a:rPr lang="en-US" dirty="0" smtClean="0"/>
              <a:t> const., inc.</a:t>
            </a:r>
            <a:br>
              <a:rPr lang="en-US" dirty="0" smtClean="0"/>
            </a:br>
            <a:r>
              <a:rPr lang="en-US" sz="1800" b="0" dirty="0" smtClean="0"/>
              <a:t>11 A.3d. 456 (pa. 2011)</a:t>
            </a:r>
            <a:br>
              <a:rPr lang="en-US" sz="1800" b="0" dirty="0" smtClean="0"/>
            </a:br>
            <a:r>
              <a:rPr lang="en-US" sz="1400" b="0" dirty="0" smtClean="0"/>
              <a:t>judge </a:t>
            </a:r>
            <a:r>
              <a:rPr lang="en-US" sz="1400" b="0" dirty="0" err="1" smtClean="0"/>
              <a:t>mcaffery</a:t>
            </a:r>
            <a:endParaRPr lang="en-US" dirty="0"/>
          </a:p>
        </p:txBody>
      </p:sp>
      <p:sp>
        <p:nvSpPr>
          <p:cNvPr id="5" name="Content Placeholder 4"/>
          <p:cNvSpPr>
            <a:spLocks noGrp="1"/>
          </p:cNvSpPr>
          <p:nvPr>
            <p:ph idx="1"/>
          </p:nvPr>
        </p:nvSpPr>
        <p:spPr>
          <a:xfrm>
            <a:off x="457200" y="1943100"/>
            <a:ext cx="8229600" cy="4183063"/>
          </a:xfrm>
        </p:spPr>
        <p:txBody>
          <a:bodyPr/>
          <a:lstStyle/>
          <a:p>
            <a:r>
              <a:rPr lang="en-US" dirty="0" smtClean="0"/>
              <a:t>There was not sufficient “retained control” here even though the </a:t>
            </a:r>
            <a:r>
              <a:rPr lang="en-US" dirty="0" smtClean="0">
                <a:hlinkClick r:id="rId2" action="ppaction://hlinkfile"/>
              </a:rPr>
              <a:t>College</a:t>
            </a:r>
            <a:r>
              <a:rPr lang="en-US" dirty="0" smtClean="0"/>
              <a:t> had significant responsibility for and contact with the project.</a:t>
            </a:r>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60</a:t>
            </a:fld>
            <a:endParaRPr lang="en-US"/>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By:  Clifford A. Rieders, Esq.</a:t>
            </a:r>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61</a:t>
            </a:fld>
            <a:endParaRPr lang="en-US"/>
          </a:p>
        </p:txBody>
      </p:sp>
      <p:sp>
        <p:nvSpPr>
          <p:cNvPr id="4" name="Title 3"/>
          <p:cNvSpPr>
            <a:spLocks noGrp="1"/>
          </p:cNvSpPr>
          <p:nvPr>
            <p:ph type="title" idx="4294967295"/>
          </p:nvPr>
        </p:nvSpPr>
        <p:spPr>
          <a:xfrm>
            <a:off x="754185" y="1764324"/>
            <a:ext cx="7696200" cy="1205522"/>
          </a:xfrm>
          <a:solidFill>
            <a:srgbClr val="FFFFFF"/>
          </a:solidFill>
          <a:ln w="57150" cmpd="thickThin">
            <a:solidFill>
              <a:srgbClr val="730E00"/>
            </a:solidFill>
          </a:ln>
        </p:spPr>
        <p:txBody>
          <a:bodyPr>
            <a:normAutofit/>
          </a:bodyPr>
          <a:lstStyle/>
          <a:p>
            <a:r>
              <a:rPr lang="en-US" sz="4000" dirty="0" smtClean="0"/>
              <a:t>Bad faith</a:t>
            </a: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
            </a:r>
            <a:br>
              <a:rPr lang="en-US" dirty="0"/>
            </a:br>
            <a:r>
              <a:rPr lang="en-US" dirty="0" smtClean="0"/>
              <a:t>Portside </a:t>
            </a:r>
            <a:r>
              <a:rPr lang="en-US" dirty="0"/>
              <a:t>v. Northern Ins. Co. of </a:t>
            </a:r>
            <a:r>
              <a:rPr lang="en-US" dirty="0" smtClean="0"/>
              <a:t>New York </a:t>
            </a:r>
            <a:br>
              <a:rPr lang="en-US" dirty="0" smtClean="0"/>
            </a:br>
            <a:r>
              <a:rPr lang="en-US" sz="2000" dirty="0" smtClean="0"/>
              <a:t>41 </a:t>
            </a:r>
            <a:r>
              <a:rPr lang="en-US" sz="2000" dirty="0"/>
              <a:t>A.3d 1 (</a:t>
            </a:r>
            <a:r>
              <a:rPr lang="en-US" sz="2000" dirty="0" err="1"/>
              <a:t>Pa.Super</a:t>
            </a:r>
            <a:r>
              <a:rPr lang="en-US" sz="2000" dirty="0"/>
              <a:t>. 2011)</a:t>
            </a:r>
            <a:br>
              <a:rPr lang="en-US" sz="2000" dirty="0"/>
            </a:br>
            <a:r>
              <a:rPr lang="en-US" sz="2000" dirty="0"/>
              <a:t>P.J. Stevens</a:t>
            </a:r>
            <a:r>
              <a:rPr lang="en-US" dirty="0"/>
              <a:t/>
            </a:r>
            <a:br>
              <a:rPr lang="en-US" dirty="0"/>
            </a:br>
            <a:endParaRPr lang="en-US" dirty="0"/>
          </a:p>
        </p:txBody>
      </p:sp>
      <p:sp>
        <p:nvSpPr>
          <p:cNvPr id="5" name="Content Placeholder 4"/>
          <p:cNvSpPr>
            <a:spLocks noGrp="1"/>
          </p:cNvSpPr>
          <p:nvPr>
            <p:ph idx="1"/>
          </p:nvPr>
        </p:nvSpPr>
        <p:spPr/>
        <p:txBody>
          <a:bodyPr>
            <a:normAutofit fontScale="85000" lnSpcReduction="10000"/>
          </a:bodyPr>
          <a:lstStyle/>
          <a:p>
            <a:r>
              <a:rPr lang="en-US" dirty="0" smtClean="0"/>
              <a:t>A portion </a:t>
            </a:r>
            <a:r>
              <a:rPr lang="en-US" dirty="0"/>
              <a:t>of pier 34 collapsed causing 3 deaths and numerous injuries.  </a:t>
            </a:r>
            <a:r>
              <a:rPr lang="en-US" dirty="0" smtClean="0"/>
              <a:t>In October 2000, owners filed insurance claim for the loss in excess of $15 million. </a:t>
            </a:r>
          </a:p>
          <a:p>
            <a:endParaRPr lang="en-US" dirty="0" smtClean="0"/>
          </a:p>
          <a:p>
            <a:r>
              <a:rPr lang="en-US" dirty="0" smtClean="0"/>
              <a:t>Policy covered collapse from decay only if it was caused by “</a:t>
            </a:r>
            <a:r>
              <a:rPr lang="en-US" dirty="0"/>
              <a:t>hidden decay</a:t>
            </a:r>
            <a:r>
              <a:rPr lang="en-US" dirty="0" smtClean="0"/>
              <a:t>.”  Grand Jury Presentment found that owner knew that the pier required considerable maintenance since at least 1995 and that the pier was in imminent danger of collapse.</a:t>
            </a:r>
          </a:p>
          <a:p>
            <a:endParaRPr lang="en-US" dirty="0" smtClean="0"/>
          </a:p>
          <a:p>
            <a:r>
              <a:rPr lang="en-US" dirty="0" smtClean="0"/>
              <a:t>In light of the Grand Jury Presentment, insurance company’s insistence of a statement from owner under oath prior to processing claim even though </a:t>
            </a:r>
            <a:r>
              <a:rPr lang="en-US" dirty="0"/>
              <a:t>o</a:t>
            </a:r>
            <a:r>
              <a:rPr lang="en-US" dirty="0" smtClean="0"/>
              <a:t>wner asserted 5</a:t>
            </a:r>
            <a:r>
              <a:rPr lang="en-US" baseline="30000" dirty="0" smtClean="0"/>
              <a:t>th</a:t>
            </a:r>
            <a:r>
              <a:rPr lang="en-US" dirty="0" smtClean="0"/>
              <a:t> Amendment privilege was not statutory bad faith.  </a:t>
            </a:r>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62</a:t>
            </a:fld>
            <a:endParaRPr lang="en-US"/>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6128" y="205172"/>
            <a:ext cx="8260672" cy="1217228"/>
          </a:xfrm>
        </p:spPr>
        <p:txBody>
          <a:bodyPr>
            <a:normAutofit fontScale="90000"/>
          </a:bodyPr>
          <a:lstStyle/>
          <a:p>
            <a:r>
              <a:rPr lang="en-US" dirty="0"/>
              <a:t/>
            </a:r>
            <a:br>
              <a:rPr lang="en-US" dirty="0"/>
            </a:br>
            <a:r>
              <a:rPr lang="en-US" dirty="0" smtClean="0"/>
              <a:t>Portside </a:t>
            </a:r>
            <a:r>
              <a:rPr lang="en-US" dirty="0"/>
              <a:t>v. Northern Ins. Co. of </a:t>
            </a:r>
            <a:r>
              <a:rPr lang="en-US" dirty="0" smtClean="0"/>
              <a:t>New York </a:t>
            </a:r>
            <a:br>
              <a:rPr lang="en-US" dirty="0" smtClean="0"/>
            </a:br>
            <a:r>
              <a:rPr lang="en-US" sz="2000" b="0" dirty="0" smtClean="0"/>
              <a:t>41 </a:t>
            </a:r>
            <a:r>
              <a:rPr lang="en-US" sz="2000" b="0" dirty="0"/>
              <a:t>A.3d 1 (</a:t>
            </a:r>
            <a:r>
              <a:rPr lang="en-US" sz="2000" b="0" dirty="0" err="1"/>
              <a:t>Pa.Super</a:t>
            </a:r>
            <a:r>
              <a:rPr lang="en-US" sz="2000" b="0" dirty="0"/>
              <a:t>. 2011</a:t>
            </a:r>
            <a:r>
              <a:rPr lang="en-US" sz="2000" b="0" dirty="0" smtClean="0"/>
              <a:t>)</a:t>
            </a:r>
            <a:br>
              <a:rPr lang="en-US" sz="2000" b="0" dirty="0" smtClean="0"/>
            </a:br>
            <a:r>
              <a:rPr lang="en-US" sz="1600" b="0" dirty="0" smtClean="0"/>
              <a:t>P.J</a:t>
            </a:r>
            <a:r>
              <a:rPr lang="en-US" sz="1600" b="0" dirty="0"/>
              <a:t>. </a:t>
            </a:r>
            <a:r>
              <a:rPr lang="en-US" sz="1600" b="0" dirty="0" smtClean="0"/>
              <a:t>Stevens</a:t>
            </a:r>
            <a:endParaRPr lang="en-US" sz="1600" b="0" dirty="0"/>
          </a:p>
        </p:txBody>
      </p:sp>
      <p:sp>
        <p:nvSpPr>
          <p:cNvPr id="5" name="Content Placeholder 4"/>
          <p:cNvSpPr>
            <a:spLocks noGrp="1"/>
          </p:cNvSpPr>
          <p:nvPr>
            <p:ph idx="1"/>
          </p:nvPr>
        </p:nvSpPr>
        <p:spPr/>
        <p:txBody>
          <a:bodyPr>
            <a:normAutofit lnSpcReduction="10000"/>
          </a:bodyPr>
          <a:lstStyle/>
          <a:p>
            <a:r>
              <a:rPr lang="en-US" dirty="0" smtClean="0"/>
              <a:t>Trial was bifurcated.  A bench trial on the issue of statutory bad faith claim found in favor of defendant insurance company.  Jury award on breach of contract claim resulted in a </a:t>
            </a:r>
            <a:r>
              <a:rPr lang="en-US" dirty="0"/>
              <a:t>1.5 million </a:t>
            </a:r>
            <a:r>
              <a:rPr lang="en-US" dirty="0" smtClean="0"/>
              <a:t>judgment against insurance company as </a:t>
            </a:r>
            <a:r>
              <a:rPr lang="en-US" dirty="0"/>
              <a:t>actual cash value of pier at time of </a:t>
            </a:r>
            <a:r>
              <a:rPr lang="en-US" dirty="0" smtClean="0"/>
              <a:t>collapse.</a:t>
            </a:r>
          </a:p>
          <a:p>
            <a:r>
              <a:rPr lang="en-US" dirty="0" smtClean="0"/>
              <a:t>Superior Court affirmed the trial court judgments.</a:t>
            </a:r>
            <a:endParaRPr lang="en-US" dirty="0"/>
          </a:p>
          <a:p>
            <a:r>
              <a:rPr lang="en-US" dirty="0" smtClean="0"/>
              <a:t>Insurance company’s </a:t>
            </a:r>
            <a:r>
              <a:rPr lang="en-US" dirty="0"/>
              <a:t>conduct did not amount to bad faith under 42 Pa. C.S.A. § 8371</a:t>
            </a:r>
            <a:r>
              <a:rPr lang="en-US" dirty="0" smtClean="0"/>
              <a:t>.</a:t>
            </a:r>
          </a:p>
          <a:p>
            <a:r>
              <a:rPr lang="en-US" dirty="0" smtClean="0"/>
              <a:t>Replacement value minus depreciation was an appropriate method for calculating actual cash value.   </a:t>
            </a:r>
            <a:endParaRPr lang="en-US"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63</a:t>
            </a:fld>
            <a:endParaRPr lang="en-US"/>
          </a:p>
        </p:txBody>
      </p:sp>
    </p:spTree>
    <p:extLst>
      <p:ext uri="{BB962C8B-B14F-4D97-AF65-F5344CB8AC3E}">
        <p14:creationId xmlns:p14="http://schemas.microsoft.com/office/powerpoint/2010/main" val="39079528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By:  Clifford A. Rieders, Esq.</a:t>
            </a:r>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64</a:t>
            </a:fld>
            <a:endParaRPr lang="en-US"/>
          </a:p>
        </p:txBody>
      </p:sp>
      <p:sp>
        <p:nvSpPr>
          <p:cNvPr id="4" name="Title 3"/>
          <p:cNvSpPr>
            <a:spLocks noGrp="1"/>
          </p:cNvSpPr>
          <p:nvPr>
            <p:ph type="title" idx="4294967295"/>
          </p:nvPr>
        </p:nvSpPr>
        <p:spPr>
          <a:xfrm>
            <a:off x="754185" y="1764324"/>
            <a:ext cx="7696200" cy="1205522"/>
          </a:xfrm>
          <a:solidFill>
            <a:srgbClr val="FFFFFF"/>
          </a:solidFill>
          <a:ln w="57150" cmpd="thickThin">
            <a:solidFill>
              <a:srgbClr val="730E00"/>
            </a:solidFill>
          </a:ln>
        </p:spPr>
        <p:txBody>
          <a:bodyPr>
            <a:normAutofit/>
          </a:bodyPr>
          <a:lstStyle/>
          <a:p>
            <a:r>
              <a:rPr lang="en-US" sz="4000" dirty="0" smtClean="0"/>
              <a:t>Product liability</a:t>
            </a:r>
            <a:endParaRPr lang="en-US" sz="4000" dirty="0"/>
          </a:p>
        </p:txBody>
      </p:sp>
    </p:spTree>
    <p:extLst>
      <p:ext uri="{BB962C8B-B14F-4D97-AF65-F5344CB8AC3E}">
        <p14:creationId xmlns:p14="http://schemas.microsoft.com/office/powerpoint/2010/main" val="71598382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Beard v. </a:t>
            </a:r>
            <a:r>
              <a:rPr lang="en-US" dirty="0" err="1" smtClean="0"/>
              <a:t>johnson</a:t>
            </a:r>
            <a:r>
              <a:rPr lang="en-US" dirty="0" smtClean="0"/>
              <a:t> and </a:t>
            </a:r>
            <a:r>
              <a:rPr lang="en-US" dirty="0" err="1" smtClean="0"/>
              <a:t>johnson</a:t>
            </a:r>
            <a:r>
              <a:rPr lang="en-US" dirty="0" smtClean="0"/>
              <a:t>, </a:t>
            </a:r>
            <a:r>
              <a:rPr lang="en-US" dirty="0" err="1" smtClean="0"/>
              <a:t>inc.</a:t>
            </a:r>
            <a:r>
              <a:rPr lang="en-US" dirty="0" smtClean="0"/>
              <a:t/>
            </a:r>
            <a:br>
              <a:rPr lang="en-US" dirty="0" smtClean="0"/>
            </a:br>
            <a:r>
              <a:rPr lang="en-US" sz="1800" b="0" dirty="0" smtClean="0"/>
              <a:t>41 a.3d 823 (pa. 2012)</a:t>
            </a:r>
            <a:br>
              <a:rPr lang="en-US" sz="1800" b="0" dirty="0" smtClean="0"/>
            </a:br>
            <a:r>
              <a:rPr lang="en-US" sz="1400" b="0" dirty="0" smtClean="0"/>
              <a:t>justice </a:t>
            </a:r>
            <a:r>
              <a:rPr lang="en-US" sz="1400" b="0" dirty="0" err="1" smtClean="0"/>
              <a:t>saylor</a:t>
            </a:r>
            <a:endParaRPr lang="en-US" dirty="0"/>
          </a:p>
        </p:txBody>
      </p:sp>
      <p:sp>
        <p:nvSpPr>
          <p:cNvPr id="5" name="Content Placeholder 4"/>
          <p:cNvSpPr>
            <a:spLocks noGrp="1"/>
          </p:cNvSpPr>
          <p:nvPr>
            <p:ph idx="1"/>
          </p:nvPr>
        </p:nvSpPr>
        <p:spPr/>
        <p:txBody>
          <a:bodyPr>
            <a:normAutofit lnSpcReduction="10000"/>
          </a:bodyPr>
          <a:lstStyle/>
          <a:p>
            <a:r>
              <a:rPr lang="en-US" dirty="0"/>
              <a:t>After gastric bypass surgery, patient’s stomach leaked causing sepsis and death.  </a:t>
            </a:r>
            <a:endParaRPr lang="en-US" dirty="0" smtClean="0"/>
          </a:p>
          <a:p>
            <a:pPr marL="114300" indent="0">
              <a:buNone/>
            </a:pPr>
            <a:endParaRPr lang="en-US" dirty="0"/>
          </a:p>
          <a:p>
            <a:r>
              <a:rPr lang="en-US" dirty="0"/>
              <a:t>Her estate brought </a:t>
            </a:r>
            <a:r>
              <a:rPr lang="en-US" dirty="0" smtClean="0"/>
              <a:t>a medical device product </a:t>
            </a:r>
            <a:r>
              <a:rPr lang="en-US" dirty="0"/>
              <a:t>liability </a:t>
            </a:r>
            <a:r>
              <a:rPr lang="en-US" dirty="0" smtClean="0"/>
              <a:t>claim for the linear stapler and cutting device (“</a:t>
            </a:r>
            <a:r>
              <a:rPr lang="en-US" dirty="0" err="1" smtClean="0"/>
              <a:t>endocutter</a:t>
            </a:r>
            <a:r>
              <a:rPr lang="en-US" dirty="0" smtClean="0"/>
              <a:t>”) </a:t>
            </a:r>
            <a:r>
              <a:rPr lang="en-US" dirty="0"/>
              <a:t>used in </a:t>
            </a:r>
            <a:r>
              <a:rPr lang="en-US" dirty="0" smtClean="0"/>
              <a:t>her surgery when there was an absence of staples on two small line segments.  </a:t>
            </a:r>
          </a:p>
          <a:p>
            <a:pPr marL="114300" indent="0">
              <a:buNone/>
            </a:pPr>
            <a:endParaRPr lang="en-US" dirty="0" smtClean="0"/>
          </a:p>
          <a:p>
            <a:r>
              <a:rPr lang="en-US" dirty="0" smtClean="0"/>
              <a:t>Jury </a:t>
            </a:r>
            <a:r>
              <a:rPr lang="en-US" dirty="0"/>
              <a:t>awarded $5 million on design defect theory and rejected malfunction theory.</a:t>
            </a:r>
          </a:p>
          <a:p>
            <a:endParaRPr lang="en-US" dirty="0" smtClean="0"/>
          </a:p>
          <a:p>
            <a:endParaRPr lang="en-US" dirty="0" smtClean="0"/>
          </a:p>
          <a:p>
            <a:endParaRPr lang="en-US" dirty="0"/>
          </a:p>
          <a:p>
            <a:endParaRPr lang="en-US"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65</a:t>
            </a:fld>
            <a:endParaRPr lang="en-US"/>
          </a:p>
        </p:txBody>
      </p:sp>
    </p:spTree>
    <p:extLst>
      <p:ext uri="{BB962C8B-B14F-4D97-AF65-F5344CB8AC3E}">
        <p14:creationId xmlns:p14="http://schemas.microsoft.com/office/powerpoint/2010/main" val="1421540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Beard v. </a:t>
            </a:r>
            <a:r>
              <a:rPr lang="en-US" dirty="0" err="1" smtClean="0"/>
              <a:t>johnson</a:t>
            </a:r>
            <a:r>
              <a:rPr lang="en-US" dirty="0" smtClean="0"/>
              <a:t> and </a:t>
            </a:r>
            <a:r>
              <a:rPr lang="en-US" dirty="0" err="1" smtClean="0"/>
              <a:t>johnson</a:t>
            </a:r>
            <a:r>
              <a:rPr lang="en-US" dirty="0" smtClean="0"/>
              <a:t>, </a:t>
            </a:r>
            <a:r>
              <a:rPr lang="en-US" dirty="0" err="1" smtClean="0"/>
              <a:t>inc.</a:t>
            </a:r>
            <a:r>
              <a:rPr lang="en-US" dirty="0" smtClean="0"/>
              <a:t/>
            </a:r>
            <a:br>
              <a:rPr lang="en-US" dirty="0" smtClean="0"/>
            </a:br>
            <a:r>
              <a:rPr lang="en-US" sz="1800" b="0" dirty="0" smtClean="0"/>
              <a:t>41 a.3d 823 (pa. 2012)</a:t>
            </a:r>
            <a:br>
              <a:rPr lang="en-US" sz="1800" b="0" dirty="0" smtClean="0"/>
            </a:br>
            <a:r>
              <a:rPr lang="en-US" sz="1400" b="0" dirty="0" smtClean="0"/>
              <a:t>justice </a:t>
            </a:r>
            <a:r>
              <a:rPr lang="en-US" sz="1400" b="0" dirty="0" err="1" smtClean="0"/>
              <a:t>saylor</a:t>
            </a:r>
            <a:endParaRPr lang="en-US" dirty="0"/>
          </a:p>
        </p:txBody>
      </p:sp>
      <p:sp>
        <p:nvSpPr>
          <p:cNvPr id="5" name="Content Placeholder 4"/>
          <p:cNvSpPr>
            <a:spLocks noGrp="1"/>
          </p:cNvSpPr>
          <p:nvPr>
            <p:ph idx="1"/>
          </p:nvPr>
        </p:nvSpPr>
        <p:spPr/>
        <p:txBody>
          <a:bodyPr/>
          <a:lstStyle/>
          <a:p>
            <a:r>
              <a:rPr lang="en-US" dirty="0" smtClean="0"/>
              <a:t>Expert essentially offered “design defect” in rebuttal to alternative cause for the injury provided by the defense to undercut the “malfunction theory.”</a:t>
            </a:r>
          </a:p>
          <a:p>
            <a:endParaRPr lang="en-US" dirty="0" smtClean="0"/>
          </a:p>
          <a:p>
            <a:r>
              <a:rPr lang="en-US" dirty="0" smtClean="0"/>
              <a:t>Design defect was the failure to have a gauge to inform the surgeon of the required size for the staples and/or the lack of a guard to prevent stapling areas that are too thick for the staple.</a:t>
            </a:r>
          </a:p>
          <a:p>
            <a:endParaRPr lang="en-US" dirty="0" smtClean="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66</a:t>
            </a:fld>
            <a:endParaRPr lang="en-US"/>
          </a:p>
        </p:txBody>
      </p:sp>
    </p:spTree>
    <p:extLst>
      <p:ext uri="{BB962C8B-B14F-4D97-AF65-F5344CB8AC3E}">
        <p14:creationId xmlns:p14="http://schemas.microsoft.com/office/powerpoint/2010/main" val="297917972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Beard v. </a:t>
            </a:r>
            <a:r>
              <a:rPr lang="en-US" dirty="0" err="1" smtClean="0"/>
              <a:t>johnson</a:t>
            </a:r>
            <a:r>
              <a:rPr lang="en-US" dirty="0" smtClean="0"/>
              <a:t> and </a:t>
            </a:r>
            <a:r>
              <a:rPr lang="en-US" dirty="0" err="1" smtClean="0"/>
              <a:t>johnson</a:t>
            </a:r>
            <a:r>
              <a:rPr lang="en-US" dirty="0" smtClean="0"/>
              <a:t>, </a:t>
            </a:r>
            <a:r>
              <a:rPr lang="en-US" dirty="0" err="1" smtClean="0"/>
              <a:t>inc.</a:t>
            </a:r>
            <a:r>
              <a:rPr lang="en-US" dirty="0" smtClean="0"/>
              <a:t/>
            </a:r>
            <a:br>
              <a:rPr lang="en-US" dirty="0" smtClean="0"/>
            </a:br>
            <a:r>
              <a:rPr lang="en-US" sz="1800" b="0" dirty="0" smtClean="0"/>
              <a:t>41 a.3d 823 (pa. 2012)</a:t>
            </a:r>
            <a:br>
              <a:rPr lang="en-US" sz="1800" b="0" dirty="0" smtClean="0"/>
            </a:br>
            <a:r>
              <a:rPr lang="en-US" sz="1400" b="0" dirty="0" smtClean="0"/>
              <a:t>justice </a:t>
            </a:r>
            <a:r>
              <a:rPr lang="en-US" sz="1400" b="0" dirty="0" err="1" smtClean="0"/>
              <a:t>saylor</a:t>
            </a:r>
            <a:endParaRPr lang="en-US" dirty="0"/>
          </a:p>
        </p:txBody>
      </p:sp>
      <p:sp>
        <p:nvSpPr>
          <p:cNvPr id="5" name="Content Placeholder 4"/>
          <p:cNvSpPr>
            <a:spLocks noGrp="1"/>
          </p:cNvSpPr>
          <p:nvPr>
            <p:ph idx="1"/>
          </p:nvPr>
        </p:nvSpPr>
        <p:spPr/>
        <p:txBody>
          <a:bodyPr>
            <a:normAutofit lnSpcReduction="10000"/>
          </a:bodyPr>
          <a:lstStyle/>
          <a:p>
            <a:r>
              <a:rPr lang="en-US" dirty="0" smtClean="0"/>
              <a:t>For the threshold utility-risk analysis of whether  a product is outweighed by its use, the Court held that trial courts are not restricted to considering a single use of a multi-use product in design defect.</a:t>
            </a:r>
          </a:p>
          <a:p>
            <a:pPr marL="114300" indent="0">
              <a:buNone/>
            </a:pPr>
            <a:endParaRPr lang="en-US" dirty="0" smtClean="0"/>
          </a:p>
          <a:p>
            <a:r>
              <a:rPr lang="en-US" dirty="0" smtClean="0"/>
              <a:t>Here, there was no testimony that the </a:t>
            </a:r>
            <a:r>
              <a:rPr lang="en-US" dirty="0" err="1" smtClean="0"/>
              <a:t>endocutter</a:t>
            </a:r>
            <a:r>
              <a:rPr lang="en-US" dirty="0" smtClean="0"/>
              <a:t> could be used with a gauge or lock for laparoscopic surgery and court did not need to evaluate for open surgery use. </a:t>
            </a:r>
          </a:p>
          <a:p>
            <a:pPr marL="114300" indent="0">
              <a:buNone/>
            </a:pPr>
            <a:endParaRPr lang="en-US" dirty="0" smtClean="0"/>
          </a:p>
          <a:p>
            <a:r>
              <a:rPr lang="en-US" dirty="0" smtClean="0"/>
              <a:t>The Restatement Third would assign this balancing to the jury.</a:t>
            </a:r>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67</a:t>
            </a:fld>
            <a:endParaRPr lang="en-US"/>
          </a:p>
        </p:txBody>
      </p:sp>
    </p:spTree>
    <p:extLst>
      <p:ext uri="{BB962C8B-B14F-4D97-AF65-F5344CB8AC3E}">
        <p14:creationId xmlns:p14="http://schemas.microsoft.com/office/powerpoint/2010/main" val="418817042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Schmidt </a:t>
            </a:r>
            <a:r>
              <a:rPr lang="en-US" dirty="0" err="1" smtClean="0"/>
              <a:t>v</a:t>
            </a:r>
            <a:r>
              <a:rPr lang="en-US" dirty="0" smtClean="0"/>
              <a:t>. </a:t>
            </a:r>
            <a:r>
              <a:rPr lang="en-US" dirty="0" err="1" smtClean="0"/>
              <a:t>boardman</a:t>
            </a:r>
            <a:r>
              <a:rPr lang="en-US" dirty="0" smtClean="0"/>
              <a:t> co.</a:t>
            </a:r>
            <a:br>
              <a:rPr lang="en-US" dirty="0" smtClean="0"/>
            </a:br>
            <a:r>
              <a:rPr lang="en-US" sz="1800" b="0" dirty="0" smtClean="0"/>
              <a:t>11 a.3d 924 (pa. 2011)</a:t>
            </a:r>
            <a:br>
              <a:rPr lang="en-US" sz="1800" b="0" dirty="0" smtClean="0"/>
            </a:br>
            <a:r>
              <a:rPr lang="en-US" sz="1400" b="0" dirty="0" smtClean="0"/>
              <a:t>justice </a:t>
            </a:r>
            <a:r>
              <a:rPr lang="en-US" sz="1400" b="0" dirty="0" err="1" smtClean="0"/>
              <a:t>saylor</a:t>
            </a:r>
            <a:endParaRPr lang="en-US" dirty="0"/>
          </a:p>
        </p:txBody>
      </p:sp>
      <p:sp>
        <p:nvSpPr>
          <p:cNvPr id="5" name="Content Placeholder 4"/>
          <p:cNvSpPr>
            <a:spLocks noGrp="1"/>
          </p:cNvSpPr>
          <p:nvPr>
            <p:ph idx="1"/>
          </p:nvPr>
        </p:nvSpPr>
        <p:spPr/>
        <p:txBody>
          <a:bodyPr/>
          <a:lstStyle/>
          <a:p>
            <a:r>
              <a:rPr lang="en-US" dirty="0" smtClean="0"/>
              <a:t>Accidental, in-transit deployment by fire-engine hose which caused the death of one child and severe injury to another and emotional distress on the part of family-member witnesses.</a:t>
            </a:r>
          </a:p>
          <a:p>
            <a:r>
              <a:rPr lang="en-US" dirty="0" smtClean="0"/>
              <a:t>The question of course involved product-line exception to general rule of successor non-liability in strict product liability actions and whether in a strict liability proceeding a plaintiff must prove a physical injury.</a:t>
            </a:r>
            <a:endParaRPr lang="en-US"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68</a:t>
            </a:fld>
            <a:endParaRPr lang="en-US"/>
          </a:p>
        </p:txBody>
      </p:sp>
      <p:pic>
        <p:nvPicPr>
          <p:cNvPr id="2" name="Picture 1"/>
          <p:cNvPicPr>
            <a:picLocks noChangeAspect="1"/>
          </p:cNvPicPr>
          <p:nvPr/>
        </p:nvPicPr>
        <p:blipFill>
          <a:blip r:embed="rId2" cstate="print"/>
          <a:stretch>
            <a:fillRect/>
          </a:stretch>
        </p:blipFill>
        <p:spPr>
          <a:xfrm>
            <a:off x="2842846" y="4975258"/>
            <a:ext cx="3470031" cy="1256874"/>
          </a:xfrm>
          <a:prstGeom prst="rect">
            <a:avLst/>
          </a:prstGeom>
          <a:effectLst>
            <a:softEdge rad="76200"/>
          </a:effectLst>
        </p:spPr>
      </p:pic>
    </p:spTree>
    <p:extLst>
      <p:ext uri="{BB962C8B-B14F-4D97-AF65-F5344CB8AC3E}">
        <p14:creationId xmlns:p14="http://schemas.microsoft.com/office/powerpoint/2010/main" val="158988332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Schmidt </a:t>
            </a:r>
            <a:r>
              <a:rPr lang="en-US" dirty="0" err="1" smtClean="0"/>
              <a:t>v</a:t>
            </a:r>
            <a:r>
              <a:rPr lang="en-US" dirty="0" smtClean="0"/>
              <a:t>. </a:t>
            </a:r>
            <a:r>
              <a:rPr lang="en-US" dirty="0" err="1" smtClean="0"/>
              <a:t>boardman</a:t>
            </a:r>
            <a:r>
              <a:rPr lang="en-US" dirty="0" smtClean="0"/>
              <a:t> co.</a:t>
            </a:r>
            <a:br>
              <a:rPr lang="en-US" dirty="0" smtClean="0"/>
            </a:br>
            <a:r>
              <a:rPr lang="en-US" sz="1800" b="0" dirty="0" smtClean="0"/>
              <a:t>11 a.3d 924 (pa. 2011)</a:t>
            </a:r>
            <a:br>
              <a:rPr lang="en-US" sz="1800" b="0" dirty="0" smtClean="0"/>
            </a:br>
            <a:r>
              <a:rPr lang="en-US" sz="1400" b="0" dirty="0" smtClean="0"/>
              <a:t>justice </a:t>
            </a:r>
            <a:r>
              <a:rPr lang="en-US" sz="1400" b="0" dirty="0" err="1" smtClean="0"/>
              <a:t>saylor</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The </a:t>
            </a:r>
            <a:r>
              <a:rPr lang="en-US" dirty="0" smtClean="0">
                <a:hlinkClick r:id="rId2" action="ppaction://hlinkfile"/>
              </a:rPr>
              <a:t>jury instruction </a:t>
            </a:r>
            <a:r>
              <a:rPr lang="en-US" dirty="0" smtClean="0"/>
              <a:t>achieved the most appropriate reconciliation of governing Superior Court precedent as reflected in decisions.</a:t>
            </a:r>
          </a:p>
          <a:p>
            <a:r>
              <a:rPr lang="en-US" dirty="0" smtClean="0"/>
              <a:t>Charge was entirely faithful to the </a:t>
            </a:r>
            <a:r>
              <a:rPr lang="en-US" i="1" dirty="0" err="1" smtClean="0"/>
              <a:t>Dawejko</a:t>
            </a:r>
            <a:r>
              <a:rPr lang="en-US" i="1" dirty="0"/>
              <a:t> </a:t>
            </a:r>
            <a:r>
              <a:rPr lang="en-US" i="1" dirty="0" smtClean="0"/>
              <a:t>v. Jorgensen </a:t>
            </a:r>
            <a:r>
              <a:rPr lang="en-US" i="1" dirty="0"/>
              <a:t>Steel Co</a:t>
            </a:r>
            <a:r>
              <a:rPr lang="en-US" dirty="0" smtClean="0"/>
              <a:t>., 434 </a:t>
            </a:r>
            <a:r>
              <a:rPr lang="en-US" dirty="0"/>
              <a:t>A.2d 106 (1981</a:t>
            </a:r>
            <a:r>
              <a:rPr lang="en-US" dirty="0" smtClean="0"/>
              <a:t>) language and various other factors indentified as criteria which are used in the product-line assessment.</a:t>
            </a:r>
          </a:p>
          <a:p>
            <a:r>
              <a:rPr lang="en-US" dirty="0" smtClean="0"/>
              <a:t>The issue of whether a determination of product-line successor status is for the judge or the jury is not before us.</a:t>
            </a:r>
          </a:p>
          <a:p>
            <a:r>
              <a:rPr lang="en-US" dirty="0" smtClean="0"/>
              <a:t>We only hold that under the most appropriate reconciliation of presently prevailing Superior Court precedent, the trial court did not err its main instruction to the jury concerning product-line exception.</a:t>
            </a:r>
            <a:endParaRPr lang="en-US"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69</a:t>
            </a:fld>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UNGLO V. </a:t>
            </a:r>
            <a:r>
              <a:rPr lang="en-US" dirty="0" smtClean="0"/>
              <a:t>ZUBIK</a:t>
            </a:r>
            <a:r>
              <a:rPr lang="en-US" dirty="0"/>
              <a:t/>
            </a:r>
            <a:br>
              <a:rPr lang="en-US" dirty="0"/>
            </a:br>
            <a:r>
              <a:rPr lang="en-US" sz="2000" b="0" dirty="0"/>
              <a:t>29 a.3D 810 (Pa. Super. 2011)</a:t>
            </a:r>
            <a:br>
              <a:rPr lang="en-US" sz="2000" b="0" dirty="0"/>
            </a:br>
            <a:r>
              <a:rPr lang="en-US" sz="1600" b="0" dirty="0"/>
              <a:t>J. </a:t>
            </a:r>
            <a:r>
              <a:rPr lang="en-US" sz="1600" b="0" dirty="0" err="1"/>
              <a:t>strassburger</a:t>
            </a:r>
            <a:endParaRPr lang="en-US" sz="1600" b="0" dirty="0"/>
          </a:p>
        </p:txBody>
      </p:sp>
      <p:sp>
        <p:nvSpPr>
          <p:cNvPr id="3" name="Content Placeholder 2"/>
          <p:cNvSpPr>
            <a:spLocks noGrp="1"/>
          </p:cNvSpPr>
          <p:nvPr>
            <p:ph idx="1"/>
          </p:nvPr>
        </p:nvSpPr>
        <p:spPr/>
        <p:txBody>
          <a:bodyPr>
            <a:normAutofit fontScale="92500"/>
          </a:bodyPr>
          <a:lstStyle/>
          <a:p>
            <a:r>
              <a:rPr lang="en-US" i="1" dirty="0" smtClean="0"/>
              <a:t>The </a:t>
            </a:r>
            <a:r>
              <a:rPr lang="en-US" dirty="0" smtClean="0"/>
              <a:t>Superior Court </a:t>
            </a:r>
            <a:r>
              <a:rPr lang="en-US" b="1" i="1" dirty="0" smtClean="0"/>
              <a:t>held</a:t>
            </a:r>
            <a:r>
              <a:rPr lang="en-US" dirty="0" smtClean="0"/>
              <a:t> that allegations did not state a claim against diocese and bishop for wrongful death premised upon negligence resulting in suicide.</a:t>
            </a:r>
          </a:p>
          <a:p>
            <a:pPr marL="114300" indent="0">
              <a:buNone/>
            </a:pPr>
            <a:endParaRPr lang="en-US" dirty="0" smtClean="0"/>
          </a:p>
          <a:p>
            <a:r>
              <a:rPr lang="en-US" dirty="0" smtClean="0"/>
              <a:t>Diocese was not liable under § 323 of the Restatement (SECOND) of Torts, which provides “One who undertakes… [is liable for] physical harm resulting from his failure to exercise reasonable care to perform his undertaking if”</a:t>
            </a:r>
          </a:p>
          <a:p>
            <a:pPr lvl="1"/>
            <a:r>
              <a:rPr lang="en-US" dirty="0" smtClean="0"/>
              <a:t>A) His failure increases the risk of harm</a:t>
            </a:r>
          </a:p>
          <a:p>
            <a:pPr lvl="1"/>
            <a:r>
              <a:rPr lang="en-US" dirty="0" smtClean="0"/>
              <a:t>B)	the harm is suffered because of reliance upon the undertaking.</a:t>
            </a:r>
          </a:p>
          <a:p>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smtClean="0"/>
              <a:t>By:  Clifford A. Rieders, Esq.</a:t>
            </a:r>
            <a:endParaRPr lang="en-US"/>
          </a:p>
        </p:txBody>
      </p:sp>
      <p:sp>
        <p:nvSpPr>
          <p:cNvPr id="5" name="Slide Number Placeholder 4"/>
          <p:cNvSpPr>
            <a:spLocks noGrp="1"/>
          </p:cNvSpPr>
          <p:nvPr>
            <p:ph type="sldNum" sz="quarter" idx="12"/>
          </p:nvPr>
        </p:nvSpPr>
        <p:spPr/>
        <p:txBody>
          <a:bodyPr/>
          <a:lstStyle/>
          <a:p>
            <a:r>
              <a:rPr lang="en-US"/>
              <a:t>7</a:t>
            </a:r>
            <a:endParaRPr lang="en-US" dirty="0"/>
          </a:p>
        </p:txBody>
      </p:sp>
    </p:spTree>
    <p:extLst>
      <p:ext uri="{BB962C8B-B14F-4D97-AF65-F5344CB8AC3E}">
        <p14:creationId xmlns:p14="http://schemas.microsoft.com/office/powerpoint/2010/main" val="360201921"/>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Schmidt </a:t>
            </a:r>
            <a:r>
              <a:rPr lang="en-US" dirty="0" err="1" smtClean="0"/>
              <a:t>v</a:t>
            </a:r>
            <a:r>
              <a:rPr lang="en-US" dirty="0" smtClean="0"/>
              <a:t>. </a:t>
            </a:r>
            <a:r>
              <a:rPr lang="en-US" dirty="0" err="1" smtClean="0"/>
              <a:t>boardman</a:t>
            </a:r>
            <a:r>
              <a:rPr lang="en-US" dirty="0" smtClean="0"/>
              <a:t> co.</a:t>
            </a:r>
            <a:br>
              <a:rPr lang="en-US" dirty="0" smtClean="0"/>
            </a:br>
            <a:r>
              <a:rPr lang="en-US" sz="1800" b="0" dirty="0" smtClean="0"/>
              <a:t>11 a.3d 924 (pa. 2011)</a:t>
            </a:r>
            <a:br>
              <a:rPr lang="en-US" sz="1800" b="0" dirty="0" smtClean="0"/>
            </a:br>
            <a:r>
              <a:rPr lang="en-US" sz="1400" b="0" dirty="0" smtClean="0"/>
              <a:t>justice </a:t>
            </a:r>
            <a:r>
              <a:rPr lang="en-US" sz="1400" b="0" dirty="0" err="1" smtClean="0"/>
              <a:t>saylor</a:t>
            </a:r>
            <a:endParaRPr lang="en-US" dirty="0"/>
          </a:p>
        </p:txBody>
      </p:sp>
      <p:sp>
        <p:nvSpPr>
          <p:cNvPr id="5" name="Content Placeholder 4"/>
          <p:cNvSpPr>
            <a:spLocks noGrp="1"/>
          </p:cNvSpPr>
          <p:nvPr>
            <p:ph idx="1"/>
          </p:nvPr>
        </p:nvSpPr>
        <p:spPr/>
        <p:txBody>
          <a:bodyPr/>
          <a:lstStyle/>
          <a:p>
            <a:r>
              <a:rPr lang="en-US" dirty="0" smtClean="0"/>
              <a:t>Deviating from the impact rule for strict products liability actions in Pennsylvania would violate the Court’s admonition that foreseeability has no place in Pennsylvania’s strict liability law.</a:t>
            </a:r>
          </a:p>
          <a:p>
            <a:pPr marL="114300" indent="0">
              <a:buNone/>
            </a:pPr>
            <a:endParaRPr lang="en-US" dirty="0" smtClean="0"/>
          </a:p>
          <a:p>
            <a:r>
              <a:rPr lang="en-US" dirty="0" smtClean="0"/>
              <a:t>The Court commented on the “disharmony” in relying on negligence concept to expand manufacturer liability under § 402A when the Court has disallowed defenses based on the no-negligence-in-strict liability rubric. At pg. 951</a:t>
            </a:r>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70</a:t>
            </a:fld>
            <a:endParaRPr lang="en-US"/>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Schmidt </a:t>
            </a:r>
            <a:r>
              <a:rPr lang="en-US" dirty="0" err="1" smtClean="0"/>
              <a:t>v</a:t>
            </a:r>
            <a:r>
              <a:rPr lang="en-US" dirty="0" smtClean="0"/>
              <a:t>. </a:t>
            </a:r>
            <a:r>
              <a:rPr lang="en-US" dirty="0" err="1" smtClean="0"/>
              <a:t>boardman</a:t>
            </a:r>
            <a:r>
              <a:rPr lang="en-US" dirty="0" smtClean="0"/>
              <a:t> co.</a:t>
            </a:r>
            <a:br>
              <a:rPr lang="en-US" dirty="0" smtClean="0"/>
            </a:br>
            <a:r>
              <a:rPr lang="en-US" sz="1800" b="0" dirty="0" smtClean="0"/>
              <a:t>11 a.3d 924 (pa. 2011)</a:t>
            </a:r>
            <a:br>
              <a:rPr lang="en-US" sz="1800" b="0" dirty="0" smtClean="0"/>
            </a:br>
            <a:r>
              <a:rPr lang="en-US" sz="1400" b="0" dirty="0" smtClean="0"/>
              <a:t>justice </a:t>
            </a:r>
            <a:r>
              <a:rPr lang="en-US" sz="1400" b="0" dirty="0" err="1" smtClean="0"/>
              <a:t>saylor</a:t>
            </a:r>
            <a:endParaRPr lang="en-US" dirty="0"/>
          </a:p>
        </p:txBody>
      </p:sp>
      <p:sp>
        <p:nvSpPr>
          <p:cNvPr id="5" name="Content Placeholder 4"/>
          <p:cNvSpPr>
            <a:spLocks noGrp="1"/>
          </p:cNvSpPr>
          <p:nvPr>
            <p:ph idx="1"/>
          </p:nvPr>
        </p:nvSpPr>
        <p:spPr/>
        <p:txBody>
          <a:bodyPr/>
          <a:lstStyle/>
          <a:p>
            <a:r>
              <a:rPr lang="en-US" dirty="0" smtClean="0"/>
              <a:t>We hold that for purposes of strict liability claim a plaintiff’s recovery for emotional distress is limited to that which is proximately caused by contemporaneous physical impact.  However, this view does not command a majority and is only joined in by Saylor, </a:t>
            </a:r>
            <a:r>
              <a:rPr lang="en-US" dirty="0" err="1" smtClean="0"/>
              <a:t>Castille</a:t>
            </a:r>
            <a:r>
              <a:rPr lang="en-US" dirty="0" smtClean="0"/>
              <a:t> and </a:t>
            </a:r>
            <a:r>
              <a:rPr lang="en-US" dirty="0" err="1" smtClean="0"/>
              <a:t>Eakin</a:t>
            </a:r>
            <a:r>
              <a:rPr lang="en-US" dirty="0" smtClean="0"/>
              <a:t>, with Greenspan not participating in the case.</a:t>
            </a:r>
            <a:endParaRPr lang="en-US"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71</a:t>
            </a:fld>
            <a:endParaRPr lang="en-US"/>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Covell</a:t>
            </a:r>
            <a:r>
              <a:rPr lang="en-US" dirty="0" smtClean="0"/>
              <a:t> </a:t>
            </a:r>
            <a:r>
              <a:rPr lang="en-US" dirty="0" err="1" smtClean="0"/>
              <a:t>v</a:t>
            </a:r>
            <a:r>
              <a:rPr lang="en-US" dirty="0" smtClean="0"/>
              <a:t>. </a:t>
            </a:r>
            <a:r>
              <a:rPr lang="en-US" dirty="0" err="1" smtClean="0"/>
              <a:t>easton</a:t>
            </a:r>
            <a:r>
              <a:rPr lang="en-US" dirty="0" smtClean="0"/>
              <a:t>-bell Sports, inc.</a:t>
            </a:r>
            <a:br>
              <a:rPr lang="en-US" dirty="0" smtClean="0"/>
            </a:br>
            <a:r>
              <a:rPr lang="en-US" sz="1800" b="0" dirty="0" smtClean="0"/>
              <a:t>651 F.3d 357 (3</a:t>
            </a:r>
            <a:r>
              <a:rPr lang="en-US" sz="1800" b="0" baseline="30000" dirty="0" smtClean="0"/>
              <a:t>rd</a:t>
            </a:r>
            <a:r>
              <a:rPr lang="en-US" sz="1800" b="0" dirty="0" smtClean="0"/>
              <a:t> Cir. 2011)</a:t>
            </a:r>
            <a:br>
              <a:rPr lang="en-US" sz="1800" b="0" dirty="0" smtClean="0"/>
            </a:br>
            <a:r>
              <a:rPr lang="en-US" sz="1400" b="0" dirty="0" smtClean="0"/>
              <a:t>amicus curiae for appellant</a:t>
            </a:r>
            <a:endParaRPr lang="en-US" dirty="0"/>
          </a:p>
        </p:txBody>
      </p:sp>
      <p:sp>
        <p:nvSpPr>
          <p:cNvPr id="3" name="Content Placeholder 2"/>
          <p:cNvSpPr>
            <a:spLocks noGrp="1"/>
          </p:cNvSpPr>
          <p:nvPr>
            <p:ph idx="1"/>
          </p:nvPr>
        </p:nvSpPr>
        <p:spPr>
          <a:xfrm>
            <a:off x="457200" y="1943100"/>
            <a:ext cx="8229600" cy="4183063"/>
          </a:xfrm>
        </p:spPr>
        <p:txBody>
          <a:bodyPr/>
          <a:lstStyle/>
          <a:p>
            <a:r>
              <a:rPr lang="en-US" dirty="0" smtClean="0"/>
              <a:t>The Court reaffirms that the Third Circuit will use the Restatement Third.</a:t>
            </a:r>
          </a:p>
          <a:p>
            <a:r>
              <a:rPr lang="en-US" dirty="0" smtClean="0"/>
              <a:t>Case involved allegedly defective helmet.</a:t>
            </a:r>
          </a:p>
          <a:p>
            <a:r>
              <a:rPr lang="en-US" dirty="0" smtClean="0"/>
              <a:t>We affirm the District Court’s application of Sections 1 and 2 of the Restatement (Third) of Torts.  Therefore, compliance with regulations comes into the case.</a:t>
            </a:r>
            <a:endParaRPr lang="en-US"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72</a:t>
            </a:fld>
            <a:endParaRPr lang="en-US"/>
          </a:p>
        </p:txBody>
      </p:sp>
      <p:pic>
        <p:nvPicPr>
          <p:cNvPr id="5" name="Picture 4"/>
          <p:cNvPicPr>
            <a:picLocks noChangeAspect="1"/>
          </p:cNvPicPr>
          <p:nvPr/>
        </p:nvPicPr>
        <p:blipFill>
          <a:blip r:embed="rId2" cstate="print"/>
          <a:stretch>
            <a:fillRect/>
          </a:stretch>
        </p:blipFill>
        <p:spPr>
          <a:xfrm>
            <a:off x="3565769" y="4413250"/>
            <a:ext cx="1943100" cy="1943100"/>
          </a:xfrm>
          <a:prstGeom prst="rect">
            <a:avLst/>
          </a:prstGeom>
          <a:effectLst>
            <a:softEdge rad="139700"/>
          </a:effectLst>
        </p:spPr>
      </p:pic>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FD889E0-CAB2-4699-909D-B9A88D47ACBE}" type="slidenum">
              <a:rPr lang="en-US" smtClean="0"/>
              <a:pPr/>
              <a:t>73</a:t>
            </a:fld>
            <a:endParaRPr lang="en-US"/>
          </a:p>
        </p:txBody>
      </p:sp>
      <p:sp>
        <p:nvSpPr>
          <p:cNvPr id="4" name="Footer Placeholder 3"/>
          <p:cNvSpPr>
            <a:spLocks noGrp="1"/>
          </p:cNvSpPr>
          <p:nvPr>
            <p:ph type="ftr" sz="quarter" idx="11"/>
          </p:nvPr>
        </p:nvSpPr>
        <p:spPr/>
        <p:txBody>
          <a:bodyPr/>
          <a:lstStyle/>
          <a:p>
            <a:r>
              <a:rPr lang="en-US" smtClean="0"/>
              <a:t>By:  Clifford A. Rieders, Esq.</a:t>
            </a:r>
            <a:endParaRPr lang="en-US"/>
          </a:p>
        </p:txBody>
      </p:sp>
      <p:sp>
        <p:nvSpPr>
          <p:cNvPr id="6" name="Title 5"/>
          <p:cNvSpPr>
            <a:spLocks noGrp="1"/>
          </p:cNvSpPr>
          <p:nvPr>
            <p:ph type="title"/>
          </p:nvPr>
        </p:nvSpPr>
        <p:spPr/>
        <p:txBody>
          <a:bodyPr/>
          <a:lstStyle/>
          <a:p>
            <a:r>
              <a:rPr lang="en-US" b="1" dirty="0" err="1" smtClean="0"/>
              <a:t>Blumer</a:t>
            </a:r>
            <a:r>
              <a:rPr lang="en-US" b="1" dirty="0" smtClean="0"/>
              <a:t> v. ford motor company</a:t>
            </a:r>
            <a:endParaRPr lang="en-US" b="1" dirty="0"/>
          </a:p>
        </p:txBody>
      </p:sp>
      <p:pic>
        <p:nvPicPr>
          <p:cNvPr id="9" name="Picture Placeholder 8"/>
          <p:cNvPicPr>
            <a:picLocks noGrp="1" noChangeAspect="1"/>
          </p:cNvPicPr>
          <p:nvPr>
            <p:ph type="pic" idx="1"/>
          </p:nvPr>
        </p:nvPicPr>
        <p:blipFill>
          <a:blip r:embed="rId2" cstate="print"/>
          <a:srcRect t="8195" b="8195"/>
          <a:stretch>
            <a:fillRect/>
          </a:stretch>
        </p:blipFill>
        <p:spPr>
          <a:xfrm>
            <a:off x="275493" y="205154"/>
            <a:ext cx="4522623" cy="2520461"/>
          </a:xfrm>
          <a:prstGeom prst="rect">
            <a:avLst/>
          </a:prstGeom>
          <a:effectLst>
            <a:softEdge rad="190500"/>
          </a:effectLst>
        </p:spPr>
      </p:pic>
      <p:pic>
        <p:nvPicPr>
          <p:cNvPr id="10" name="Picture 9"/>
          <p:cNvPicPr>
            <a:picLocks noChangeAspect="1"/>
          </p:cNvPicPr>
          <p:nvPr/>
        </p:nvPicPr>
        <p:blipFill>
          <a:blip r:embed="rId3" cstate="print"/>
          <a:stretch>
            <a:fillRect/>
          </a:stretch>
        </p:blipFill>
        <p:spPr>
          <a:xfrm>
            <a:off x="3202353" y="2881923"/>
            <a:ext cx="4410456" cy="1814166"/>
          </a:xfrm>
          <a:prstGeom prst="rect">
            <a:avLst/>
          </a:prstGeom>
          <a:effectLst>
            <a:softEdge rad="50800"/>
          </a:effectLst>
        </p:spPr>
      </p:pic>
    </p:spTree>
    <p:extLst>
      <p:ext uri="{BB962C8B-B14F-4D97-AF65-F5344CB8AC3E}">
        <p14:creationId xmlns:p14="http://schemas.microsoft.com/office/powerpoint/2010/main" val="3796749377"/>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Blumer</a:t>
            </a:r>
            <a:r>
              <a:rPr lang="en-US" dirty="0" smtClean="0"/>
              <a:t> v. ford motor company</a:t>
            </a:r>
            <a:br>
              <a:rPr lang="en-US" dirty="0" smtClean="0"/>
            </a:br>
            <a:r>
              <a:rPr lang="en-US" sz="1800" b="0" dirty="0" smtClean="0"/>
              <a:t>20 a.3d 1222 (pa. super. 2011)</a:t>
            </a:r>
            <a:br>
              <a:rPr lang="en-US" sz="1800" b="0" dirty="0" smtClean="0"/>
            </a:br>
            <a:r>
              <a:rPr lang="en-US" sz="1400" b="0" dirty="0" smtClean="0"/>
              <a:t>Judge </a:t>
            </a:r>
            <a:r>
              <a:rPr lang="en-US" sz="1400" b="0" dirty="0" err="1" smtClean="0"/>
              <a:t>allen</a:t>
            </a:r>
            <a:endParaRPr lang="en-US" sz="1400" b="0" dirty="0"/>
          </a:p>
        </p:txBody>
      </p:sp>
      <p:sp>
        <p:nvSpPr>
          <p:cNvPr id="3" name="Content Placeholder 2"/>
          <p:cNvSpPr>
            <a:spLocks noGrp="1"/>
          </p:cNvSpPr>
          <p:nvPr>
            <p:ph idx="1"/>
          </p:nvPr>
        </p:nvSpPr>
        <p:spPr>
          <a:xfrm>
            <a:off x="457200" y="1752600"/>
            <a:ext cx="8229600" cy="4894416"/>
          </a:xfrm>
        </p:spPr>
        <p:txBody>
          <a:bodyPr>
            <a:normAutofit fontScale="92500" lnSpcReduction="20000"/>
          </a:bodyPr>
          <a:lstStyle/>
          <a:p>
            <a:r>
              <a:rPr lang="en-US" dirty="0" smtClean="0"/>
              <a:t>Allegation that defective design of parking brake by Ford Motor Company caused the parking brake to disengage.</a:t>
            </a:r>
          </a:p>
          <a:p>
            <a:r>
              <a:rPr lang="en-US" dirty="0" smtClean="0"/>
              <a:t>Measures that are predetermined before a particular accident occurs are not remedial measures under Pennsylvania Rule of Evidence 407 because the measures are not intended to address the particular accident that gave rise to the harm and therefore may come into evidence.</a:t>
            </a:r>
          </a:p>
          <a:p>
            <a:r>
              <a:rPr lang="en-US" dirty="0" smtClean="0"/>
              <a:t>Wide degree of latitude is vested in the trial court in determining whether evidence is substantially similar and should be admitted.</a:t>
            </a:r>
          </a:p>
          <a:p>
            <a:r>
              <a:rPr lang="en-US" dirty="0" smtClean="0"/>
              <a:t>Malfunction theory discussed. 25 of 28 reports satisfied similarity test and the trial court did not err in admitting those reports which supported malfunction.  Malfunction is like </a:t>
            </a:r>
            <a:r>
              <a:rPr lang="en-US" i="1" dirty="0" smtClean="0"/>
              <a:t>res </a:t>
            </a:r>
            <a:r>
              <a:rPr lang="en-US" i="1" dirty="0" err="1" smtClean="0"/>
              <a:t>ipsa</a:t>
            </a:r>
            <a:r>
              <a:rPr lang="en-US" i="1" dirty="0" smtClean="0"/>
              <a:t> </a:t>
            </a:r>
            <a:r>
              <a:rPr lang="en-US" i="1" dirty="0" err="1" smtClean="0"/>
              <a:t>loquitor</a:t>
            </a:r>
            <a:r>
              <a:rPr lang="en-US" i="1" dirty="0"/>
              <a:t>.</a:t>
            </a:r>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74</a:t>
            </a:fld>
            <a:endParaRPr lang="en-US"/>
          </a:p>
        </p:txBody>
      </p:sp>
    </p:spTree>
    <p:extLst>
      <p:ext uri="{BB962C8B-B14F-4D97-AF65-F5344CB8AC3E}">
        <p14:creationId xmlns:p14="http://schemas.microsoft.com/office/powerpoint/2010/main" val="1292856127"/>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Blumer</a:t>
            </a:r>
            <a:r>
              <a:rPr lang="en-US" dirty="0" smtClean="0"/>
              <a:t> v. ford motor company</a:t>
            </a:r>
            <a:br>
              <a:rPr lang="en-US" dirty="0" smtClean="0"/>
            </a:br>
            <a:r>
              <a:rPr lang="en-US" sz="1800" b="0" dirty="0" smtClean="0"/>
              <a:t>20 a.3d 1222 (pa. super. 2011)</a:t>
            </a:r>
            <a:br>
              <a:rPr lang="en-US" sz="1800" b="0" dirty="0" smtClean="0"/>
            </a:br>
            <a:r>
              <a:rPr lang="en-US" sz="1400" b="0" dirty="0" smtClean="0"/>
              <a:t>Judge </a:t>
            </a:r>
            <a:r>
              <a:rPr lang="en-US" sz="1400" b="0" dirty="0" err="1" smtClean="0"/>
              <a:t>allen</a:t>
            </a:r>
            <a:endParaRPr lang="en-US" sz="1400" b="0" dirty="0"/>
          </a:p>
        </p:txBody>
      </p:sp>
      <p:sp>
        <p:nvSpPr>
          <p:cNvPr id="3" name="Content Placeholder 2"/>
          <p:cNvSpPr>
            <a:spLocks noGrp="1"/>
          </p:cNvSpPr>
          <p:nvPr>
            <p:ph idx="1"/>
          </p:nvPr>
        </p:nvSpPr>
        <p:spPr>
          <a:xfrm>
            <a:off x="457200" y="1969188"/>
            <a:ext cx="8229600" cy="4677828"/>
          </a:xfrm>
        </p:spPr>
        <p:txBody>
          <a:bodyPr>
            <a:normAutofit/>
          </a:bodyPr>
          <a:lstStyle/>
          <a:p>
            <a:r>
              <a:rPr lang="en-US" dirty="0" smtClean="0"/>
              <a:t>In light of the fact that plaintiff asserted a malfunction theory and that the case concerns a 2002 Ford F-350 that experienced parking brake failure while parked on an elevated surface, the trial court did not err in concluding that 25 of the reports were substantially similar to the accident at issue.</a:t>
            </a:r>
          </a:p>
          <a:p>
            <a:pPr marL="114300" indent="0">
              <a:buNone/>
            </a:pPr>
            <a:endParaRPr lang="en-US" dirty="0"/>
          </a:p>
        </p:txBody>
      </p:sp>
      <p:sp>
        <p:nvSpPr>
          <p:cNvPr id="8" name="Footer Placeholder 7"/>
          <p:cNvSpPr>
            <a:spLocks noGrp="1"/>
          </p:cNvSpPr>
          <p:nvPr>
            <p:ph type="ftr" sz="quarter" idx="11"/>
          </p:nvPr>
        </p:nvSpPr>
        <p:spPr/>
        <p:txBody>
          <a:bodyPr/>
          <a:lstStyle/>
          <a:p>
            <a:r>
              <a:rPr lang="en-US" smtClean="0"/>
              <a:t>By:  Clifford A. Rieders, Esq.</a:t>
            </a:r>
            <a:endParaRPr lang="en-US"/>
          </a:p>
        </p:txBody>
      </p:sp>
      <p:sp>
        <p:nvSpPr>
          <p:cNvPr id="9" name="Slide Number Placeholder 8"/>
          <p:cNvSpPr>
            <a:spLocks noGrp="1"/>
          </p:cNvSpPr>
          <p:nvPr>
            <p:ph type="sldNum" sz="quarter" idx="12"/>
          </p:nvPr>
        </p:nvSpPr>
        <p:spPr/>
        <p:txBody>
          <a:bodyPr/>
          <a:lstStyle/>
          <a:p>
            <a:fld id="{5FD889E0-CAB2-4699-909D-B9A88D47ACBE}" type="slidenum">
              <a:rPr lang="en-US" smtClean="0"/>
              <a:pPr/>
              <a:t>75</a:t>
            </a:fld>
            <a:endParaRPr lang="en-US"/>
          </a:p>
        </p:txBody>
      </p:sp>
    </p:spTree>
    <p:extLst>
      <p:ext uri="{BB962C8B-B14F-4D97-AF65-F5344CB8AC3E}">
        <p14:creationId xmlns:p14="http://schemas.microsoft.com/office/powerpoint/2010/main" val="1807645118"/>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Wiggins v. </a:t>
            </a:r>
            <a:r>
              <a:rPr lang="en-US" dirty="0" err="1" smtClean="0"/>
              <a:t>synthes</a:t>
            </a:r>
            <a:r>
              <a:rPr lang="en-US" dirty="0" smtClean="0"/>
              <a:t> (</a:t>
            </a:r>
            <a:r>
              <a:rPr lang="en-US" dirty="0" err="1" smtClean="0"/>
              <a:t>u.s.a.</a:t>
            </a:r>
            <a:r>
              <a:rPr lang="en-US" dirty="0" smtClean="0"/>
              <a:t>)</a:t>
            </a:r>
            <a:br>
              <a:rPr lang="en-US" dirty="0" smtClean="0"/>
            </a:br>
            <a:r>
              <a:rPr lang="en-US" sz="1800" b="0" dirty="0" smtClean="0"/>
              <a:t>29 A.3d 9 (Pa. super. 2011)</a:t>
            </a:r>
            <a:endParaRPr lang="en-US" sz="1800" b="0" dirty="0"/>
          </a:p>
        </p:txBody>
      </p:sp>
      <p:sp>
        <p:nvSpPr>
          <p:cNvPr id="3" name="Content Placeholder 2"/>
          <p:cNvSpPr>
            <a:spLocks noGrp="1"/>
          </p:cNvSpPr>
          <p:nvPr>
            <p:ph idx="1"/>
          </p:nvPr>
        </p:nvSpPr>
        <p:spPr/>
        <p:txBody>
          <a:bodyPr/>
          <a:lstStyle/>
          <a:p>
            <a:r>
              <a:rPr lang="en-US" dirty="0" smtClean="0"/>
              <a:t>Strict product liability claim by patient against manufacturer of surgical screws under malfunction theory of defective product.</a:t>
            </a:r>
          </a:p>
          <a:p>
            <a:pPr marL="114300" indent="0">
              <a:buNone/>
            </a:pPr>
            <a:endParaRPr lang="en-US" dirty="0" smtClean="0"/>
          </a:p>
          <a:p>
            <a:r>
              <a:rPr lang="en-US" dirty="0" smtClean="0"/>
              <a:t>15 year old suffering from hip disorder underwent emergency surgery in which 2 surgical screws were implanted into his right femur.  After complaints developed about one year later, X-Rays revealed the screws were broken and that a </a:t>
            </a:r>
            <a:r>
              <a:rPr lang="en-US" dirty="0" err="1" smtClean="0"/>
              <a:t>reslip</a:t>
            </a:r>
            <a:r>
              <a:rPr lang="en-US" dirty="0" smtClean="0"/>
              <a:t> occurred requiring total hip replacement.</a:t>
            </a:r>
            <a:endParaRPr lang="en-US" dirty="0"/>
          </a:p>
        </p:txBody>
      </p:sp>
      <p:sp>
        <p:nvSpPr>
          <p:cNvPr id="4" name="Footer Placeholder 3"/>
          <p:cNvSpPr>
            <a:spLocks noGrp="1"/>
          </p:cNvSpPr>
          <p:nvPr>
            <p:ph type="ftr" sz="quarter" idx="11"/>
          </p:nvPr>
        </p:nvSpPr>
        <p:spPr/>
        <p:txBody>
          <a:bodyPr/>
          <a:lstStyle/>
          <a:p>
            <a:r>
              <a:rPr lang="en-US" smtClean="0"/>
              <a:t>By:  Clifford A. Rieders, Esq.</a:t>
            </a:r>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pPr/>
              <a:t>76</a:t>
            </a:fld>
            <a:endParaRPr lang="en-US"/>
          </a:p>
        </p:txBody>
      </p:sp>
    </p:spTree>
    <p:extLst>
      <p:ext uri="{BB962C8B-B14F-4D97-AF65-F5344CB8AC3E}">
        <p14:creationId xmlns:p14="http://schemas.microsoft.com/office/powerpoint/2010/main" val="2766544028"/>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Wiggins v. </a:t>
            </a:r>
            <a:r>
              <a:rPr lang="en-US" dirty="0" err="1"/>
              <a:t>synthes</a:t>
            </a:r>
            <a:r>
              <a:rPr lang="en-US" dirty="0"/>
              <a:t> (</a:t>
            </a:r>
            <a:r>
              <a:rPr lang="en-US" dirty="0" err="1"/>
              <a:t>u.s.a.</a:t>
            </a:r>
            <a:r>
              <a:rPr lang="en-US" dirty="0"/>
              <a:t>)</a:t>
            </a:r>
            <a:br>
              <a:rPr lang="en-US" dirty="0"/>
            </a:br>
            <a:r>
              <a:rPr lang="en-US" sz="1800" b="0" dirty="0"/>
              <a:t>29 A.3d 9 (Pa. super. 2011)</a:t>
            </a:r>
          </a:p>
        </p:txBody>
      </p:sp>
      <p:sp>
        <p:nvSpPr>
          <p:cNvPr id="3" name="Content Placeholder 2"/>
          <p:cNvSpPr>
            <a:spLocks noGrp="1"/>
          </p:cNvSpPr>
          <p:nvPr>
            <p:ph idx="1"/>
          </p:nvPr>
        </p:nvSpPr>
        <p:spPr/>
        <p:txBody>
          <a:bodyPr>
            <a:normAutofit/>
          </a:bodyPr>
          <a:lstStyle/>
          <a:p>
            <a:r>
              <a:rPr lang="en-US" dirty="0" smtClean="0"/>
              <a:t>402A of the Restatement (Second) of Torts permits reliance on the ‘malfunction’ theory of product liability.  The ‘malfunction’ theory requires</a:t>
            </a:r>
          </a:p>
          <a:p>
            <a:pPr lvl="1"/>
            <a:r>
              <a:rPr lang="en-US" dirty="0" smtClean="0"/>
              <a:t>1.  “occurrence of malfunction” is circumstantial evidence of defect, even without identification of defect; and</a:t>
            </a:r>
          </a:p>
          <a:p>
            <a:pPr lvl="1"/>
            <a:r>
              <a:rPr lang="en-US" dirty="0" smtClean="0"/>
              <a:t>2. elimination of abnormal use or reasonable secondary causes.</a:t>
            </a:r>
          </a:p>
          <a:p>
            <a:r>
              <a:rPr lang="en-US" dirty="0" smtClean="0"/>
              <a:t>They (1 and 2) establish the second and third requirements of 402A, i.e. that the defect existed when it left the manufacturer and the defect caused the injury.</a:t>
            </a:r>
            <a:endParaRPr lang="en-US" dirty="0"/>
          </a:p>
        </p:txBody>
      </p:sp>
      <p:sp>
        <p:nvSpPr>
          <p:cNvPr id="4" name="Footer Placeholder 3"/>
          <p:cNvSpPr>
            <a:spLocks noGrp="1"/>
          </p:cNvSpPr>
          <p:nvPr>
            <p:ph type="ftr" sz="quarter" idx="11"/>
          </p:nvPr>
        </p:nvSpPr>
        <p:spPr/>
        <p:txBody>
          <a:bodyPr/>
          <a:lstStyle/>
          <a:p>
            <a:r>
              <a:rPr lang="en-US" smtClean="0"/>
              <a:t>By:  Clifford A. Rieders, Esq.</a:t>
            </a:r>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pPr/>
              <a:t>77</a:t>
            </a:fld>
            <a:endParaRPr lang="en-US"/>
          </a:p>
        </p:txBody>
      </p:sp>
    </p:spTree>
    <p:extLst>
      <p:ext uri="{BB962C8B-B14F-4D97-AF65-F5344CB8AC3E}">
        <p14:creationId xmlns:p14="http://schemas.microsoft.com/office/powerpoint/2010/main" val="2555656868"/>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Wiggins v. </a:t>
            </a:r>
            <a:r>
              <a:rPr lang="en-US" dirty="0" err="1"/>
              <a:t>synthes</a:t>
            </a:r>
            <a:r>
              <a:rPr lang="en-US" dirty="0"/>
              <a:t> (</a:t>
            </a:r>
            <a:r>
              <a:rPr lang="en-US" dirty="0" err="1"/>
              <a:t>u.s.a.</a:t>
            </a:r>
            <a:r>
              <a:rPr lang="en-US" dirty="0"/>
              <a:t>)</a:t>
            </a:r>
            <a:br>
              <a:rPr lang="en-US" dirty="0"/>
            </a:br>
            <a:r>
              <a:rPr lang="en-US" sz="1800" b="0" dirty="0"/>
              <a:t>29 A.3d 9 (Pa. super. 2011)</a:t>
            </a:r>
          </a:p>
        </p:txBody>
      </p:sp>
      <p:sp>
        <p:nvSpPr>
          <p:cNvPr id="3" name="Content Placeholder 2"/>
          <p:cNvSpPr>
            <a:spLocks noGrp="1"/>
          </p:cNvSpPr>
          <p:nvPr>
            <p:ph idx="1"/>
          </p:nvPr>
        </p:nvSpPr>
        <p:spPr/>
        <p:txBody>
          <a:bodyPr>
            <a:normAutofit lnSpcReduction="10000"/>
          </a:bodyPr>
          <a:lstStyle/>
          <a:p>
            <a:r>
              <a:rPr lang="en-US" dirty="0" smtClean="0"/>
              <a:t>Not required to present testimony that the screws were defective or prove by direct evidence that the defective screws caused the injury.   Instead expert “opined that the surgical screws failed to perform as reasonably expected.”</a:t>
            </a:r>
          </a:p>
          <a:p>
            <a:r>
              <a:rPr lang="en-US" dirty="0" smtClean="0"/>
              <a:t> Expert testified that neither non-union of the bones nor medical malpractice caused the breakage of the surgical screws.  </a:t>
            </a:r>
          </a:p>
          <a:p>
            <a:r>
              <a:rPr lang="en-US" dirty="0" smtClean="0"/>
              <a:t>Lay testimony was that abnormal use did not cause the screws to malfunction</a:t>
            </a:r>
          </a:p>
          <a:p>
            <a:r>
              <a:rPr lang="en-US" dirty="0" smtClean="0"/>
              <a:t>Thus establishing 1 and 2 of the malfunction theory which in turn establishes 2 and 3 of 402A.</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By:  Clifford A. Rieders, Esq.</a:t>
            </a:r>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pPr/>
              <a:t>78</a:t>
            </a:fld>
            <a:endParaRPr lang="en-US"/>
          </a:p>
        </p:txBody>
      </p:sp>
    </p:spTree>
    <p:extLst>
      <p:ext uri="{BB962C8B-B14F-4D97-AF65-F5344CB8AC3E}">
        <p14:creationId xmlns:p14="http://schemas.microsoft.com/office/powerpoint/2010/main" val="4110687912"/>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Daniel v. </a:t>
            </a:r>
            <a:r>
              <a:rPr lang="en-US" dirty="0" err="1" smtClean="0"/>
              <a:t>wyeth</a:t>
            </a:r>
            <a:r>
              <a:rPr lang="en-US" dirty="0" smtClean="0"/>
              <a:t> </a:t>
            </a:r>
            <a:r>
              <a:rPr lang="en-US" dirty="0" err="1" smtClean="0"/>
              <a:t>parmaceuticals</a:t>
            </a:r>
            <a:r>
              <a:rPr lang="en-US" dirty="0" smtClean="0"/>
              <a:t>, </a:t>
            </a:r>
            <a:r>
              <a:rPr lang="en-US" dirty="0" err="1" smtClean="0"/>
              <a:t>inc.</a:t>
            </a:r>
            <a:r>
              <a:rPr lang="en-US" dirty="0" smtClean="0"/>
              <a:t/>
            </a:r>
            <a:br>
              <a:rPr lang="en-US" dirty="0" smtClean="0"/>
            </a:br>
            <a:r>
              <a:rPr lang="en-US" sz="1800" b="0" dirty="0" smtClean="0"/>
              <a:t>15 a.3d 220 (pa. super. 2011)</a:t>
            </a:r>
            <a:br>
              <a:rPr lang="en-US" sz="1800" b="0" dirty="0" smtClean="0"/>
            </a:br>
            <a:r>
              <a:rPr lang="en-US" sz="1400" b="0" dirty="0" smtClean="0"/>
              <a:t>Judge </a:t>
            </a:r>
            <a:r>
              <a:rPr lang="en-US" sz="1400" b="0" dirty="0" err="1" smtClean="0"/>
              <a:t>donohoe</a:t>
            </a:r>
            <a:endParaRPr lang="en-US" b="0" dirty="0"/>
          </a:p>
        </p:txBody>
      </p:sp>
      <p:sp>
        <p:nvSpPr>
          <p:cNvPr id="3" name="Content Placeholder 2"/>
          <p:cNvSpPr>
            <a:spLocks noGrp="1"/>
          </p:cNvSpPr>
          <p:nvPr>
            <p:ph idx="1"/>
          </p:nvPr>
        </p:nvSpPr>
        <p:spPr>
          <a:xfrm>
            <a:off x="457200" y="1945076"/>
            <a:ext cx="8229600" cy="4181087"/>
          </a:xfrm>
        </p:spPr>
        <p:txBody>
          <a:bodyPr/>
          <a:lstStyle/>
          <a:p>
            <a:r>
              <a:rPr lang="en-US" dirty="0"/>
              <a:t>Case involves use of </a:t>
            </a:r>
            <a:r>
              <a:rPr lang="en-US" dirty="0" err="1"/>
              <a:t>Prempro</a:t>
            </a:r>
            <a:r>
              <a:rPr lang="en-US" dirty="0"/>
              <a:t>, which is estrogen and progestin</a:t>
            </a:r>
            <a:r>
              <a:rPr lang="en-US" dirty="0" smtClean="0"/>
              <a:t>.</a:t>
            </a:r>
          </a:p>
          <a:p>
            <a:pPr marL="114300" indent="0">
              <a:buNone/>
            </a:pPr>
            <a:endParaRPr lang="en-US" dirty="0"/>
          </a:p>
          <a:p>
            <a:r>
              <a:rPr lang="en-US" dirty="0" smtClean="0"/>
              <a:t>We reverse trial court’s order granting Wyeth’s post-trial motion for a new trial and reinstate the jury’s verdict on compensatory damages.  We also reverse trial court’s grant of JNOV on punitive damages and reinstate the jury’s verdict awarding punitive damages.</a:t>
            </a:r>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79</a:t>
            </a:fld>
            <a:endParaRPr lang="en-US"/>
          </a:p>
        </p:txBody>
      </p:sp>
    </p:spTree>
    <p:extLst>
      <p:ext uri="{BB962C8B-B14F-4D97-AF65-F5344CB8AC3E}">
        <p14:creationId xmlns:p14="http://schemas.microsoft.com/office/powerpoint/2010/main" val="1504468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UNGLO V. </a:t>
            </a:r>
            <a:r>
              <a:rPr lang="en-US" dirty="0" smtClean="0"/>
              <a:t>ZUBIK</a:t>
            </a:r>
            <a:r>
              <a:rPr lang="en-US" dirty="0"/>
              <a:t/>
            </a:r>
            <a:br>
              <a:rPr lang="en-US" dirty="0"/>
            </a:br>
            <a:r>
              <a:rPr lang="en-US" sz="2000" b="0" dirty="0"/>
              <a:t>29 a.3D 810 (Pa. Super. 2011)</a:t>
            </a:r>
            <a:br>
              <a:rPr lang="en-US" sz="2000" b="0" dirty="0"/>
            </a:br>
            <a:r>
              <a:rPr lang="en-US" sz="1600" b="0" dirty="0"/>
              <a:t>J. </a:t>
            </a:r>
            <a:r>
              <a:rPr lang="en-US" sz="1600" b="0" dirty="0" err="1"/>
              <a:t>strassburger</a:t>
            </a:r>
            <a:endParaRPr lang="en-US" sz="1600" b="0" dirty="0"/>
          </a:p>
        </p:txBody>
      </p:sp>
      <p:sp>
        <p:nvSpPr>
          <p:cNvPr id="3" name="Content Placeholder 2"/>
          <p:cNvSpPr>
            <a:spLocks noGrp="1"/>
          </p:cNvSpPr>
          <p:nvPr>
            <p:ph idx="1"/>
          </p:nvPr>
        </p:nvSpPr>
        <p:spPr/>
        <p:txBody>
          <a:bodyPr>
            <a:normAutofit/>
          </a:bodyPr>
          <a:lstStyle/>
          <a:p>
            <a:r>
              <a:rPr lang="en-US" dirty="0"/>
              <a:t>§ 323 </a:t>
            </a:r>
            <a:r>
              <a:rPr lang="en-US" dirty="0" smtClean="0"/>
              <a:t>comment </a:t>
            </a:r>
            <a:r>
              <a:rPr lang="en-US" dirty="0"/>
              <a:t>c language </a:t>
            </a:r>
            <a:r>
              <a:rPr lang="en-US" dirty="0" smtClean="0"/>
              <a:t>- that </a:t>
            </a:r>
            <a:r>
              <a:rPr lang="en-US" dirty="0"/>
              <a:t>“the actor is not free to discontinue his services where a reasonable man would not do so” </a:t>
            </a:r>
            <a:r>
              <a:rPr lang="en-US" dirty="0" smtClean="0"/>
              <a:t>- </a:t>
            </a:r>
            <a:r>
              <a:rPr lang="en-US" b="1" dirty="0" smtClean="0"/>
              <a:t>only </a:t>
            </a:r>
            <a:r>
              <a:rPr lang="en-US" b="1" dirty="0"/>
              <a:t>applies </a:t>
            </a:r>
            <a:r>
              <a:rPr lang="en-US" dirty="0"/>
              <a:t>“where the actor (Diocese) has put the other (Decedent</a:t>
            </a:r>
            <a:r>
              <a:rPr lang="en-US" dirty="0" smtClean="0"/>
              <a:t>) in </a:t>
            </a:r>
            <a:r>
              <a:rPr lang="en-US" dirty="0"/>
              <a:t>a worse position than he was in before</a:t>
            </a:r>
            <a:r>
              <a:rPr lang="en-US" dirty="0" smtClean="0"/>
              <a:t>.” </a:t>
            </a:r>
          </a:p>
          <a:p>
            <a:r>
              <a:rPr lang="en-US" dirty="0" smtClean="0"/>
              <a:t>Here, the victim was suicidal before, during, and after the Diocese’s undertaking to provide mental health treatment.  </a:t>
            </a:r>
          </a:p>
          <a:p>
            <a:r>
              <a:rPr lang="en-US" dirty="0" smtClean="0"/>
              <a:t>Therefore, the decedent was not put in a worse position than he was in prior to the undertaking.</a:t>
            </a:r>
            <a:endParaRPr lang="en-US" dirty="0"/>
          </a:p>
        </p:txBody>
      </p:sp>
      <p:sp>
        <p:nvSpPr>
          <p:cNvPr id="4" name="Footer Placeholder 3"/>
          <p:cNvSpPr>
            <a:spLocks noGrp="1"/>
          </p:cNvSpPr>
          <p:nvPr>
            <p:ph type="ftr" sz="quarter" idx="11"/>
          </p:nvPr>
        </p:nvSpPr>
        <p:spPr/>
        <p:txBody>
          <a:bodyPr/>
          <a:lstStyle/>
          <a:p>
            <a:r>
              <a:rPr lang="en-US" smtClean="0"/>
              <a:t>By:  Clifford A. Rieders, Esq.</a:t>
            </a:r>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pPr/>
              <a:t>8</a:t>
            </a:fld>
            <a:endParaRPr lang="en-US"/>
          </a:p>
        </p:txBody>
      </p:sp>
    </p:spTree>
    <p:extLst>
      <p:ext uri="{BB962C8B-B14F-4D97-AF65-F5344CB8AC3E}">
        <p14:creationId xmlns:p14="http://schemas.microsoft.com/office/powerpoint/2010/main" val="1953263045"/>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By:  Clifford A. Rieders, Esq.</a:t>
            </a:r>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80</a:t>
            </a:fld>
            <a:endParaRPr lang="en-US"/>
          </a:p>
        </p:txBody>
      </p:sp>
      <p:sp>
        <p:nvSpPr>
          <p:cNvPr id="4" name="Title 3"/>
          <p:cNvSpPr>
            <a:spLocks noGrp="1"/>
          </p:cNvSpPr>
          <p:nvPr>
            <p:ph type="title" idx="4294967295"/>
          </p:nvPr>
        </p:nvSpPr>
        <p:spPr>
          <a:xfrm>
            <a:off x="754185" y="1705707"/>
            <a:ext cx="7696200" cy="1342293"/>
          </a:xfrm>
          <a:solidFill>
            <a:srgbClr val="FFFFFF"/>
          </a:solidFill>
          <a:ln w="57150" cmpd="thickThin">
            <a:solidFill>
              <a:srgbClr val="730E00"/>
            </a:solidFill>
          </a:ln>
        </p:spPr>
        <p:txBody>
          <a:bodyPr>
            <a:normAutofit/>
          </a:bodyPr>
          <a:lstStyle/>
          <a:p>
            <a:r>
              <a:rPr lang="en-US" sz="4000" dirty="0" smtClean="0"/>
              <a:t>Federal preemption</a:t>
            </a:r>
            <a:endParaRPr lang="en-US" sz="4000" dirty="0"/>
          </a:p>
        </p:txBody>
      </p:sp>
    </p:spTree>
    <p:extLst>
      <p:ext uri="{BB962C8B-B14F-4D97-AF65-F5344CB8AC3E}">
        <p14:creationId xmlns:p14="http://schemas.microsoft.com/office/powerpoint/2010/main" val="3623727710"/>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Wright v. </a:t>
            </a:r>
            <a:r>
              <a:rPr lang="en-US" dirty="0" err="1" smtClean="0"/>
              <a:t>aventis</a:t>
            </a:r>
            <a:r>
              <a:rPr lang="en-US" dirty="0" smtClean="0"/>
              <a:t> </a:t>
            </a:r>
            <a:r>
              <a:rPr lang="en-US" dirty="0" err="1" smtClean="0"/>
              <a:t>pasteur</a:t>
            </a:r>
            <a:r>
              <a:rPr lang="en-US" dirty="0" smtClean="0"/>
              <a:t>, </a:t>
            </a:r>
            <a:r>
              <a:rPr lang="en-US" dirty="0" err="1" smtClean="0"/>
              <a:t>inc.</a:t>
            </a:r>
            <a:r>
              <a:rPr lang="en-US" dirty="0" smtClean="0"/>
              <a:t/>
            </a:r>
            <a:br>
              <a:rPr lang="en-US" dirty="0" smtClean="0"/>
            </a:br>
            <a:r>
              <a:rPr lang="en-US" sz="1800" b="0" dirty="0" smtClean="0"/>
              <a:t>14 a.3d 850 (pa. super. 2011)</a:t>
            </a:r>
            <a:br>
              <a:rPr lang="en-US" sz="1800" b="0" dirty="0" smtClean="0"/>
            </a:br>
            <a:r>
              <a:rPr lang="en-US" sz="1400" b="0" dirty="0" smtClean="0"/>
              <a:t>judge </a:t>
            </a:r>
            <a:r>
              <a:rPr lang="en-US" sz="1400" b="0" dirty="0" err="1" smtClean="0"/>
              <a:t>mundy</a:t>
            </a:r>
            <a:endParaRPr lang="en-US" dirty="0"/>
          </a:p>
        </p:txBody>
      </p:sp>
      <p:sp>
        <p:nvSpPr>
          <p:cNvPr id="5" name="Content Placeholder 4"/>
          <p:cNvSpPr>
            <a:spLocks noGrp="1"/>
          </p:cNvSpPr>
          <p:nvPr>
            <p:ph idx="1"/>
          </p:nvPr>
        </p:nvSpPr>
        <p:spPr>
          <a:xfrm>
            <a:off x="457200" y="1752600"/>
            <a:ext cx="8229600" cy="4822078"/>
          </a:xfrm>
        </p:spPr>
        <p:txBody>
          <a:bodyPr>
            <a:normAutofit fontScale="92500" lnSpcReduction="20000"/>
          </a:bodyPr>
          <a:lstStyle/>
          <a:p>
            <a:r>
              <a:rPr lang="en-US" dirty="0" smtClean="0"/>
              <a:t>Minor received vaccine containing preservative </a:t>
            </a:r>
            <a:r>
              <a:rPr lang="en-US" dirty="0" err="1" smtClean="0"/>
              <a:t>Thimerosal</a:t>
            </a:r>
            <a:r>
              <a:rPr lang="en-US" dirty="0" smtClean="0"/>
              <a:t>, a Hepatitis-B vaccine manufactured by Merck.  The claim was that the preservative exposure caused neurological damage.</a:t>
            </a:r>
          </a:p>
          <a:p>
            <a:r>
              <a:rPr lang="en-US" dirty="0" smtClean="0"/>
              <a:t>Minor plaintiff’s claim was not covered under any of the bases listed on the Vaccine Table whereby compensation is provided by the National Childhood Vaccine Injury Act of 1986.</a:t>
            </a:r>
          </a:p>
          <a:p>
            <a:r>
              <a:rPr lang="en-US" dirty="0" smtClean="0"/>
              <a:t>Based upon express language of the statute we recognize either defective warnings or defective manufacturing may serve as a basis for alleging that certain vaccines’ side effects were avoidable.  From this fact alone we cannot draw the conclusion that improper warnings and improper manufacturing are the only bases upon which to categorize side effects as avoidable.</a:t>
            </a:r>
            <a:endParaRPr lang="en-US"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81</a:t>
            </a:fld>
            <a:endParaRPr lang="en-US"/>
          </a:p>
        </p:txBody>
      </p:sp>
    </p:spTree>
    <p:extLst>
      <p:ext uri="{BB962C8B-B14F-4D97-AF65-F5344CB8AC3E}">
        <p14:creationId xmlns:p14="http://schemas.microsoft.com/office/powerpoint/2010/main" val="2732808758"/>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Wright v. </a:t>
            </a:r>
            <a:r>
              <a:rPr lang="en-US" dirty="0" err="1" smtClean="0"/>
              <a:t>aventis</a:t>
            </a:r>
            <a:r>
              <a:rPr lang="en-US" dirty="0" smtClean="0"/>
              <a:t> </a:t>
            </a:r>
            <a:r>
              <a:rPr lang="en-US" dirty="0" err="1" smtClean="0"/>
              <a:t>pasteur</a:t>
            </a:r>
            <a:r>
              <a:rPr lang="en-US" dirty="0" smtClean="0"/>
              <a:t>, </a:t>
            </a:r>
            <a:r>
              <a:rPr lang="en-US" dirty="0" err="1" smtClean="0"/>
              <a:t>inc.</a:t>
            </a:r>
            <a:r>
              <a:rPr lang="en-US" dirty="0" smtClean="0"/>
              <a:t/>
            </a:r>
            <a:br>
              <a:rPr lang="en-US" dirty="0" smtClean="0"/>
            </a:br>
            <a:r>
              <a:rPr lang="en-US" sz="1800" b="0" dirty="0" smtClean="0"/>
              <a:t>14 a.3d 850 (pa. super. 2011)</a:t>
            </a:r>
            <a:br>
              <a:rPr lang="en-US" sz="1800" b="0" dirty="0" smtClean="0"/>
            </a:br>
            <a:r>
              <a:rPr lang="en-US" sz="1400" b="0" dirty="0" smtClean="0"/>
              <a:t>judge </a:t>
            </a:r>
            <a:r>
              <a:rPr lang="en-US" sz="1400" b="0" dirty="0" err="1" smtClean="0"/>
              <a:t>mundy</a:t>
            </a:r>
            <a:endParaRPr lang="en-US" dirty="0"/>
          </a:p>
        </p:txBody>
      </p:sp>
      <p:sp>
        <p:nvSpPr>
          <p:cNvPr id="5" name="Content Placeholder 4"/>
          <p:cNvSpPr>
            <a:spLocks noGrp="1"/>
          </p:cNvSpPr>
          <p:nvPr>
            <p:ph idx="1"/>
          </p:nvPr>
        </p:nvSpPr>
        <p:spPr>
          <a:xfrm>
            <a:off x="457200" y="1752600"/>
            <a:ext cx="8229600" cy="4822078"/>
          </a:xfrm>
        </p:spPr>
        <p:txBody>
          <a:bodyPr>
            <a:normAutofit lnSpcReduction="10000"/>
          </a:bodyPr>
          <a:lstStyle/>
          <a:p>
            <a:r>
              <a:rPr lang="en-US" dirty="0" smtClean="0"/>
              <a:t>After a very academic discussion, the Court concluded that Congress intended the courts to conduct case-by-case inquiries as to the nature of vaccine’s side effects.  </a:t>
            </a:r>
          </a:p>
          <a:p>
            <a:pPr marL="114300" indent="0">
              <a:buNone/>
            </a:pPr>
            <a:endParaRPr lang="en-US" dirty="0" smtClean="0"/>
          </a:p>
          <a:p>
            <a:r>
              <a:rPr lang="en-US" dirty="0" smtClean="0"/>
              <a:t>As such, we hold that §300aa-22(b)(1) does not serve as an outright bar to any design defect claim.  Rather, the statute requires courts to conduct a case-by-case inquiry in order to determine whether a particular vaccine's side effects were unavoidable.  Therefore the trial court erred in granting summary judgment to the vaccine defendants.</a:t>
            </a:r>
            <a:endParaRPr lang="en-US"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82</a:t>
            </a:fld>
            <a:endParaRPr lang="en-US"/>
          </a:p>
        </p:txBody>
      </p:sp>
    </p:spTree>
    <p:extLst>
      <p:ext uri="{BB962C8B-B14F-4D97-AF65-F5344CB8AC3E}">
        <p14:creationId xmlns:p14="http://schemas.microsoft.com/office/powerpoint/2010/main" val="512481593"/>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Bruesewitz</a:t>
            </a:r>
            <a:r>
              <a:rPr lang="en-US" dirty="0" smtClean="0"/>
              <a:t> v. </a:t>
            </a:r>
            <a:r>
              <a:rPr lang="en-US" dirty="0" err="1" smtClean="0"/>
              <a:t>wyeth</a:t>
            </a:r>
            <a:r>
              <a:rPr lang="en-US" dirty="0" smtClean="0"/>
              <a:t/>
            </a:r>
            <a:br>
              <a:rPr lang="en-US" dirty="0" smtClean="0"/>
            </a:br>
            <a:r>
              <a:rPr lang="en-US" sz="1800" b="0" dirty="0" smtClean="0"/>
              <a:t>131 </a:t>
            </a:r>
            <a:r>
              <a:rPr lang="en-US" sz="1800" b="0" dirty="0" err="1" smtClean="0"/>
              <a:t>s.ct</a:t>
            </a:r>
            <a:r>
              <a:rPr lang="en-US" sz="1800" b="0" dirty="0" smtClean="0"/>
              <a:t>. 1068 (2011)</a:t>
            </a:r>
            <a:br>
              <a:rPr lang="en-US" sz="1800" b="0" dirty="0" smtClean="0"/>
            </a:br>
            <a:r>
              <a:rPr lang="en-US" sz="1400" b="0" dirty="0" smtClean="0"/>
              <a:t>justice </a:t>
            </a:r>
            <a:r>
              <a:rPr lang="en-US" sz="1400" b="0" dirty="0" err="1" smtClean="0"/>
              <a:t>scalia</a:t>
            </a:r>
            <a:endParaRPr lang="en-US" sz="2000" b="0" dirty="0"/>
          </a:p>
        </p:txBody>
      </p:sp>
      <p:sp>
        <p:nvSpPr>
          <p:cNvPr id="3" name="Content Placeholder 2"/>
          <p:cNvSpPr>
            <a:spLocks noGrp="1"/>
          </p:cNvSpPr>
          <p:nvPr>
            <p:ph idx="1"/>
          </p:nvPr>
        </p:nvSpPr>
        <p:spPr>
          <a:xfrm>
            <a:off x="457200" y="2258540"/>
            <a:ext cx="8229600" cy="3867624"/>
          </a:xfrm>
        </p:spPr>
        <p:txBody>
          <a:bodyPr/>
          <a:lstStyle/>
          <a:p>
            <a:r>
              <a:rPr lang="en-US" dirty="0" smtClean="0"/>
              <a:t>Preemption enacted in the National Childhood Vaccine Injury Act of 1986 bars state-law design-defect claims against vaccine manufacturers.</a:t>
            </a:r>
            <a:endParaRPr lang="en-US"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83</a:t>
            </a:fld>
            <a:endParaRPr lang="en-US"/>
          </a:p>
        </p:txBody>
      </p:sp>
    </p:spTree>
    <p:extLst>
      <p:ext uri="{BB962C8B-B14F-4D97-AF65-F5344CB8AC3E}">
        <p14:creationId xmlns:p14="http://schemas.microsoft.com/office/powerpoint/2010/main" val="2008632407"/>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FD889E0-CAB2-4699-909D-B9A88D47ACBE}" type="slidenum">
              <a:rPr lang="en-US" smtClean="0"/>
              <a:pPr/>
              <a:t>84</a:t>
            </a:fld>
            <a:endParaRPr lang="en-US"/>
          </a:p>
        </p:txBody>
      </p:sp>
      <p:sp>
        <p:nvSpPr>
          <p:cNvPr id="4" name="Footer Placeholder 3"/>
          <p:cNvSpPr>
            <a:spLocks noGrp="1"/>
          </p:cNvSpPr>
          <p:nvPr>
            <p:ph type="ftr" sz="quarter" idx="11"/>
          </p:nvPr>
        </p:nvSpPr>
        <p:spPr/>
        <p:txBody>
          <a:bodyPr/>
          <a:lstStyle/>
          <a:p>
            <a:r>
              <a:rPr lang="en-US" smtClean="0"/>
              <a:t>By:  Clifford A. Rieders, Esq.</a:t>
            </a:r>
            <a:endParaRPr lang="en-US"/>
          </a:p>
        </p:txBody>
      </p:sp>
      <p:sp>
        <p:nvSpPr>
          <p:cNvPr id="6" name="Title 5"/>
          <p:cNvSpPr>
            <a:spLocks noGrp="1"/>
          </p:cNvSpPr>
          <p:nvPr>
            <p:ph type="title"/>
          </p:nvPr>
        </p:nvSpPr>
        <p:spPr/>
        <p:txBody>
          <a:bodyPr/>
          <a:lstStyle/>
          <a:p>
            <a:r>
              <a:rPr lang="en-US" b="1" dirty="0" smtClean="0"/>
              <a:t>Williamson v. </a:t>
            </a:r>
            <a:r>
              <a:rPr lang="en-US" b="1" dirty="0" err="1" smtClean="0"/>
              <a:t>mazda</a:t>
            </a:r>
            <a:r>
              <a:rPr lang="en-US" b="1" dirty="0" smtClean="0"/>
              <a:t> motor of </a:t>
            </a:r>
            <a:r>
              <a:rPr lang="en-US" b="1" dirty="0" err="1" smtClean="0"/>
              <a:t>america</a:t>
            </a:r>
            <a:endParaRPr lang="en-US" b="1" dirty="0"/>
          </a:p>
        </p:txBody>
      </p:sp>
      <p:pic>
        <p:nvPicPr>
          <p:cNvPr id="9" name="Picture Placeholder 8"/>
          <p:cNvPicPr>
            <a:picLocks noGrp="1" noChangeAspect="1"/>
          </p:cNvPicPr>
          <p:nvPr>
            <p:ph type="pic" idx="1"/>
          </p:nvPr>
        </p:nvPicPr>
        <p:blipFill>
          <a:blip r:embed="rId2" cstate="print"/>
          <a:srcRect t="12840" b="12840"/>
          <a:stretch>
            <a:fillRect/>
          </a:stretch>
        </p:blipFill>
        <p:spPr>
          <a:prstGeom prst="rect">
            <a:avLst/>
          </a:prstGeom>
          <a:effectLst>
            <a:softEdge rad="38100"/>
          </a:effectLst>
        </p:spPr>
      </p:pic>
    </p:spTree>
    <p:extLst>
      <p:ext uri="{BB962C8B-B14F-4D97-AF65-F5344CB8AC3E}">
        <p14:creationId xmlns:p14="http://schemas.microsoft.com/office/powerpoint/2010/main" val="483105323"/>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Williamson v. </a:t>
            </a:r>
            <a:r>
              <a:rPr lang="en-US" dirty="0" err="1" smtClean="0"/>
              <a:t>mazda</a:t>
            </a:r>
            <a:r>
              <a:rPr lang="en-US" dirty="0" smtClean="0"/>
              <a:t> motor of </a:t>
            </a:r>
            <a:r>
              <a:rPr lang="en-US" dirty="0" err="1" smtClean="0"/>
              <a:t>america</a:t>
            </a:r>
            <a:r>
              <a:rPr lang="en-US" dirty="0" smtClean="0"/>
              <a:t/>
            </a:r>
            <a:br>
              <a:rPr lang="en-US" dirty="0" smtClean="0"/>
            </a:br>
            <a:r>
              <a:rPr lang="en-US" sz="2000" b="0" dirty="0" smtClean="0"/>
              <a:t>131 </a:t>
            </a:r>
            <a:r>
              <a:rPr lang="en-US" sz="2000" b="0" dirty="0" err="1" smtClean="0"/>
              <a:t>s.ct</a:t>
            </a:r>
            <a:r>
              <a:rPr lang="en-US" sz="2000" b="0" dirty="0" smtClean="0"/>
              <a:t>. 1131 (2011)</a:t>
            </a:r>
            <a:br>
              <a:rPr lang="en-US" sz="2000" b="0" dirty="0" smtClean="0"/>
            </a:br>
            <a:r>
              <a:rPr lang="en-US" sz="1600" b="0" dirty="0" smtClean="0"/>
              <a:t>judge </a:t>
            </a:r>
            <a:r>
              <a:rPr lang="en-US" sz="1600" b="0" dirty="0" err="1" smtClean="0"/>
              <a:t>bryer</a:t>
            </a:r>
            <a:endParaRPr lang="en-US" sz="1600" dirty="0"/>
          </a:p>
        </p:txBody>
      </p:sp>
      <p:sp>
        <p:nvSpPr>
          <p:cNvPr id="3" name="Content Placeholder 2"/>
          <p:cNvSpPr>
            <a:spLocks noGrp="1"/>
          </p:cNvSpPr>
          <p:nvPr>
            <p:ph idx="1"/>
          </p:nvPr>
        </p:nvSpPr>
        <p:spPr>
          <a:xfrm>
            <a:off x="457200" y="1752600"/>
            <a:ext cx="8229600" cy="4886378"/>
          </a:xfrm>
        </p:spPr>
        <p:txBody>
          <a:bodyPr>
            <a:normAutofit/>
          </a:bodyPr>
          <a:lstStyle/>
          <a:p>
            <a:r>
              <a:rPr lang="en-US" sz="2000" dirty="0"/>
              <a:t>Federal motor vehicle safety standard 208 requires installation of seat belts on rear seats of passenger vehicles.</a:t>
            </a:r>
          </a:p>
          <a:p>
            <a:r>
              <a:rPr lang="en-US" sz="2000" dirty="0" smtClean="0"/>
              <a:t>We conclude that providing manufacturers with this seatbelt choice is not a significant objective of the federal regulation.  Consequently, the regulation does not preempt the state tort suit.</a:t>
            </a:r>
          </a:p>
          <a:p>
            <a:r>
              <a:rPr lang="en-US" sz="2000" dirty="0"/>
              <a:t>M</a:t>
            </a:r>
            <a:r>
              <a:rPr lang="en-US" sz="2000" dirty="0" smtClean="0"/>
              <a:t>anufacturers have a choice about what to install on the rear inner seats (middle seats).  They can install either simple lap belts or lap and shoulder belts.  </a:t>
            </a:r>
          </a:p>
          <a:p>
            <a:r>
              <a:rPr lang="en-US" sz="2000" dirty="0" smtClean="0"/>
              <a:t>The federal regulation does not preempt a state tort suit that if successful would deny manufacturers the choice of belts for rear inner seats by imposing tort liability upon those who choose to install a simple lap belt.</a:t>
            </a:r>
            <a:endParaRPr lang="en-US" sz="2000"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85</a:t>
            </a:fld>
            <a:endParaRPr lang="en-US"/>
          </a:p>
        </p:txBody>
      </p:sp>
    </p:spTree>
    <p:extLst>
      <p:ext uri="{BB962C8B-B14F-4D97-AF65-F5344CB8AC3E}">
        <p14:creationId xmlns:p14="http://schemas.microsoft.com/office/powerpoint/2010/main" val="1096239564"/>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Reeser</a:t>
            </a:r>
            <a:r>
              <a:rPr lang="en-US" dirty="0" smtClean="0"/>
              <a:t> v. </a:t>
            </a:r>
            <a:r>
              <a:rPr lang="en-US" dirty="0" err="1" smtClean="0"/>
              <a:t>ngk</a:t>
            </a:r>
            <a:r>
              <a:rPr lang="en-US" dirty="0" smtClean="0"/>
              <a:t> north </a:t>
            </a:r>
            <a:r>
              <a:rPr lang="en-US" dirty="0" err="1" smtClean="0"/>
              <a:t>american</a:t>
            </a:r>
            <a:r>
              <a:rPr lang="en-US" dirty="0" smtClean="0"/>
              <a:t>, </a:t>
            </a:r>
            <a:r>
              <a:rPr lang="en-US" dirty="0" err="1" smtClean="0"/>
              <a:t>inc.</a:t>
            </a:r>
            <a:r>
              <a:rPr lang="en-US" dirty="0" smtClean="0"/>
              <a:t/>
            </a:r>
            <a:br>
              <a:rPr lang="en-US" dirty="0" smtClean="0"/>
            </a:br>
            <a:r>
              <a:rPr lang="en-US" sz="1800" b="0" dirty="0" smtClean="0"/>
              <a:t>14 A.3d 896 (pa. super. 2011)</a:t>
            </a:r>
            <a:br>
              <a:rPr lang="en-US" sz="1800" b="0" dirty="0" smtClean="0"/>
            </a:br>
            <a:r>
              <a:rPr lang="en-US" sz="1400" b="0" dirty="0" smtClean="0"/>
              <a:t>judge </a:t>
            </a:r>
            <a:r>
              <a:rPr lang="en-US" sz="1400" b="0" dirty="0" err="1" smtClean="0"/>
              <a:t>freedberg</a:t>
            </a:r>
            <a:endParaRPr lang="en-US" dirty="0"/>
          </a:p>
        </p:txBody>
      </p:sp>
      <p:sp>
        <p:nvSpPr>
          <p:cNvPr id="3" name="Content Placeholder 2"/>
          <p:cNvSpPr>
            <a:spLocks noGrp="1"/>
          </p:cNvSpPr>
          <p:nvPr>
            <p:ph idx="1"/>
          </p:nvPr>
        </p:nvSpPr>
        <p:spPr/>
        <p:txBody>
          <a:bodyPr>
            <a:normAutofit/>
          </a:bodyPr>
          <a:lstStyle/>
          <a:p>
            <a:r>
              <a:rPr lang="en-US" sz="2000" dirty="0" smtClean="0"/>
              <a:t>Engineering firm has no duty to inform residents that beryllium emissions at a plant significantly exceeded the allowable limits set by the United States Environmental Protection Agency.  </a:t>
            </a:r>
          </a:p>
          <a:p>
            <a:r>
              <a:rPr lang="en-US" sz="2000" dirty="0" smtClean="0"/>
              <a:t>There was no report to any government agency or the community.  The engineering firm was retained by the manufacturer.  It is not enough that a duty was negligently performed.  </a:t>
            </a:r>
          </a:p>
          <a:p>
            <a:r>
              <a:rPr lang="en-US" sz="2000" dirty="0" smtClean="0"/>
              <a:t>Liability here would inhibit owners of a facility from hiring qualified independent consultants to learn whether a dangerous condition existed.</a:t>
            </a:r>
            <a:endParaRPr lang="en-US" sz="2000"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86</a:t>
            </a:fld>
            <a:endParaRPr lang="en-US"/>
          </a:p>
        </p:txBody>
      </p:sp>
      <p:pic>
        <p:nvPicPr>
          <p:cNvPr id="4" name="Picture 3"/>
          <p:cNvPicPr>
            <a:picLocks noChangeAspect="1"/>
          </p:cNvPicPr>
          <p:nvPr/>
        </p:nvPicPr>
        <p:blipFill>
          <a:blip r:embed="rId2" cstate="print"/>
          <a:stretch>
            <a:fillRect/>
          </a:stretch>
        </p:blipFill>
        <p:spPr>
          <a:xfrm>
            <a:off x="5658338" y="4739541"/>
            <a:ext cx="2303585" cy="1702649"/>
          </a:xfrm>
          <a:prstGeom prst="rect">
            <a:avLst/>
          </a:prstGeom>
          <a:effectLst>
            <a:softEdge rad="38100"/>
          </a:effectLst>
        </p:spPr>
      </p:pic>
    </p:spTree>
    <p:extLst>
      <p:ext uri="{BB962C8B-B14F-4D97-AF65-F5344CB8AC3E}">
        <p14:creationId xmlns:p14="http://schemas.microsoft.com/office/powerpoint/2010/main" val="2821278284"/>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By:  Clifford A. Rieders, Esq.</a:t>
            </a:r>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87</a:t>
            </a:fld>
            <a:endParaRPr lang="en-US"/>
          </a:p>
        </p:txBody>
      </p:sp>
      <p:sp>
        <p:nvSpPr>
          <p:cNvPr id="4" name="Title 3"/>
          <p:cNvSpPr>
            <a:spLocks noGrp="1"/>
          </p:cNvSpPr>
          <p:nvPr>
            <p:ph type="title" idx="4294967295"/>
          </p:nvPr>
        </p:nvSpPr>
        <p:spPr>
          <a:xfrm>
            <a:off x="754185" y="1725246"/>
            <a:ext cx="7696200" cy="1028700"/>
          </a:xfrm>
          <a:solidFill>
            <a:srgbClr val="FFFFFF"/>
          </a:solidFill>
          <a:ln w="57150" cmpd="thickThin">
            <a:solidFill>
              <a:srgbClr val="730E00"/>
            </a:solidFill>
          </a:ln>
        </p:spPr>
        <p:txBody>
          <a:bodyPr/>
          <a:lstStyle/>
          <a:p>
            <a:r>
              <a:rPr lang="en-US" dirty="0" smtClean="0"/>
              <a:t>liens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t>Tristani</a:t>
            </a:r>
            <a:r>
              <a:rPr lang="en-US" dirty="0" smtClean="0"/>
              <a:t> </a:t>
            </a:r>
            <a:r>
              <a:rPr lang="en-US" dirty="0" err="1" smtClean="0"/>
              <a:t>v</a:t>
            </a:r>
            <a:r>
              <a:rPr lang="en-US" dirty="0" smtClean="0"/>
              <a:t>. </a:t>
            </a:r>
            <a:r>
              <a:rPr lang="en-US" dirty="0" err="1" smtClean="0"/>
              <a:t>richman</a:t>
            </a:r>
            <a:r>
              <a:rPr lang="en-US" dirty="0" smtClean="0"/>
              <a:t/>
            </a:r>
            <a:br>
              <a:rPr lang="en-US" dirty="0" smtClean="0"/>
            </a:br>
            <a:r>
              <a:rPr lang="en-US" sz="1800" b="0" dirty="0" smtClean="0"/>
              <a:t>652 f.3d 360 (3</a:t>
            </a:r>
            <a:r>
              <a:rPr lang="en-US" sz="1800" b="0" baseline="30000" dirty="0" smtClean="0"/>
              <a:t>rd</a:t>
            </a:r>
            <a:r>
              <a:rPr lang="en-US" sz="1800" b="0" dirty="0" smtClean="0"/>
              <a:t> Cir. 2011)</a:t>
            </a:r>
            <a:br>
              <a:rPr lang="en-US" sz="1800" b="0" dirty="0" smtClean="0"/>
            </a:br>
            <a:r>
              <a:rPr lang="en-US" sz="1400" b="0" dirty="0" smtClean="0"/>
              <a:t>Circuit judge </a:t>
            </a:r>
            <a:r>
              <a:rPr lang="en-US" sz="1400" b="0" dirty="0" err="1" smtClean="0"/>
              <a:t>hardiman</a:t>
            </a:r>
            <a:endParaRPr lang="en-US" b="0" dirty="0"/>
          </a:p>
        </p:txBody>
      </p:sp>
      <p:sp>
        <p:nvSpPr>
          <p:cNvPr id="5" name="Content Placeholder 4"/>
          <p:cNvSpPr>
            <a:spLocks noGrp="1"/>
          </p:cNvSpPr>
          <p:nvPr>
            <p:ph idx="1"/>
          </p:nvPr>
        </p:nvSpPr>
        <p:spPr>
          <a:xfrm>
            <a:off x="457200" y="2260600"/>
            <a:ext cx="8229600" cy="3865563"/>
          </a:xfrm>
        </p:spPr>
        <p:txBody>
          <a:bodyPr/>
          <a:lstStyle/>
          <a:p>
            <a:r>
              <a:rPr lang="en-US" dirty="0" smtClean="0"/>
              <a:t>State’s Medicaid liens on settlements or judgments are not prohibited by anti-lien and anti-recovery provisions of the Social Security Act.</a:t>
            </a:r>
          </a:p>
          <a:p>
            <a:pPr>
              <a:buNone/>
            </a:pPr>
            <a:endParaRPr lang="en-US"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88</a:t>
            </a:fld>
            <a:endParaRPr lang="en-US"/>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Zaleppa</a:t>
            </a:r>
            <a:r>
              <a:rPr lang="en-US" dirty="0" smtClean="0"/>
              <a:t> </a:t>
            </a:r>
            <a:r>
              <a:rPr lang="en-US" dirty="0" err="1" smtClean="0"/>
              <a:t>v</a:t>
            </a:r>
            <a:r>
              <a:rPr lang="en-US" dirty="0" smtClean="0"/>
              <a:t>. </a:t>
            </a:r>
            <a:r>
              <a:rPr lang="en-US" dirty="0" err="1" smtClean="0"/>
              <a:t>seiwell</a:t>
            </a:r>
            <a:r>
              <a:rPr lang="en-US" dirty="0" smtClean="0"/>
              <a:t/>
            </a:r>
            <a:br>
              <a:rPr lang="en-US" dirty="0" smtClean="0"/>
            </a:br>
            <a:r>
              <a:rPr lang="en-US" sz="2000" b="0" dirty="0" smtClean="0"/>
              <a:t>a.3d, 2010 </a:t>
            </a:r>
            <a:r>
              <a:rPr lang="en-US" sz="2000" b="0" dirty="0" err="1" smtClean="0"/>
              <a:t>wl</a:t>
            </a:r>
            <a:r>
              <a:rPr lang="en-US" sz="2000" b="0" dirty="0" smtClean="0"/>
              <a:t> 4633467 (pa. super. 2010)</a:t>
            </a:r>
            <a:r>
              <a:rPr lang="en-US" sz="1800" b="0" dirty="0" smtClean="0"/>
              <a:t/>
            </a:r>
            <a:br>
              <a:rPr lang="en-US" sz="1800" b="0" dirty="0" smtClean="0"/>
            </a:br>
            <a:r>
              <a:rPr lang="en-US" sz="1556" b="0" dirty="0" smtClean="0"/>
              <a:t>judge </a:t>
            </a:r>
            <a:r>
              <a:rPr lang="en-US" sz="1556" b="0" dirty="0" err="1" smtClean="0"/>
              <a:t>mundy</a:t>
            </a:r>
            <a:endParaRPr lang="en-US" sz="1556" b="0" dirty="0"/>
          </a:p>
        </p:txBody>
      </p:sp>
      <p:sp>
        <p:nvSpPr>
          <p:cNvPr id="3" name="Content Placeholder 2"/>
          <p:cNvSpPr>
            <a:spLocks noGrp="1"/>
          </p:cNvSpPr>
          <p:nvPr>
            <p:ph idx="1"/>
          </p:nvPr>
        </p:nvSpPr>
        <p:spPr>
          <a:xfrm>
            <a:off x="457200" y="2032000"/>
            <a:ext cx="8229600" cy="4094163"/>
          </a:xfrm>
        </p:spPr>
        <p:txBody>
          <a:bodyPr/>
          <a:lstStyle/>
          <a:p>
            <a:r>
              <a:rPr lang="en-US" dirty="0" smtClean="0"/>
              <a:t>Judgment entered following a trial in which jury returned a verdict of $15,000.</a:t>
            </a:r>
          </a:p>
          <a:p>
            <a:pPr marL="114300" indent="0">
              <a:buNone/>
            </a:pPr>
            <a:endParaRPr lang="en-US" dirty="0" smtClean="0"/>
          </a:p>
          <a:p>
            <a:r>
              <a:rPr lang="en-US" dirty="0" smtClean="0"/>
              <a:t>There is no right by the defendant to put money aside for a potential outstanding Medicare lien.  There is no legal basis to assert the interests of the United States government as to reimbursement of the Medicare liens.</a:t>
            </a:r>
          </a:p>
          <a:p>
            <a:pPr>
              <a:buNone/>
            </a:pPr>
            <a:endParaRPr lang="en-US" dirty="0" smtClean="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89</a:t>
            </a:fld>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err="1" smtClean="0"/>
              <a:t>Fiorentino</a:t>
            </a:r>
            <a:r>
              <a:rPr lang="en-US" sz="2500" dirty="0" smtClean="0"/>
              <a:t> v. </a:t>
            </a:r>
            <a:r>
              <a:rPr lang="en-US" sz="2500" dirty="0" err="1" smtClean="0"/>
              <a:t>cabot</a:t>
            </a:r>
            <a:r>
              <a:rPr lang="en-US" sz="2500" dirty="0" smtClean="0"/>
              <a:t> oil &amp; gas corp.</a:t>
            </a:r>
            <a:br>
              <a:rPr lang="en-US" sz="2500" dirty="0" smtClean="0"/>
            </a:br>
            <a:r>
              <a:rPr lang="en-US" sz="1800" b="0" dirty="0" smtClean="0"/>
              <a:t>750 F.Supp.2d 506 (2010) </a:t>
            </a:r>
            <a:br>
              <a:rPr lang="en-US" sz="1800" b="0" dirty="0" smtClean="0"/>
            </a:br>
            <a:r>
              <a:rPr lang="en-US" sz="1400" b="0" dirty="0" smtClean="0"/>
              <a:t>Judge Jones</a:t>
            </a:r>
            <a:endParaRPr lang="en-US" b="0" dirty="0"/>
          </a:p>
        </p:txBody>
      </p:sp>
      <p:sp>
        <p:nvSpPr>
          <p:cNvPr id="3" name="Content Placeholder 2"/>
          <p:cNvSpPr>
            <a:spLocks noGrp="1"/>
          </p:cNvSpPr>
          <p:nvPr>
            <p:ph idx="1"/>
          </p:nvPr>
        </p:nvSpPr>
        <p:spPr>
          <a:xfrm>
            <a:off x="457200" y="1752600"/>
            <a:ext cx="8229600" cy="4853983"/>
          </a:xfrm>
        </p:spPr>
        <p:txBody>
          <a:bodyPr>
            <a:normAutofit/>
          </a:bodyPr>
          <a:lstStyle/>
          <a:p>
            <a:r>
              <a:rPr lang="en-US" dirty="0" smtClean="0"/>
              <a:t>First case I have seen dealing with the obligation of due care in connection with hydro fracking.</a:t>
            </a:r>
          </a:p>
          <a:p>
            <a:r>
              <a:rPr lang="en-US" dirty="0" smtClean="0"/>
              <a:t>Ground water polluted by methane natural gas and other toxins.</a:t>
            </a:r>
          </a:p>
          <a:p>
            <a:r>
              <a:rPr lang="en-US" dirty="0" smtClean="0"/>
              <a:t>Hazardous Sites Cleanup Act applies under §702’s response cost provisions and that neither lack of notice nor prosecution by DEP is fatal to plaintiff’s claim.</a:t>
            </a:r>
          </a:p>
          <a:p>
            <a:r>
              <a:rPr lang="en-US" dirty="0" smtClean="0"/>
              <a:t>Strict liability.  The courts have yet to address whether gas-well drilling is an abnormally dangerous activity that is subject to strict liability, but the Court will not dismiss it at this time.</a:t>
            </a:r>
            <a:endParaRPr lang="en-US"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9</a:t>
            </a:fld>
            <a:endParaRPr lang="en-US"/>
          </a:p>
        </p:txBody>
      </p:sp>
    </p:spTree>
    <p:extLst>
      <p:ext uri="{BB962C8B-B14F-4D97-AF65-F5344CB8AC3E}">
        <p14:creationId xmlns:p14="http://schemas.microsoft.com/office/powerpoint/2010/main" val="474810097"/>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By:  Clifford A. Rieders, Esq.</a:t>
            </a:r>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90</a:t>
            </a:fld>
            <a:endParaRPr lang="en-US"/>
          </a:p>
        </p:txBody>
      </p:sp>
      <p:sp>
        <p:nvSpPr>
          <p:cNvPr id="4" name="Title 3"/>
          <p:cNvSpPr>
            <a:spLocks noGrp="1"/>
          </p:cNvSpPr>
          <p:nvPr>
            <p:ph type="title" idx="4294967295"/>
          </p:nvPr>
        </p:nvSpPr>
        <p:spPr>
          <a:xfrm>
            <a:off x="754185" y="1862016"/>
            <a:ext cx="7696200" cy="863600"/>
          </a:xfrm>
          <a:solidFill>
            <a:srgbClr val="FFFFFF"/>
          </a:solidFill>
          <a:ln w="57150" cmpd="thickThin">
            <a:solidFill>
              <a:srgbClr val="730E00"/>
            </a:solidFill>
          </a:ln>
        </p:spPr>
        <p:txBody>
          <a:bodyPr/>
          <a:lstStyle/>
          <a:p>
            <a:r>
              <a:rPr lang="en-US" dirty="0" err="1" smtClean="0"/>
              <a:t>Fela-ssa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t>Csx</a:t>
            </a:r>
            <a:r>
              <a:rPr lang="en-US" dirty="0" smtClean="0"/>
              <a:t> trans., inc. </a:t>
            </a:r>
            <a:r>
              <a:rPr lang="en-US" dirty="0" err="1" smtClean="0"/>
              <a:t>v</a:t>
            </a:r>
            <a:r>
              <a:rPr lang="en-US" dirty="0" smtClean="0"/>
              <a:t>. </a:t>
            </a:r>
            <a:r>
              <a:rPr lang="en-US" dirty="0" err="1" smtClean="0"/>
              <a:t>mcbride</a:t>
            </a:r>
            <a:r>
              <a:rPr lang="en-US" dirty="0" smtClean="0"/>
              <a:t/>
            </a:r>
            <a:br>
              <a:rPr lang="en-US" dirty="0" smtClean="0"/>
            </a:br>
            <a:r>
              <a:rPr lang="en-US" sz="1800" b="0" dirty="0" smtClean="0"/>
              <a:t>5 A.3d 383 (Pa. super. 2010)</a:t>
            </a:r>
            <a:br>
              <a:rPr lang="en-US" sz="1800" b="0" dirty="0" smtClean="0"/>
            </a:br>
            <a:r>
              <a:rPr lang="en-US" sz="1400" b="0" dirty="0" smtClean="0"/>
              <a:t>justice </a:t>
            </a:r>
            <a:r>
              <a:rPr lang="en-US" sz="1400" b="0" dirty="0" err="1" smtClean="0"/>
              <a:t>ginsburg</a:t>
            </a:r>
            <a:endParaRPr lang="en-US" sz="1400" b="0" dirty="0"/>
          </a:p>
        </p:txBody>
      </p:sp>
      <p:sp>
        <p:nvSpPr>
          <p:cNvPr id="5" name="Content Placeholder 4"/>
          <p:cNvSpPr>
            <a:spLocks noGrp="1"/>
          </p:cNvSpPr>
          <p:nvPr>
            <p:ph idx="1"/>
          </p:nvPr>
        </p:nvSpPr>
        <p:spPr>
          <a:xfrm>
            <a:off x="457200" y="1981200"/>
            <a:ext cx="8229600" cy="4144963"/>
          </a:xfrm>
        </p:spPr>
        <p:txBody>
          <a:bodyPr/>
          <a:lstStyle/>
          <a:p>
            <a:r>
              <a:rPr lang="en-US" dirty="0" smtClean="0"/>
              <a:t>We conclude that the FELA does not incorporate proximate cause standards developed in non-statutory common-law tort actions.  The proper charge in FELA cases simply tracks the language Congress employed informing juries that defendant railroad caused or contributed to plaintiff employee’s injury if the railroad’s injury played </a:t>
            </a:r>
            <a:r>
              <a:rPr lang="en-US" b="1" dirty="0" smtClean="0"/>
              <a:t>any part</a:t>
            </a:r>
            <a:r>
              <a:rPr lang="en-US" dirty="0" smtClean="0"/>
              <a:t> in bringing about the injury.</a:t>
            </a:r>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91</a:t>
            </a:fld>
            <a:endParaRPr lang="en-US"/>
          </a:p>
        </p:txBody>
      </p:sp>
      <p:pic>
        <p:nvPicPr>
          <p:cNvPr id="2" name="Picture 1"/>
          <p:cNvPicPr>
            <a:picLocks noChangeAspect="1"/>
          </p:cNvPicPr>
          <p:nvPr/>
        </p:nvPicPr>
        <p:blipFill>
          <a:blip r:embed="rId2" cstate="print"/>
          <a:stretch>
            <a:fillRect/>
          </a:stretch>
        </p:blipFill>
        <p:spPr>
          <a:xfrm>
            <a:off x="5700346" y="4850441"/>
            <a:ext cx="2295770" cy="1738226"/>
          </a:xfrm>
          <a:prstGeom prst="rect">
            <a:avLst/>
          </a:prstGeom>
          <a:effectLst>
            <a:softEdge rad="101600"/>
          </a:effectLst>
        </p:spPr>
      </p:pic>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By:  Clifford A. Rieders, Esq.</a:t>
            </a:r>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92</a:t>
            </a:fld>
            <a:endParaRPr lang="en-US"/>
          </a:p>
        </p:txBody>
      </p:sp>
      <p:sp>
        <p:nvSpPr>
          <p:cNvPr id="4" name="Title 3"/>
          <p:cNvSpPr>
            <a:spLocks noGrp="1"/>
          </p:cNvSpPr>
          <p:nvPr>
            <p:ph type="title" idx="4294967295"/>
          </p:nvPr>
        </p:nvSpPr>
        <p:spPr>
          <a:xfrm>
            <a:off x="754185" y="1793631"/>
            <a:ext cx="7696200" cy="1006475"/>
          </a:xfrm>
          <a:solidFill>
            <a:srgbClr val="FFFFFF"/>
          </a:solidFill>
          <a:ln w="57150" cmpd="thickThin">
            <a:solidFill>
              <a:srgbClr val="730E00"/>
            </a:solidFill>
          </a:ln>
        </p:spPr>
        <p:txBody>
          <a:bodyPr>
            <a:normAutofit/>
          </a:bodyPr>
          <a:lstStyle/>
          <a:p>
            <a:r>
              <a:rPr lang="en-US" sz="4000" dirty="0" smtClean="0"/>
              <a:t>defamation</a:t>
            </a:r>
            <a:endParaRPr lang="en-US" sz="4000" dirty="0"/>
          </a:p>
        </p:txBody>
      </p:sp>
    </p:spTree>
    <p:extLst>
      <p:ext uri="{BB962C8B-B14F-4D97-AF65-F5344CB8AC3E}">
        <p14:creationId xmlns:p14="http://schemas.microsoft.com/office/powerpoint/2010/main" val="2837502084"/>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Richmond v. </a:t>
            </a:r>
            <a:r>
              <a:rPr lang="en-US" dirty="0" err="1" smtClean="0"/>
              <a:t>mchale</a:t>
            </a:r>
            <a:r>
              <a:rPr lang="en-US" dirty="0" smtClean="0"/>
              <a:t/>
            </a:r>
            <a:br>
              <a:rPr lang="en-US" dirty="0" smtClean="0"/>
            </a:br>
            <a:r>
              <a:rPr lang="en-US" sz="1800" b="0" dirty="0" smtClean="0"/>
              <a:t>35 A.3d 779 (Pa. super. 2012)</a:t>
            </a:r>
            <a:br>
              <a:rPr lang="en-US" sz="1800" b="0" dirty="0" smtClean="0"/>
            </a:br>
            <a:r>
              <a:rPr lang="en-US" sz="1400" b="0" dirty="0" err="1" smtClean="0"/>
              <a:t>pJ</a:t>
            </a:r>
            <a:r>
              <a:rPr lang="en-US" sz="1400" b="0" dirty="0" smtClean="0"/>
              <a:t> </a:t>
            </a:r>
            <a:r>
              <a:rPr lang="en-US" sz="1400" b="0" dirty="0" err="1" smtClean="0"/>
              <a:t>stevens</a:t>
            </a:r>
            <a:endParaRPr lang="en-US" sz="1400" b="0" dirty="0"/>
          </a:p>
        </p:txBody>
      </p:sp>
      <p:sp>
        <p:nvSpPr>
          <p:cNvPr id="5" name="Content Placeholder 4"/>
          <p:cNvSpPr>
            <a:spLocks noGrp="1"/>
          </p:cNvSpPr>
          <p:nvPr>
            <p:ph idx="1"/>
          </p:nvPr>
        </p:nvSpPr>
        <p:spPr>
          <a:xfrm>
            <a:off x="457200" y="1981200"/>
            <a:ext cx="8229600" cy="4144963"/>
          </a:xfrm>
        </p:spPr>
        <p:txBody>
          <a:bodyPr>
            <a:normAutofit fontScale="77500" lnSpcReduction="20000"/>
          </a:bodyPr>
          <a:lstStyle/>
          <a:p>
            <a:r>
              <a:rPr lang="en-US" dirty="0" smtClean="0"/>
              <a:t>An attorney, representing a plaintiff in a case alleging sexual abuse of a minor, brought a slander claim against the opposing attorney based upon statements made by that attorney at a discovery conference between the lawyers involved in the federal civil action.</a:t>
            </a:r>
          </a:p>
          <a:p>
            <a:r>
              <a:rPr lang="en-US" dirty="0"/>
              <a:t>D</a:t>
            </a:r>
            <a:r>
              <a:rPr lang="en-US" dirty="0" smtClean="0"/>
              <a:t>efendant’s attorney was made the statement in response to a discovery request for the physical examination of the defendant.  He accused the Plaintiff’s attorney of using the physical examination of the defendant to extort money from his clients.</a:t>
            </a:r>
          </a:p>
          <a:p>
            <a:r>
              <a:rPr lang="en-US" dirty="0" smtClean="0"/>
              <a:t>The Court concluded that the statement was protected as judicially privileged under </a:t>
            </a:r>
            <a:r>
              <a:rPr lang="en-US" i="1" dirty="0" err="1" smtClean="0"/>
              <a:t>Pelagatti</a:t>
            </a:r>
            <a:r>
              <a:rPr lang="en-US" i="1" dirty="0" smtClean="0"/>
              <a:t> v. Cohen</a:t>
            </a:r>
            <a:r>
              <a:rPr lang="en-US" dirty="0" smtClean="0"/>
              <a:t>, 536 A.2d 1337 (1987), appeal denied, 548 A.2d 256 (1988).</a:t>
            </a:r>
          </a:p>
          <a:p>
            <a:r>
              <a:rPr lang="en-US" dirty="0" smtClean="0"/>
              <a:t>Statement was absolutely privileged because it was  made in connection with representation in a judicial proceeding, limited to counsel for each side, and made in response to a discovery request. </a:t>
            </a:r>
          </a:p>
          <a:p>
            <a:pPr marL="114300" indent="0">
              <a:buNone/>
            </a:pPr>
            <a:endParaRPr lang="en-US" dirty="0" smtClean="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93</a:t>
            </a:fld>
            <a:endParaRPr lang="en-US"/>
          </a:p>
        </p:txBody>
      </p:sp>
    </p:spTree>
    <p:extLst>
      <p:ext uri="{BB962C8B-B14F-4D97-AF65-F5344CB8AC3E}">
        <p14:creationId xmlns:p14="http://schemas.microsoft.com/office/powerpoint/2010/main" val="2729692955"/>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By:  Clifford A. Rieders, Esq.</a:t>
            </a:r>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94</a:t>
            </a:fld>
            <a:endParaRPr lang="en-US"/>
          </a:p>
        </p:txBody>
      </p:sp>
      <p:sp>
        <p:nvSpPr>
          <p:cNvPr id="4" name="Title 3"/>
          <p:cNvSpPr>
            <a:spLocks noGrp="1"/>
          </p:cNvSpPr>
          <p:nvPr>
            <p:ph type="title" idx="4294967295"/>
          </p:nvPr>
        </p:nvSpPr>
        <p:spPr>
          <a:xfrm>
            <a:off x="754185" y="1793631"/>
            <a:ext cx="7696200" cy="1006475"/>
          </a:xfrm>
          <a:solidFill>
            <a:srgbClr val="FFFFFF"/>
          </a:solidFill>
          <a:ln w="57150" cmpd="thickThin">
            <a:solidFill>
              <a:srgbClr val="730E00"/>
            </a:solidFill>
          </a:ln>
        </p:spPr>
        <p:txBody>
          <a:bodyPr>
            <a:normAutofit/>
          </a:bodyPr>
          <a:lstStyle/>
          <a:p>
            <a:r>
              <a:rPr lang="en-US" sz="4000" dirty="0" smtClean="0"/>
              <a:t>Legal malpractice</a:t>
            </a:r>
            <a:endParaRPr lang="en-US" sz="4000" dirty="0"/>
          </a:p>
        </p:txBody>
      </p:sp>
    </p:spTree>
    <p:extLst>
      <p:ext uri="{BB962C8B-B14F-4D97-AF65-F5344CB8AC3E}">
        <p14:creationId xmlns:p14="http://schemas.microsoft.com/office/powerpoint/2010/main" val="595719706"/>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t>Knopick</a:t>
            </a:r>
            <a:r>
              <a:rPr lang="en-US" dirty="0" smtClean="0"/>
              <a:t> v. Connelly</a:t>
            </a:r>
            <a:br>
              <a:rPr lang="en-US" dirty="0" smtClean="0"/>
            </a:br>
            <a:r>
              <a:rPr lang="en-US" sz="1800" b="0" dirty="0" smtClean="0"/>
              <a:t>639 F.3d 600 (3</a:t>
            </a:r>
            <a:r>
              <a:rPr lang="en-US" sz="1800" b="0" baseline="30000" dirty="0" smtClean="0"/>
              <a:t>rd</a:t>
            </a:r>
            <a:r>
              <a:rPr lang="en-US" sz="1800" b="0" dirty="0" smtClean="0"/>
              <a:t> Cir. 2011)</a:t>
            </a:r>
            <a:br>
              <a:rPr lang="en-US" sz="1800" b="0" dirty="0" smtClean="0"/>
            </a:br>
            <a:r>
              <a:rPr lang="en-US" sz="1400" b="0" dirty="0" smtClean="0"/>
              <a:t>circuit judge greenway, </a:t>
            </a:r>
            <a:r>
              <a:rPr lang="en-US" sz="1400" b="0" dirty="0" err="1" smtClean="0"/>
              <a:t>jr.</a:t>
            </a:r>
            <a:endParaRPr lang="en-US" b="0" dirty="0"/>
          </a:p>
        </p:txBody>
      </p:sp>
      <p:sp>
        <p:nvSpPr>
          <p:cNvPr id="5" name="Content Placeholder 4"/>
          <p:cNvSpPr>
            <a:spLocks noGrp="1"/>
          </p:cNvSpPr>
          <p:nvPr>
            <p:ph idx="1"/>
          </p:nvPr>
        </p:nvSpPr>
        <p:spPr>
          <a:xfrm>
            <a:off x="457200" y="1827822"/>
            <a:ext cx="8229600" cy="4668652"/>
          </a:xfrm>
        </p:spPr>
        <p:txBody>
          <a:bodyPr>
            <a:normAutofit/>
          </a:bodyPr>
          <a:lstStyle/>
          <a:p>
            <a:r>
              <a:rPr lang="en-US" dirty="0" smtClean="0"/>
              <a:t>In 2004 Plaintiff/Client (</a:t>
            </a:r>
            <a:r>
              <a:rPr lang="en-US" dirty="0" err="1" smtClean="0"/>
              <a:t>Knopick</a:t>
            </a:r>
            <a:r>
              <a:rPr lang="en-US" dirty="0" smtClean="0"/>
              <a:t>) retained Connelly (divorce attorneys) to represent him in an equitable distribution matter.</a:t>
            </a:r>
          </a:p>
          <a:p>
            <a:r>
              <a:rPr lang="en-US" dirty="0" smtClean="0"/>
              <a:t>In 2004, a hearing on a petition to set aside an agreement for failure to disclose $2 million in assets was held.  The divorce attorneys failed to call witnesses at the hearing and essentially provided assurances that the witnesses were unnecessary and that the hearing had gone well.</a:t>
            </a:r>
          </a:p>
          <a:p>
            <a:r>
              <a:rPr lang="en-US" dirty="0" smtClean="0"/>
              <a:t>On July 7, 2005, the Court set aside the agreement for failure to disclose assets.</a:t>
            </a:r>
          </a:p>
          <a:p>
            <a:endParaRPr lang="en-US" dirty="0" smtClean="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95</a:t>
            </a:fld>
            <a:endParaRPr lang="en-US"/>
          </a:p>
        </p:txBody>
      </p:sp>
    </p:spTree>
    <p:extLst>
      <p:ext uri="{BB962C8B-B14F-4D97-AF65-F5344CB8AC3E}">
        <p14:creationId xmlns:p14="http://schemas.microsoft.com/office/powerpoint/2010/main" val="2797795299"/>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t>Knopick</a:t>
            </a:r>
            <a:r>
              <a:rPr lang="en-US" dirty="0" smtClean="0"/>
              <a:t> v. Connelly</a:t>
            </a:r>
            <a:br>
              <a:rPr lang="en-US" dirty="0" smtClean="0"/>
            </a:br>
            <a:r>
              <a:rPr lang="en-US" sz="1800" b="0" dirty="0" smtClean="0"/>
              <a:t>639 F.3d 600 (3</a:t>
            </a:r>
            <a:r>
              <a:rPr lang="en-US" sz="1800" b="0" baseline="30000" dirty="0" smtClean="0"/>
              <a:t>rd</a:t>
            </a:r>
            <a:r>
              <a:rPr lang="en-US" sz="1800" b="0" dirty="0" smtClean="0"/>
              <a:t> Cir. 2011)</a:t>
            </a:r>
            <a:br>
              <a:rPr lang="en-US" sz="1800" b="0" dirty="0" smtClean="0"/>
            </a:br>
            <a:r>
              <a:rPr lang="en-US" sz="1400" b="0" dirty="0" smtClean="0"/>
              <a:t>circuit judge greenway, </a:t>
            </a:r>
            <a:r>
              <a:rPr lang="en-US" sz="1400" b="0" dirty="0" err="1" smtClean="0"/>
              <a:t>jr.</a:t>
            </a:r>
            <a:endParaRPr lang="en-US" b="0" dirty="0"/>
          </a:p>
        </p:txBody>
      </p:sp>
      <p:sp>
        <p:nvSpPr>
          <p:cNvPr id="5" name="Content Placeholder 4"/>
          <p:cNvSpPr>
            <a:spLocks noGrp="1"/>
          </p:cNvSpPr>
          <p:nvPr>
            <p:ph idx="1"/>
          </p:nvPr>
        </p:nvSpPr>
        <p:spPr>
          <a:xfrm>
            <a:off x="457200" y="1827822"/>
            <a:ext cx="8229600" cy="4668652"/>
          </a:xfrm>
        </p:spPr>
        <p:txBody>
          <a:bodyPr>
            <a:normAutofit fontScale="92500" lnSpcReduction="10000"/>
          </a:bodyPr>
          <a:lstStyle/>
          <a:p>
            <a:r>
              <a:rPr lang="en-US" dirty="0" smtClean="0"/>
              <a:t>In July 2006, </a:t>
            </a:r>
            <a:r>
              <a:rPr lang="en-US" dirty="0" err="1" smtClean="0"/>
              <a:t>Knopick</a:t>
            </a:r>
            <a:r>
              <a:rPr lang="en-US" dirty="0" smtClean="0"/>
              <a:t> consulted with attorney Downey to bring a legal malpractice claim against the divorce attorneys for the equitable distribution matter.</a:t>
            </a:r>
          </a:p>
          <a:p>
            <a:r>
              <a:rPr lang="en-US" dirty="0" smtClean="0"/>
              <a:t>In August 2006, </a:t>
            </a:r>
            <a:r>
              <a:rPr lang="en-US" dirty="0" err="1" smtClean="0"/>
              <a:t>Knopick</a:t>
            </a:r>
            <a:r>
              <a:rPr lang="en-US" dirty="0" smtClean="0"/>
              <a:t> met with an expert recommended by Downey to support the malpractice claim against the divorce attorneys.</a:t>
            </a:r>
          </a:p>
          <a:p>
            <a:r>
              <a:rPr lang="en-US" dirty="0" smtClean="0"/>
              <a:t>In October 2006, Downey sent notice of the malpractice claim to the divorce attorneys.</a:t>
            </a:r>
          </a:p>
          <a:p>
            <a:r>
              <a:rPr lang="en-US" dirty="0" smtClean="0"/>
              <a:t>On February 25, 2008, Downey terminated representation without having filed any legal malpractice claims for </a:t>
            </a:r>
            <a:r>
              <a:rPr lang="en-US" dirty="0" err="1" smtClean="0"/>
              <a:t>Knopick</a:t>
            </a:r>
            <a:r>
              <a:rPr lang="en-US" dirty="0" smtClean="0"/>
              <a:t>.</a:t>
            </a:r>
          </a:p>
          <a:p>
            <a:r>
              <a:rPr lang="en-US" dirty="0" err="1" smtClean="0"/>
              <a:t>Knopick</a:t>
            </a:r>
            <a:r>
              <a:rPr lang="en-US" dirty="0" smtClean="0"/>
              <a:t> then sued both the divorce lawyers and </a:t>
            </a:r>
            <a:r>
              <a:rPr lang="en-US" dirty="0"/>
              <a:t>D</a:t>
            </a:r>
            <a:r>
              <a:rPr lang="en-US" dirty="0" smtClean="0"/>
              <a:t>owney for legal malpractice.</a:t>
            </a:r>
          </a:p>
          <a:p>
            <a:endParaRPr lang="en-US" dirty="0" smtClean="0"/>
          </a:p>
          <a:p>
            <a:endParaRPr lang="en-US" dirty="0" smtClean="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96</a:t>
            </a:fld>
            <a:endParaRPr lang="en-US"/>
          </a:p>
        </p:txBody>
      </p:sp>
    </p:spTree>
    <p:extLst>
      <p:ext uri="{BB962C8B-B14F-4D97-AF65-F5344CB8AC3E}">
        <p14:creationId xmlns:p14="http://schemas.microsoft.com/office/powerpoint/2010/main" val="3995115590"/>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t>Knopick</a:t>
            </a:r>
            <a:r>
              <a:rPr lang="en-US" dirty="0" smtClean="0"/>
              <a:t> v. Connelly</a:t>
            </a:r>
            <a:br>
              <a:rPr lang="en-US" dirty="0" smtClean="0"/>
            </a:br>
            <a:r>
              <a:rPr lang="en-US" sz="1800" b="0" dirty="0" smtClean="0"/>
              <a:t>639 F.3d 600 (3</a:t>
            </a:r>
            <a:r>
              <a:rPr lang="en-US" sz="1800" b="0" baseline="30000" dirty="0" smtClean="0"/>
              <a:t>rd</a:t>
            </a:r>
            <a:r>
              <a:rPr lang="en-US" sz="1800" b="0" dirty="0" smtClean="0"/>
              <a:t> Cir. 2011)</a:t>
            </a:r>
            <a:br>
              <a:rPr lang="en-US" sz="1800" b="0" dirty="0" smtClean="0"/>
            </a:br>
            <a:r>
              <a:rPr lang="en-US" sz="1400" b="0" dirty="0" smtClean="0"/>
              <a:t>circuit judge greenway, </a:t>
            </a:r>
            <a:r>
              <a:rPr lang="en-US" sz="1400" b="0" dirty="0" err="1" smtClean="0"/>
              <a:t>jr.</a:t>
            </a:r>
            <a:endParaRPr lang="en-US" b="0" dirty="0"/>
          </a:p>
        </p:txBody>
      </p:sp>
      <p:sp>
        <p:nvSpPr>
          <p:cNvPr id="5" name="Content Placeholder 4"/>
          <p:cNvSpPr>
            <a:spLocks noGrp="1"/>
          </p:cNvSpPr>
          <p:nvPr>
            <p:ph idx="1"/>
          </p:nvPr>
        </p:nvSpPr>
        <p:spPr>
          <a:xfrm>
            <a:off x="457200" y="1827822"/>
            <a:ext cx="8229600" cy="4668652"/>
          </a:xfrm>
        </p:spPr>
        <p:txBody>
          <a:bodyPr>
            <a:normAutofit/>
          </a:bodyPr>
          <a:lstStyle/>
          <a:p>
            <a:r>
              <a:rPr lang="en-US" dirty="0" err="1" smtClean="0"/>
              <a:t>Knopick</a:t>
            </a:r>
            <a:r>
              <a:rPr lang="en-US" dirty="0" smtClean="0"/>
              <a:t> then sued both law firms for legal malpractice.</a:t>
            </a:r>
          </a:p>
          <a:p>
            <a:pPr marL="114300" indent="0">
              <a:buNone/>
            </a:pPr>
            <a:r>
              <a:rPr lang="en-US" dirty="0" smtClean="0"/>
              <a:t> </a:t>
            </a:r>
          </a:p>
          <a:p>
            <a:pPr lvl="1"/>
            <a:r>
              <a:rPr lang="en-US" dirty="0" err="1" smtClean="0"/>
              <a:t>Knopick</a:t>
            </a:r>
            <a:r>
              <a:rPr lang="en-US" dirty="0" smtClean="0"/>
              <a:t> </a:t>
            </a:r>
            <a:r>
              <a:rPr lang="en-US" dirty="0"/>
              <a:t>sued </a:t>
            </a:r>
            <a:r>
              <a:rPr lang="en-US" dirty="0" smtClean="0"/>
              <a:t>the </a:t>
            </a:r>
            <a:r>
              <a:rPr lang="en-US" dirty="0"/>
              <a:t>divorce attorneys, Connelly, for malpractice in an equitable distribution matter.  </a:t>
            </a:r>
            <a:endParaRPr lang="en-US" dirty="0" smtClean="0"/>
          </a:p>
          <a:p>
            <a:pPr lvl="1"/>
            <a:endParaRPr lang="en-US" dirty="0" smtClean="0"/>
          </a:p>
          <a:p>
            <a:pPr lvl="1"/>
            <a:r>
              <a:rPr lang="en-US" dirty="0" err="1" smtClean="0"/>
              <a:t>Knopick</a:t>
            </a:r>
            <a:r>
              <a:rPr lang="en-US" dirty="0" smtClean="0"/>
              <a:t> sued Downey </a:t>
            </a:r>
            <a:r>
              <a:rPr lang="en-US" dirty="0"/>
              <a:t>for failing to timely file a legal malpractice claim against the divorce attorneys after agreeing to do so. </a:t>
            </a:r>
          </a:p>
          <a:p>
            <a:endParaRPr lang="en-US" dirty="0" smtClean="0"/>
          </a:p>
          <a:p>
            <a:endParaRPr lang="en-US" dirty="0" smtClean="0"/>
          </a:p>
          <a:p>
            <a:endParaRPr lang="en-US" dirty="0" smtClean="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97</a:t>
            </a:fld>
            <a:endParaRPr lang="en-US"/>
          </a:p>
        </p:txBody>
      </p:sp>
    </p:spTree>
    <p:extLst>
      <p:ext uri="{BB962C8B-B14F-4D97-AF65-F5344CB8AC3E}">
        <p14:creationId xmlns:p14="http://schemas.microsoft.com/office/powerpoint/2010/main" val="1836832196"/>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By:  Clifford A. Rieders, Esq.</a:t>
            </a:r>
            <a:endParaRPr lang="en-US"/>
          </a:p>
        </p:txBody>
      </p:sp>
      <p:sp>
        <p:nvSpPr>
          <p:cNvPr id="3" name="Slide Number Placeholder 2"/>
          <p:cNvSpPr>
            <a:spLocks noGrp="1"/>
          </p:cNvSpPr>
          <p:nvPr>
            <p:ph type="sldNum" sz="quarter" idx="12"/>
          </p:nvPr>
        </p:nvSpPr>
        <p:spPr/>
        <p:txBody>
          <a:bodyPr/>
          <a:lstStyle/>
          <a:p>
            <a:fld id="{5FD889E0-CAB2-4699-909D-B9A88D47ACBE}" type="slidenum">
              <a:rPr lang="en-US" smtClean="0"/>
              <a:pPr/>
              <a:t>98</a:t>
            </a:fld>
            <a:endParaRPr lang="en-US"/>
          </a:p>
        </p:txBody>
      </p:sp>
      <p:graphicFrame>
        <p:nvGraphicFramePr>
          <p:cNvPr id="5" name="Diagram 4"/>
          <p:cNvGraphicFramePr/>
          <p:nvPr>
            <p:extLst>
              <p:ext uri="{D42A27DB-BD31-4B8C-83A1-F6EECF244321}">
                <p14:modId xmlns:p14="http://schemas.microsoft.com/office/powerpoint/2010/main" val="25727731"/>
              </p:ext>
            </p:extLst>
          </p:nvPr>
        </p:nvGraphicFramePr>
        <p:xfrm>
          <a:off x="268642" y="350074"/>
          <a:ext cx="8694228" cy="5837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2586744"/>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t>Knopick</a:t>
            </a:r>
            <a:r>
              <a:rPr lang="en-US" dirty="0" smtClean="0"/>
              <a:t> v. Connelly</a:t>
            </a:r>
            <a:br>
              <a:rPr lang="en-US" dirty="0" smtClean="0"/>
            </a:br>
            <a:r>
              <a:rPr lang="en-US" sz="1800" b="0" dirty="0" smtClean="0"/>
              <a:t>639 F.3d 600 (3</a:t>
            </a:r>
            <a:r>
              <a:rPr lang="en-US" sz="1800" b="0" baseline="30000" dirty="0" smtClean="0"/>
              <a:t>rd</a:t>
            </a:r>
            <a:r>
              <a:rPr lang="en-US" sz="1800" b="0" dirty="0" smtClean="0"/>
              <a:t> Cir. 2011)</a:t>
            </a:r>
            <a:br>
              <a:rPr lang="en-US" sz="1800" b="0" dirty="0" smtClean="0"/>
            </a:br>
            <a:r>
              <a:rPr lang="en-US" sz="1400" b="0" dirty="0" smtClean="0"/>
              <a:t>circuit judge greenway, </a:t>
            </a:r>
            <a:r>
              <a:rPr lang="en-US" sz="1400" b="0" dirty="0" err="1" smtClean="0"/>
              <a:t>jr.</a:t>
            </a:r>
            <a:endParaRPr lang="en-US" b="0" dirty="0"/>
          </a:p>
        </p:txBody>
      </p:sp>
      <p:sp>
        <p:nvSpPr>
          <p:cNvPr id="5" name="Content Placeholder 4"/>
          <p:cNvSpPr>
            <a:spLocks noGrp="1"/>
          </p:cNvSpPr>
          <p:nvPr>
            <p:ph idx="1"/>
          </p:nvPr>
        </p:nvSpPr>
        <p:spPr>
          <a:xfrm>
            <a:off x="457200" y="1827822"/>
            <a:ext cx="8229600" cy="4668652"/>
          </a:xfrm>
        </p:spPr>
        <p:txBody>
          <a:bodyPr>
            <a:normAutofit fontScale="92500" lnSpcReduction="10000"/>
          </a:bodyPr>
          <a:lstStyle/>
          <a:p>
            <a:r>
              <a:rPr lang="en-US" dirty="0"/>
              <a:t>T</a:t>
            </a:r>
            <a:r>
              <a:rPr lang="en-US" dirty="0" smtClean="0"/>
              <a:t>he Court applied the discovery rule, just like in medical malpractice cases, to determine the limitations period against the divorce attorneys. The Court could not conclude as a matter of law that </a:t>
            </a:r>
            <a:r>
              <a:rPr lang="en-US" dirty="0" err="1" smtClean="0"/>
              <a:t>Knopick’s</a:t>
            </a:r>
            <a:r>
              <a:rPr lang="en-US" dirty="0" smtClean="0"/>
              <a:t> injury, due to the failure to call witnesses, was readily ascertainable on the hearing date in light of his counsel’s assurances that the witnesses were not necessary and that the hearing had gone well</a:t>
            </a:r>
            <a:r>
              <a:rPr lang="en-US" dirty="0"/>
              <a:t>. </a:t>
            </a:r>
            <a:endParaRPr lang="en-US" dirty="0" smtClean="0"/>
          </a:p>
          <a:p>
            <a:r>
              <a:rPr lang="en-US" dirty="0" smtClean="0"/>
              <a:t>There was </a:t>
            </a:r>
            <a:r>
              <a:rPr lang="en-US" dirty="0"/>
              <a:t>a genuine issue of fact as to when the client should have known of his injury and its </a:t>
            </a:r>
            <a:r>
              <a:rPr lang="en-US" dirty="0" smtClean="0"/>
              <a:t>cause.</a:t>
            </a:r>
          </a:p>
          <a:p>
            <a:r>
              <a:rPr lang="en-US" dirty="0" smtClean="0"/>
              <a:t>This fact issue was for the jury to determine in the claim for legal malpractice against the attorney Downey who failed to file a legal malpractice claim against the divorce lawyers.</a:t>
            </a:r>
            <a:endParaRPr lang="en-US" dirty="0"/>
          </a:p>
          <a:p>
            <a:endParaRPr lang="en-US" dirty="0"/>
          </a:p>
          <a:p>
            <a:endParaRPr lang="en-US" dirty="0"/>
          </a:p>
        </p:txBody>
      </p:sp>
      <p:sp>
        <p:nvSpPr>
          <p:cNvPr id="7" name="Footer Placeholder 6"/>
          <p:cNvSpPr>
            <a:spLocks noGrp="1"/>
          </p:cNvSpPr>
          <p:nvPr>
            <p:ph type="ftr" sz="quarter" idx="11"/>
          </p:nvPr>
        </p:nvSpPr>
        <p:spPr/>
        <p:txBody>
          <a:bodyPr/>
          <a:lstStyle/>
          <a:p>
            <a:r>
              <a:rPr lang="en-US" smtClean="0"/>
              <a:t>By:  Clifford A. Rieders, Esq.</a:t>
            </a:r>
            <a:endParaRPr lang="en-US"/>
          </a:p>
        </p:txBody>
      </p:sp>
      <p:sp>
        <p:nvSpPr>
          <p:cNvPr id="8" name="Slide Number Placeholder 7"/>
          <p:cNvSpPr>
            <a:spLocks noGrp="1"/>
          </p:cNvSpPr>
          <p:nvPr>
            <p:ph type="sldNum" sz="quarter" idx="12"/>
          </p:nvPr>
        </p:nvSpPr>
        <p:spPr/>
        <p:txBody>
          <a:bodyPr/>
          <a:lstStyle/>
          <a:p>
            <a:fld id="{5FD889E0-CAB2-4699-909D-B9A88D47ACBE}" type="slidenum">
              <a:rPr lang="en-US" smtClean="0"/>
              <a:pPr/>
              <a:t>99</a:t>
            </a:fld>
            <a:endParaRPr lang="en-US"/>
          </a:p>
        </p:txBody>
      </p:sp>
    </p:spTree>
    <p:extLst>
      <p:ext uri="{BB962C8B-B14F-4D97-AF65-F5344CB8AC3E}">
        <p14:creationId xmlns:p14="http://schemas.microsoft.com/office/powerpoint/2010/main" val="366273789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17034</TotalTime>
  <Words>9158</Words>
  <Application>Microsoft Macintosh PowerPoint</Application>
  <PresentationFormat>On-screen Show (4:3)</PresentationFormat>
  <Paragraphs>672</Paragraphs>
  <Slides>115</Slides>
  <Notes>2</Notes>
  <HiddenSlides>0</HiddenSlides>
  <MMClips>0</MMClips>
  <ScaleCrop>false</ScaleCrop>
  <HeadingPairs>
    <vt:vector size="4" baseType="variant">
      <vt:variant>
        <vt:lpstr>Theme</vt:lpstr>
      </vt:variant>
      <vt:variant>
        <vt:i4>1</vt:i4>
      </vt:variant>
      <vt:variant>
        <vt:lpstr>Slide Titles</vt:lpstr>
      </vt:variant>
      <vt:variant>
        <vt:i4>115</vt:i4>
      </vt:variant>
    </vt:vector>
  </HeadingPairs>
  <TitlesOfParts>
    <vt:vector size="116" baseType="lpstr">
      <vt:lpstr>Apothecary</vt:lpstr>
      <vt:lpstr>Annual Update of the Law</vt:lpstr>
      <vt:lpstr>Negligence issues</vt:lpstr>
      <vt:lpstr>Spence v. esab group 623 f.3d 212 (3rd cir. 2010) Circuit Judge vanaskie</vt:lpstr>
      <vt:lpstr>Spence v. esab group 623 f.3d 212 (3rd cir. 2010) Circuit Judge vanaskie</vt:lpstr>
      <vt:lpstr>Spence v. esab group 623 f.3d 212 (3rd cir. 2010) Circuit Judge vanaskie</vt:lpstr>
      <vt:lpstr>UNGLO V. ZUBIK 29 a.3D 810 (Pa. Super. 2011) J. strassburger</vt:lpstr>
      <vt:lpstr>UNGLO V. ZUBIK 29 a.3D 810 (Pa. Super. 2011) J. strassburger</vt:lpstr>
      <vt:lpstr>UNGLO V. ZUBIK 29 a.3D 810 (Pa. Super. 2011) J. strassburger</vt:lpstr>
      <vt:lpstr>Fiorentino v. cabot oil &amp; gas corp. 750 F.Supp.2d 506 (2010)  Judge Jones</vt:lpstr>
      <vt:lpstr>PowerPoint Presentation</vt:lpstr>
      <vt:lpstr>Fiorentino v. cabot oil &amp; gas corp. 750 F.Supp.2d 506 (2010) Judge Jones</vt:lpstr>
      <vt:lpstr>Potts v. step by step, inc 26 a.3d 1115 (Pa. super. 2011) J. Lazarus</vt:lpstr>
      <vt:lpstr>Potts v. step by step, inc 26 a.3d 1115 (Pa. super. 2011) J.Lazarus</vt:lpstr>
      <vt:lpstr>Gresik v. pa partners, l.p. 33 a.3d 594 (Pa. 2011) J.saylor</vt:lpstr>
      <vt:lpstr>Gresik v. pa partners, l.p. 33 a.3d 594 (Pa. 2011) J.saylor</vt:lpstr>
      <vt:lpstr>Gresik v. pa partners, l.p. 33 a.3d 594 (Pa. 2011) J.saylor</vt:lpstr>
      <vt:lpstr>Negligence of carrier</vt:lpstr>
      <vt:lpstr>Wright v. denny 33 A.3d 687 (Pa. cmwlth. 2011) Judge kelley</vt:lpstr>
      <vt:lpstr>Wright v. denny 33 A.3d 687 (Pa. cmwlth. 2011) Judge kelley</vt:lpstr>
      <vt:lpstr>Statute of limitations</vt:lpstr>
      <vt:lpstr>Gleason v. Borough of Moosic</vt:lpstr>
      <vt:lpstr>Gleason v. borough of moosic 15 A.3d 479 (Pa. 2011) Judge McCaffery</vt:lpstr>
      <vt:lpstr>Gleason v. borough of moosic 15 A.3d 479 (Pa. 2011) Judge McCaffery</vt:lpstr>
      <vt:lpstr>Gleason v. borough of moosic 15 A.3d 479 (Pa. 2011) Judge McCaffery</vt:lpstr>
      <vt:lpstr>Arbitration agreements</vt:lpstr>
      <vt:lpstr>Stewart v. ggnsc-canonsburg, l.p. 9 A.3d 215 (Pa. Super. 2010) Judge Allen</vt:lpstr>
      <vt:lpstr>Stewart v. ggnsc-canonsburg, l.p. 9 A.3d 215 (Pa. Super. 2010) Judge Allen</vt:lpstr>
      <vt:lpstr>damages</vt:lpstr>
      <vt:lpstr>Helpin v. trustees of university of penn. 10 a.3d 267 (pa. 2010) Judge mccaffrey</vt:lpstr>
      <vt:lpstr>Medical malpractice</vt:lpstr>
      <vt:lpstr>Freed v. geisinger medical center 5 A.3d 212 (Pa. 2010) Justice todd</vt:lpstr>
      <vt:lpstr>Freed v. geisinger medical center 5 A.3d 212 (Pa. 2010) Justice todd</vt:lpstr>
      <vt:lpstr>Matharu v. muir 29 A.3d 375 (pa. super. 2011) judge musmanno</vt:lpstr>
      <vt:lpstr>Matharu v. muir 29 A.3D 375 (pa. super. 2011) judge musmanno</vt:lpstr>
      <vt:lpstr>Passarello v. Grumbine 29 A.3d 1158 (Pa. Super. 2011) J. bender</vt:lpstr>
      <vt:lpstr>Passarello v. Grumbine 29 A.3d 1158 (Pa. Super. 2011) J. bender</vt:lpstr>
      <vt:lpstr>Passarello v. Grumbine 29 A.3d 1158 (Pa. Super. 2011) J. bender</vt:lpstr>
      <vt:lpstr>Scampone v. grane healthcare co. 11 A.3d 967 (Pa. Super. 2010) judge bowes</vt:lpstr>
      <vt:lpstr>Scampone v. grane healthcare co. 11 A.3d 967 (Pa. Super. 2010) judge bowes</vt:lpstr>
      <vt:lpstr>Gentile v. timko No. 215 (clinton co., aug. 11, 2011) Judge Williamson</vt:lpstr>
      <vt:lpstr>Polyclinic medical center v. medical care availability 13 A.3d 561 (Pa. Cmwlth. 2011) Judge Pelligrini</vt:lpstr>
      <vt:lpstr>Medical Records</vt:lpstr>
      <vt:lpstr>Wayne m. chiurazzi law inc. v mro corp. 27 a.3d 1272 (pa.super. 2011)</vt:lpstr>
      <vt:lpstr>Wayne m. chiurazzi law inc. v mro corp. 27 a.3d 1272 (pa.super. 2011)</vt:lpstr>
      <vt:lpstr>Landay v. rite aid 40 a.3d 1280 (pa.super. 2012) Judge shogan</vt:lpstr>
      <vt:lpstr>Landay v. rite aid 40 a.3d 1280 (pa.super. 2012) Judge shogan</vt:lpstr>
      <vt:lpstr>Soverign immunity </vt:lpstr>
      <vt:lpstr>Page v. city of philadelphia 25 A.3d 471 (Pa. Cmwlth. 2011)</vt:lpstr>
      <vt:lpstr>Page v. city of philadelphia 25 A.3d 471 (Pa. Cmwlth. 2011)</vt:lpstr>
      <vt:lpstr>Thornton v. Philadelphia housing authority 4 a.3d 1245 (pa. cmwlth. 2011) Judge mcginley</vt:lpstr>
      <vt:lpstr>Thornton v. Philadelphia housing authority 4 a.3d 1245 (pa. cmwlth. 2011) Judge mcginley</vt:lpstr>
      <vt:lpstr>Brown v. com. Dept. of transp. 11 a.3d 1054 (pa. cmwlth. 2011) senior judge friedman</vt:lpstr>
      <vt:lpstr>Weckel v. carbondale housing authority 20 a.3d 1245 (pa. cmwlth. 2011) judge leavitt</vt:lpstr>
      <vt:lpstr>Releases &amp; settlement</vt:lpstr>
      <vt:lpstr>Lesko v. frankford hospital 15 a.3d 337 (pa. 2011) Justice Eakin</vt:lpstr>
      <vt:lpstr>Lesko v. frankford hospital 15 a.3d 337 (pa. 2011) Justice Eakin</vt:lpstr>
      <vt:lpstr>Contractors/subcontractors</vt:lpstr>
      <vt:lpstr>Beil v. telesis const., inc. 11 A.3d. 456 (pa. 2011) judge mcaffery</vt:lpstr>
      <vt:lpstr>Beil v. telesis const., inc. 11 A.3d. 456 (pa. 2011) judge mcaffery</vt:lpstr>
      <vt:lpstr>Beil v. telesis const., inc. 11 A.3d. 456 (pa. 2011) judge mcaffery</vt:lpstr>
      <vt:lpstr>Bad faith</vt:lpstr>
      <vt:lpstr> Portside v. Northern Ins. Co. of New York  41 A.3d 1 (Pa.Super. 2011) P.J. Stevens </vt:lpstr>
      <vt:lpstr> Portside v. Northern Ins. Co. of New York  41 A.3d 1 (Pa.Super. 2011) P.J. Stevens</vt:lpstr>
      <vt:lpstr>Product liability</vt:lpstr>
      <vt:lpstr>Beard v. johnson and johnson, inc. 41 a.3d 823 (pa. 2012) justice saylor</vt:lpstr>
      <vt:lpstr>Beard v. johnson and johnson, inc. 41 a.3d 823 (pa. 2012) justice saylor</vt:lpstr>
      <vt:lpstr>Beard v. johnson and johnson, inc. 41 a.3d 823 (pa. 2012) justice saylor</vt:lpstr>
      <vt:lpstr>Schmidt v. boardman co. 11 a.3d 924 (pa. 2011) justice saylor</vt:lpstr>
      <vt:lpstr>Schmidt v. boardman co. 11 a.3d 924 (pa. 2011) justice saylor</vt:lpstr>
      <vt:lpstr>Schmidt v. boardman co. 11 a.3d 924 (pa. 2011) justice saylor</vt:lpstr>
      <vt:lpstr>Schmidt v. boardman co. 11 a.3d 924 (pa. 2011) justice saylor</vt:lpstr>
      <vt:lpstr>Covell v. easton-bell Sports, inc. 651 F.3d 357 (3rd Cir. 2011) amicus curiae for appellant</vt:lpstr>
      <vt:lpstr>Blumer v. ford motor company</vt:lpstr>
      <vt:lpstr>Blumer v. ford motor company 20 a.3d 1222 (pa. super. 2011) Judge allen</vt:lpstr>
      <vt:lpstr>Blumer v. ford motor company 20 a.3d 1222 (pa. super. 2011) Judge allen</vt:lpstr>
      <vt:lpstr>Wiggins v. synthes (u.s.a.) 29 A.3d 9 (Pa. super. 2011)</vt:lpstr>
      <vt:lpstr>Wiggins v. synthes (u.s.a.) 29 A.3d 9 (Pa. super. 2011)</vt:lpstr>
      <vt:lpstr>Wiggins v. synthes (u.s.a.) 29 A.3d 9 (Pa. super. 2011)</vt:lpstr>
      <vt:lpstr>Daniel v. wyeth parmaceuticals, inc. 15 a.3d 220 (pa. super. 2011) Judge donohoe</vt:lpstr>
      <vt:lpstr>Federal preemption</vt:lpstr>
      <vt:lpstr>Wright v. aventis pasteur, inc. 14 a.3d 850 (pa. super. 2011) judge mundy</vt:lpstr>
      <vt:lpstr>Wright v. aventis pasteur, inc. 14 a.3d 850 (pa. super. 2011) judge mundy</vt:lpstr>
      <vt:lpstr>Bruesewitz v. wyeth 131 s.ct. 1068 (2011) justice scalia</vt:lpstr>
      <vt:lpstr>Williamson v. mazda motor of america</vt:lpstr>
      <vt:lpstr>Williamson v. mazda motor of america 131 s.ct. 1131 (2011) judge bryer</vt:lpstr>
      <vt:lpstr>Reeser v. ngk north american, inc. 14 A.3d 896 (pa. super. 2011) judge freedberg</vt:lpstr>
      <vt:lpstr>liens</vt:lpstr>
      <vt:lpstr>Tristani v. richman 652 f.3d 360 (3rd Cir. 2011) Circuit judge hardiman</vt:lpstr>
      <vt:lpstr>Zaleppa v. seiwell a.3d, 2010 wl 4633467 (pa. super. 2010) judge mundy</vt:lpstr>
      <vt:lpstr>Fela-ssa</vt:lpstr>
      <vt:lpstr>Csx trans., inc. v. mcbride 5 A.3d 383 (Pa. super. 2010) justice ginsburg</vt:lpstr>
      <vt:lpstr>defamation</vt:lpstr>
      <vt:lpstr>Richmond v. mchale 35 A.3d 779 (Pa. super. 2012) pJ stevens</vt:lpstr>
      <vt:lpstr>Legal malpractice</vt:lpstr>
      <vt:lpstr>Knopick v. Connelly 639 F.3d 600 (3rd Cir. 2011) circuit judge greenway, jr.</vt:lpstr>
      <vt:lpstr>Knopick v. Connelly 639 F.3d 600 (3rd Cir. 2011) circuit judge greenway, jr.</vt:lpstr>
      <vt:lpstr>Knopick v. Connelly 639 F.3d 600 (3rd Cir. 2011) circuit judge greenway, jr.</vt:lpstr>
      <vt:lpstr>PowerPoint Presentation</vt:lpstr>
      <vt:lpstr>Knopick v. Connelly 639 F.3d 600 (3rd Cir. 2011) circuit judge greenway, jr.</vt:lpstr>
      <vt:lpstr>Attorney debt collectors fair debt collection practices act</vt:lpstr>
      <vt:lpstr>Lesher v. law office of mitchell n. kay, p.c. 650 F.3d 993 (3rd cir. 2011) Circuit judge cowen (cj jordan dissents)</vt:lpstr>
      <vt:lpstr>Lesher v. law office of mitchell n. kay, p.c. 650 F.3d 993 (3rd cir. 2011) Circuit judge cowen (cj jordan dissents)</vt:lpstr>
      <vt:lpstr>Department of Health and human Services Centers for Medicare and medicare Services 42 cfr parts 405 and 411 Medicare program; medicare secondary payer and “future medicals”</vt:lpstr>
      <vt:lpstr>Proposed options</vt:lpstr>
      <vt:lpstr>Option 2</vt:lpstr>
      <vt:lpstr>Option 2</vt:lpstr>
      <vt:lpstr>Option 3</vt:lpstr>
      <vt:lpstr>Option 3</vt:lpstr>
      <vt:lpstr>Option 4 and 5</vt:lpstr>
      <vt:lpstr>$300 Threshold</vt:lpstr>
      <vt:lpstr>Fixed payment option</vt:lpstr>
      <vt:lpstr>Self-calculated conditional payment option</vt:lpstr>
      <vt:lpstr>Beneficiary – upfront payment Two options</vt:lpstr>
      <vt:lpstr>Beneficiary – upfront payment Two options</vt:lpstr>
      <vt:lpstr>Beneficiary obtains a compromise or waiver of recovery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Update of the Law</dc:title>
  <dc:creator>Amber Birk</dc:creator>
  <cp:lastModifiedBy>Amber Birk</cp:lastModifiedBy>
  <cp:revision>300</cp:revision>
  <cp:lastPrinted>2012-06-22T18:57:13Z</cp:lastPrinted>
  <dcterms:created xsi:type="dcterms:W3CDTF">2011-09-06T21:53:58Z</dcterms:created>
  <dcterms:modified xsi:type="dcterms:W3CDTF">2012-06-22T19:02:24Z</dcterms:modified>
</cp:coreProperties>
</file>