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3"/>
  </p:notesMasterIdLst>
  <p:sldIdLst>
    <p:sldId id="256" r:id="rId2"/>
    <p:sldId id="258" r:id="rId3"/>
    <p:sldId id="259" r:id="rId4"/>
    <p:sldId id="260" r:id="rId5"/>
    <p:sldId id="342" r:id="rId6"/>
    <p:sldId id="261" r:id="rId7"/>
    <p:sldId id="263" r:id="rId8"/>
    <p:sldId id="266" r:id="rId9"/>
    <p:sldId id="267" r:id="rId10"/>
    <p:sldId id="269" r:id="rId11"/>
    <p:sldId id="270"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343"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83" d="100"/>
          <a:sy n="83"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_rels/data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ata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6.sv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C8DF9-9746-4080-8B89-513C9AEC0D7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2D7276E-2583-48A3-AA2C-621159A70B68}">
      <dgm:prSet/>
      <dgm:spPr/>
      <dgm:t>
        <a:bodyPr/>
        <a:lstStyle/>
        <a:p>
          <a:r>
            <a:rPr lang="en-US"/>
            <a:t>Implicated contract principles, because state property interests, necessary for 14</a:t>
          </a:r>
          <a:r>
            <a:rPr lang="en-US" baseline="30000"/>
            <a:t>th</a:t>
          </a:r>
          <a:r>
            <a:rPr lang="en-US"/>
            <a:t> Amendment protection, are defined by state law.</a:t>
          </a:r>
        </a:p>
      </dgm:t>
    </dgm:pt>
    <dgm:pt modelId="{2F875829-193B-4EC7-B51B-BE3E4ECA02B4}" type="parTrans" cxnId="{FC602D7A-F2B8-4DE4-9BCC-CF947CA914B9}">
      <dgm:prSet/>
      <dgm:spPr/>
      <dgm:t>
        <a:bodyPr/>
        <a:lstStyle/>
        <a:p>
          <a:endParaRPr lang="en-US"/>
        </a:p>
      </dgm:t>
    </dgm:pt>
    <dgm:pt modelId="{A20C8917-0467-4275-B4B6-2041DCAE1B98}" type="sibTrans" cxnId="{FC602D7A-F2B8-4DE4-9BCC-CF947CA914B9}">
      <dgm:prSet/>
      <dgm:spPr/>
      <dgm:t>
        <a:bodyPr/>
        <a:lstStyle/>
        <a:p>
          <a:endParaRPr lang="en-US"/>
        </a:p>
      </dgm:t>
    </dgm:pt>
    <dgm:pt modelId="{3B411745-BCA0-4513-B7A9-2C554F1377A4}">
      <dgm:prSet/>
      <dgm:spPr/>
      <dgm:t>
        <a:bodyPr/>
        <a:lstStyle/>
        <a:p>
          <a:r>
            <a:rPr lang="en-US" dirty="0"/>
            <a:t>At the time of this case the protections afforded by Title VII, and Pennsylvania civil rights laws, did not protect a student getting kicked out of a program because his superiors disapproved of his lifestyle or other choices deemed impermissible by the university environment.</a:t>
          </a:r>
        </a:p>
      </dgm:t>
    </dgm:pt>
    <dgm:pt modelId="{895933B4-1B8D-48EB-87DB-211C5C6FC3C6}" type="parTrans" cxnId="{9DE6F20F-581C-4912-AD18-93EB06E3108C}">
      <dgm:prSet/>
      <dgm:spPr/>
      <dgm:t>
        <a:bodyPr/>
        <a:lstStyle/>
        <a:p>
          <a:endParaRPr lang="en-US"/>
        </a:p>
      </dgm:t>
    </dgm:pt>
    <dgm:pt modelId="{2E0466A7-B0E4-4F13-94B7-8CA88971E6B7}" type="sibTrans" cxnId="{9DE6F20F-581C-4912-AD18-93EB06E3108C}">
      <dgm:prSet/>
      <dgm:spPr/>
      <dgm:t>
        <a:bodyPr/>
        <a:lstStyle/>
        <a:p>
          <a:endParaRPr lang="en-US"/>
        </a:p>
      </dgm:t>
    </dgm:pt>
    <dgm:pt modelId="{86E1A555-F7B2-4A20-A2B3-2AA2159C42B4}">
      <dgm:prSet/>
      <dgm:spPr/>
      <dgm:t>
        <a:bodyPr/>
        <a:lstStyle/>
        <a:p>
          <a:r>
            <a:rPr lang="en-US"/>
            <a:t>The parties submitted the case on stipulated fact concerning the question of liability.</a:t>
          </a:r>
        </a:p>
      </dgm:t>
    </dgm:pt>
    <dgm:pt modelId="{D6ECC195-BAAF-4761-B625-ECE382F469F9}" type="parTrans" cxnId="{42B5E7A6-555F-499F-BE3D-7CAFC77E39CE}">
      <dgm:prSet/>
      <dgm:spPr/>
      <dgm:t>
        <a:bodyPr/>
        <a:lstStyle/>
        <a:p>
          <a:endParaRPr lang="en-US"/>
        </a:p>
      </dgm:t>
    </dgm:pt>
    <dgm:pt modelId="{7C018049-7386-4B24-8639-6D69290A4178}" type="sibTrans" cxnId="{42B5E7A6-555F-499F-BE3D-7CAFC77E39CE}">
      <dgm:prSet/>
      <dgm:spPr/>
      <dgm:t>
        <a:bodyPr/>
        <a:lstStyle/>
        <a:p>
          <a:endParaRPr lang="en-US"/>
        </a:p>
      </dgm:t>
    </dgm:pt>
    <dgm:pt modelId="{A4BF3D2D-0CB2-410A-9B8B-DDD1350FB745}" type="pres">
      <dgm:prSet presAssocID="{98FC8DF9-9746-4080-8B89-513C9AEC0D7F}" presName="vert0" presStyleCnt="0">
        <dgm:presLayoutVars>
          <dgm:dir/>
          <dgm:animOne val="branch"/>
          <dgm:animLvl val="lvl"/>
        </dgm:presLayoutVars>
      </dgm:prSet>
      <dgm:spPr/>
    </dgm:pt>
    <dgm:pt modelId="{202BA1A6-E928-4EBF-828D-377073FC4009}" type="pres">
      <dgm:prSet presAssocID="{82D7276E-2583-48A3-AA2C-621159A70B68}" presName="thickLine" presStyleLbl="alignNode1" presStyleIdx="0" presStyleCnt="3"/>
      <dgm:spPr/>
    </dgm:pt>
    <dgm:pt modelId="{94CB58C0-A4E3-436A-96CF-50C4F34D4A03}" type="pres">
      <dgm:prSet presAssocID="{82D7276E-2583-48A3-AA2C-621159A70B68}" presName="horz1" presStyleCnt="0"/>
      <dgm:spPr/>
    </dgm:pt>
    <dgm:pt modelId="{FC56C198-D1EC-46D3-AB8A-2B4D6AA0A3B7}" type="pres">
      <dgm:prSet presAssocID="{82D7276E-2583-48A3-AA2C-621159A70B68}" presName="tx1" presStyleLbl="revTx" presStyleIdx="0" presStyleCnt="3"/>
      <dgm:spPr/>
    </dgm:pt>
    <dgm:pt modelId="{C56CC67B-82B4-4DCC-AC62-9125DE82398C}" type="pres">
      <dgm:prSet presAssocID="{82D7276E-2583-48A3-AA2C-621159A70B68}" presName="vert1" presStyleCnt="0"/>
      <dgm:spPr/>
    </dgm:pt>
    <dgm:pt modelId="{DAB65274-D6B8-4A62-888D-16075A4A75ED}" type="pres">
      <dgm:prSet presAssocID="{3B411745-BCA0-4513-B7A9-2C554F1377A4}" presName="thickLine" presStyleLbl="alignNode1" presStyleIdx="1" presStyleCnt="3"/>
      <dgm:spPr/>
    </dgm:pt>
    <dgm:pt modelId="{21AD4942-1FB1-4F81-A4E5-10B9719C2DCF}" type="pres">
      <dgm:prSet presAssocID="{3B411745-BCA0-4513-B7A9-2C554F1377A4}" presName="horz1" presStyleCnt="0"/>
      <dgm:spPr/>
    </dgm:pt>
    <dgm:pt modelId="{3FAE9AC4-8402-4A42-985A-B0F0B4975E6C}" type="pres">
      <dgm:prSet presAssocID="{3B411745-BCA0-4513-B7A9-2C554F1377A4}" presName="tx1" presStyleLbl="revTx" presStyleIdx="1" presStyleCnt="3"/>
      <dgm:spPr/>
    </dgm:pt>
    <dgm:pt modelId="{B02F2642-49D4-4570-B7EB-8CEFDB011A2C}" type="pres">
      <dgm:prSet presAssocID="{3B411745-BCA0-4513-B7A9-2C554F1377A4}" presName="vert1" presStyleCnt="0"/>
      <dgm:spPr/>
    </dgm:pt>
    <dgm:pt modelId="{8FC35B85-5B8A-456C-B211-E3D3C794E912}" type="pres">
      <dgm:prSet presAssocID="{86E1A555-F7B2-4A20-A2B3-2AA2159C42B4}" presName="thickLine" presStyleLbl="alignNode1" presStyleIdx="2" presStyleCnt="3"/>
      <dgm:spPr/>
    </dgm:pt>
    <dgm:pt modelId="{E292364F-4B23-48D0-8947-960015BB3D81}" type="pres">
      <dgm:prSet presAssocID="{86E1A555-F7B2-4A20-A2B3-2AA2159C42B4}" presName="horz1" presStyleCnt="0"/>
      <dgm:spPr/>
    </dgm:pt>
    <dgm:pt modelId="{9EBE6FD0-3C89-4149-B8DA-5AFA86B1DD35}" type="pres">
      <dgm:prSet presAssocID="{86E1A555-F7B2-4A20-A2B3-2AA2159C42B4}" presName="tx1" presStyleLbl="revTx" presStyleIdx="2" presStyleCnt="3"/>
      <dgm:spPr/>
    </dgm:pt>
    <dgm:pt modelId="{E9A4860F-3B64-4685-B35A-FA5874259484}" type="pres">
      <dgm:prSet presAssocID="{86E1A555-F7B2-4A20-A2B3-2AA2159C42B4}" presName="vert1" presStyleCnt="0"/>
      <dgm:spPr/>
    </dgm:pt>
  </dgm:ptLst>
  <dgm:cxnLst>
    <dgm:cxn modelId="{9DE6F20F-581C-4912-AD18-93EB06E3108C}" srcId="{98FC8DF9-9746-4080-8B89-513C9AEC0D7F}" destId="{3B411745-BCA0-4513-B7A9-2C554F1377A4}" srcOrd="1" destOrd="0" parTransId="{895933B4-1B8D-48EB-87DB-211C5C6FC3C6}" sibTransId="{2E0466A7-B0E4-4F13-94B7-8CA88971E6B7}"/>
    <dgm:cxn modelId="{98D04D75-0D4F-41B2-B94C-1FB591C3345D}" type="presOf" srcId="{3B411745-BCA0-4513-B7A9-2C554F1377A4}" destId="{3FAE9AC4-8402-4A42-985A-B0F0B4975E6C}" srcOrd="0" destOrd="0" presId="urn:microsoft.com/office/officeart/2008/layout/LinedList"/>
    <dgm:cxn modelId="{FC602D7A-F2B8-4DE4-9BCC-CF947CA914B9}" srcId="{98FC8DF9-9746-4080-8B89-513C9AEC0D7F}" destId="{82D7276E-2583-48A3-AA2C-621159A70B68}" srcOrd="0" destOrd="0" parTransId="{2F875829-193B-4EC7-B51B-BE3E4ECA02B4}" sibTransId="{A20C8917-0467-4275-B4B6-2041DCAE1B98}"/>
    <dgm:cxn modelId="{A220568E-7C34-4D15-A4FF-294699E3D00B}" type="presOf" srcId="{86E1A555-F7B2-4A20-A2B3-2AA2159C42B4}" destId="{9EBE6FD0-3C89-4149-B8DA-5AFA86B1DD35}" srcOrd="0" destOrd="0" presId="urn:microsoft.com/office/officeart/2008/layout/LinedList"/>
    <dgm:cxn modelId="{42B5E7A6-555F-499F-BE3D-7CAFC77E39CE}" srcId="{98FC8DF9-9746-4080-8B89-513C9AEC0D7F}" destId="{86E1A555-F7B2-4A20-A2B3-2AA2159C42B4}" srcOrd="2" destOrd="0" parTransId="{D6ECC195-BAAF-4761-B625-ECE382F469F9}" sibTransId="{7C018049-7386-4B24-8639-6D69290A4178}"/>
    <dgm:cxn modelId="{5C6A31D7-C624-4869-BD0D-4178A032C8A2}" type="presOf" srcId="{98FC8DF9-9746-4080-8B89-513C9AEC0D7F}" destId="{A4BF3D2D-0CB2-410A-9B8B-DDD1350FB745}" srcOrd="0" destOrd="0" presId="urn:microsoft.com/office/officeart/2008/layout/LinedList"/>
    <dgm:cxn modelId="{7936F5F5-868B-4F0A-A21F-BF49A84F62BB}" type="presOf" srcId="{82D7276E-2583-48A3-AA2C-621159A70B68}" destId="{FC56C198-D1EC-46D3-AB8A-2B4D6AA0A3B7}" srcOrd="0" destOrd="0" presId="urn:microsoft.com/office/officeart/2008/layout/LinedList"/>
    <dgm:cxn modelId="{2A6F687B-BD33-4A6B-83A5-DA8EB1667213}" type="presParOf" srcId="{A4BF3D2D-0CB2-410A-9B8B-DDD1350FB745}" destId="{202BA1A6-E928-4EBF-828D-377073FC4009}" srcOrd="0" destOrd="0" presId="urn:microsoft.com/office/officeart/2008/layout/LinedList"/>
    <dgm:cxn modelId="{70DB93CC-CA26-4484-958E-98B71708FA04}" type="presParOf" srcId="{A4BF3D2D-0CB2-410A-9B8B-DDD1350FB745}" destId="{94CB58C0-A4E3-436A-96CF-50C4F34D4A03}" srcOrd="1" destOrd="0" presId="urn:microsoft.com/office/officeart/2008/layout/LinedList"/>
    <dgm:cxn modelId="{2EED09FB-630E-473C-B213-8AE544FDEDC9}" type="presParOf" srcId="{94CB58C0-A4E3-436A-96CF-50C4F34D4A03}" destId="{FC56C198-D1EC-46D3-AB8A-2B4D6AA0A3B7}" srcOrd="0" destOrd="0" presId="urn:microsoft.com/office/officeart/2008/layout/LinedList"/>
    <dgm:cxn modelId="{58458B66-5131-4886-A768-77731315FD07}" type="presParOf" srcId="{94CB58C0-A4E3-436A-96CF-50C4F34D4A03}" destId="{C56CC67B-82B4-4DCC-AC62-9125DE82398C}" srcOrd="1" destOrd="0" presId="urn:microsoft.com/office/officeart/2008/layout/LinedList"/>
    <dgm:cxn modelId="{C7694804-F426-4B60-93A1-AF10F3E1BF44}" type="presParOf" srcId="{A4BF3D2D-0CB2-410A-9B8B-DDD1350FB745}" destId="{DAB65274-D6B8-4A62-888D-16075A4A75ED}" srcOrd="2" destOrd="0" presId="urn:microsoft.com/office/officeart/2008/layout/LinedList"/>
    <dgm:cxn modelId="{C694BBC5-1D6B-467F-932D-86EC0C5CAAF8}" type="presParOf" srcId="{A4BF3D2D-0CB2-410A-9B8B-DDD1350FB745}" destId="{21AD4942-1FB1-4F81-A4E5-10B9719C2DCF}" srcOrd="3" destOrd="0" presId="urn:microsoft.com/office/officeart/2008/layout/LinedList"/>
    <dgm:cxn modelId="{9345BF5A-9C71-44CC-8F7E-4940E89EA6E1}" type="presParOf" srcId="{21AD4942-1FB1-4F81-A4E5-10B9719C2DCF}" destId="{3FAE9AC4-8402-4A42-985A-B0F0B4975E6C}" srcOrd="0" destOrd="0" presId="urn:microsoft.com/office/officeart/2008/layout/LinedList"/>
    <dgm:cxn modelId="{FD3F7279-00C4-4099-896A-E18C842CB98A}" type="presParOf" srcId="{21AD4942-1FB1-4F81-A4E5-10B9719C2DCF}" destId="{B02F2642-49D4-4570-B7EB-8CEFDB011A2C}" srcOrd="1" destOrd="0" presId="urn:microsoft.com/office/officeart/2008/layout/LinedList"/>
    <dgm:cxn modelId="{63645978-B4EC-4ED5-9B6F-60FBEF7013A6}" type="presParOf" srcId="{A4BF3D2D-0CB2-410A-9B8B-DDD1350FB745}" destId="{8FC35B85-5B8A-456C-B211-E3D3C794E912}" srcOrd="4" destOrd="0" presId="urn:microsoft.com/office/officeart/2008/layout/LinedList"/>
    <dgm:cxn modelId="{7415E32C-E5B8-47C7-820D-7DF169FCB24C}" type="presParOf" srcId="{A4BF3D2D-0CB2-410A-9B8B-DDD1350FB745}" destId="{E292364F-4B23-48D0-8947-960015BB3D81}" srcOrd="5" destOrd="0" presId="urn:microsoft.com/office/officeart/2008/layout/LinedList"/>
    <dgm:cxn modelId="{DB9F1EF7-E72D-4362-AC71-3A856F867D07}" type="presParOf" srcId="{E292364F-4B23-48D0-8947-960015BB3D81}" destId="{9EBE6FD0-3C89-4149-B8DA-5AFA86B1DD35}" srcOrd="0" destOrd="0" presId="urn:microsoft.com/office/officeart/2008/layout/LinedList"/>
    <dgm:cxn modelId="{6961DD58-401E-4CD8-9C82-D67231B9F3B7}" type="presParOf" srcId="{E292364F-4B23-48D0-8947-960015BB3D81}" destId="{E9A4860F-3B64-4685-B35A-FA58742594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376142-9DE7-4B8E-A3B5-08737D058E0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807F119-8758-4CDA-9E2A-A923618421CF}">
      <dgm:prSet/>
      <dgm:spPr/>
      <dgm:t>
        <a:bodyPr/>
        <a:lstStyle/>
        <a:p>
          <a:r>
            <a:rPr lang="en-US"/>
            <a:t>Kinds of cases that can be brought:</a:t>
          </a:r>
        </a:p>
      </dgm:t>
    </dgm:pt>
    <dgm:pt modelId="{8E32687C-A68B-4791-BE7D-F3DA6F98513E}" type="parTrans" cxnId="{3FE33E6D-7D21-4B43-A724-27E6A04810DF}">
      <dgm:prSet/>
      <dgm:spPr/>
      <dgm:t>
        <a:bodyPr/>
        <a:lstStyle/>
        <a:p>
          <a:endParaRPr lang="en-US"/>
        </a:p>
      </dgm:t>
    </dgm:pt>
    <dgm:pt modelId="{A4287EDD-C5ED-4285-842D-368C2D54453F}" type="sibTrans" cxnId="{3FE33E6D-7D21-4B43-A724-27E6A04810DF}">
      <dgm:prSet/>
      <dgm:spPr/>
      <dgm:t>
        <a:bodyPr/>
        <a:lstStyle/>
        <a:p>
          <a:endParaRPr lang="en-US"/>
        </a:p>
      </dgm:t>
    </dgm:pt>
    <dgm:pt modelId="{853F3D79-5A29-4A49-A670-31EA876D89E1}">
      <dgm:prSet/>
      <dgm:spPr/>
      <dgm:t>
        <a:bodyPr/>
        <a:lstStyle/>
        <a:p>
          <a:r>
            <a:rPr lang="en-US"/>
            <a:t>Specific undertakings the university promised but failed to deliver such as certain curriculum, accreditation or degree</a:t>
          </a:r>
        </a:p>
      </dgm:t>
    </dgm:pt>
    <dgm:pt modelId="{23FAEC0C-FE9A-4409-A094-6C7E3ED64B9D}" type="parTrans" cxnId="{935F9AE1-AC36-44D2-BDFF-2131BBCA2694}">
      <dgm:prSet/>
      <dgm:spPr/>
      <dgm:t>
        <a:bodyPr/>
        <a:lstStyle/>
        <a:p>
          <a:endParaRPr lang="en-US"/>
        </a:p>
      </dgm:t>
    </dgm:pt>
    <dgm:pt modelId="{2CE24286-8C4F-4813-A2A6-551201397D4E}" type="sibTrans" cxnId="{935F9AE1-AC36-44D2-BDFF-2131BBCA2694}">
      <dgm:prSet/>
      <dgm:spPr/>
      <dgm:t>
        <a:bodyPr/>
        <a:lstStyle/>
        <a:p>
          <a:endParaRPr lang="en-US"/>
        </a:p>
      </dgm:t>
    </dgm:pt>
    <dgm:pt modelId="{9CFE4BB5-2B6A-4DF4-B645-57B1E8EFCC42}" type="pres">
      <dgm:prSet presAssocID="{8B376142-9DE7-4B8E-A3B5-08737D058E02}" presName="linear" presStyleCnt="0">
        <dgm:presLayoutVars>
          <dgm:animLvl val="lvl"/>
          <dgm:resizeHandles val="exact"/>
        </dgm:presLayoutVars>
      </dgm:prSet>
      <dgm:spPr/>
    </dgm:pt>
    <dgm:pt modelId="{CA0CC9DF-6E54-4139-8715-03A1C1C3C7BC}" type="pres">
      <dgm:prSet presAssocID="{A807F119-8758-4CDA-9E2A-A923618421CF}" presName="parentText" presStyleLbl="node1" presStyleIdx="0" presStyleCnt="2">
        <dgm:presLayoutVars>
          <dgm:chMax val="0"/>
          <dgm:bulletEnabled val="1"/>
        </dgm:presLayoutVars>
      </dgm:prSet>
      <dgm:spPr/>
    </dgm:pt>
    <dgm:pt modelId="{32A8A0A3-1F86-4E1E-88C1-14F65CD99E58}" type="pres">
      <dgm:prSet presAssocID="{A4287EDD-C5ED-4285-842D-368C2D54453F}" presName="spacer" presStyleCnt="0"/>
      <dgm:spPr/>
    </dgm:pt>
    <dgm:pt modelId="{1C43D96C-AEF7-4E9C-BBAA-DEADA61A401F}" type="pres">
      <dgm:prSet presAssocID="{853F3D79-5A29-4A49-A670-31EA876D89E1}" presName="parentText" presStyleLbl="node1" presStyleIdx="1" presStyleCnt="2">
        <dgm:presLayoutVars>
          <dgm:chMax val="0"/>
          <dgm:bulletEnabled val="1"/>
        </dgm:presLayoutVars>
      </dgm:prSet>
      <dgm:spPr/>
    </dgm:pt>
  </dgm:ptLst>
  <dgm:cxnLst>
    <dgm:cxn modelId="{3FE33E6D-7D21-4B43-A724-27E6A04810DF}" srcId="{8B376142-9DE7-4B8E-A3B5-08737D058E02}" destId="{A807F119-8758-4CDA-9E2A-A923618421CF}" srcOrd="0" destOrd="0" parTransId="{8E32687C-A68B-4791-BE7D-F3DA6F98513E}" sibTransId="{A4287EDD-C5ED-4285-842D-368C2D54453F}"/>
    <dgm:cxn modelId="{02FD7C7D-7BF3-42FF-8882-52D34259272A}" type="presOf" srcId="{A807F119-8758-4CDA-9E2A-A923618421CF}" destId="{CA0CC9DF-6E54-4139-8715-03A1C1C3C7BC}" srcOrd="0" destOrd="0" presId="urn:microsoft.com/office/officeart/2005/8/layout/vList2"/>
    <dgm:cxn modelId="{0E0A46D7-CCBA-4D2F-96CD-E0DF51EDA6E7}" type="presOf" srcId="{853F3D79-5A29-4A49-A670-31EA876D89E1}" destId="{1C43D96C-AEF7-4E9C-BBAA-DEADA61A401F}" srcOrd="0" destOrd="0" presId="urn:microsoft.com/office/officeart/2005/8/layout/vList2"/>
    <dgm:cxn modelId="{935F9AE1-AC36-44D2-BDFF-2131BBCA2694}" srcId="{8B376142-9DE7-4B8E-A3B5-08737D058E02}" destId="{853F3D79-5A29-4A49-A670-31EA876D89E1}" srcOrd="1" destOrd="0" parTransId="{23FAEC0C-FE9A-4409-A094-6C7E3ED64B9D}" sibTransId="{2CE24286-8C4F-4813-A2A6-551201397D4E}"/>
    <dgm:cxn modelId="{D3DAA1F7-9DC8-4CFE-9924-7C92B714226C}" type="presOf" srcId="{8B376142-9DE7-4B8E-A3B5-08737D058E02}" destId="{9CFE4BB5-2B6A-4DF4-B645-57B1E8EFCC42}" srcOrd="0" destOrd="0" presId="urn:microsoft.com/office/officeart/2005/8/layout/vList2"/>
    <dgm:cxn modelId="{155186C7-688F-4A28-960A-470694726852}" type="presParOf" srcId="{9CFE4BB5-2B6A-4DF4-B645-57B1E8EFCC42}" destId="{CA0CC9DF-6E54-4139-8715-03A1C1C3C7BC}" srcOrd="0" destOrd="0" presId="urn:microsoft.com/office/officeart/2005/8/layout/vList2"/>
    <dgm:cxn modelId="{A90B9692-29FF-4146-B0C6-6C2F8B127BA0}" type="presParOf" srcId="{9CFE4BB5-2B6A-4DF4-B645-57B1E8EFCC42}" destId="{32A8A0A3-1F86-4E1E-88C1-14F65CD99E58}" srcOrd="1" destOrd="0" presId="urn:microsoft.com/office/officeart/2005/8/layout/vList2"/>
    <dgm:cxn modelId="{E5E27F0A-EDB0-4EDF-A510-B9495EDAB159}" type="presParOf" srcId="{9CFE4BB5-2B6A-4DF4-B645-57B1E8EFCC42}" destId="{1C43D96C-AEF7-4E9C-BBAA-DEADA61A40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5C0689-FAD5-4D42-AF3D-1DB9C659B437}"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6C9D3FDC-7589-43DC-8416-77B1A627E8E5}">
      <dgm:prSet/>
      <dgm:spPr/>
      <dgm:t>
        <a:bodyPr/>
        <a:lstStyle/>
        <a:p>
          <a:r>
            <a:rPr lang="en-US" dirty="0"/>
            <a:t>1.  Students cite to several university publications replete with references to in-person, on-campus instruction as well as to campus experience. The university touted the on-campus experience.</a:t>
          </a:r>
        </a:p>
      </dgm:t>
    </dgm:pt>
    <dgm:pt modelId="{87330C37-A312-42FE-9274-BBAE4BFA8B94}" type="parTrans" cxnId="{FB1B9104-54CC-4E20-A50F-838E43C42FDC}">
      <dgm:prSet/>
      <dgm:spPr/>
      <dgm:t>
        <a:bodyPr/>
        <a:lstStyle/>
        <a:p>
          <a:endParaRPr lang="en-US"/>
        </a:p>
      </dgm:t>
    </dgm:pt>
    <dgm:pt modelId="{78E0D481-0A78-480C-9BAF-31111CE0674F}" type="sibTrans" cxnId="{FB1B9104-54CC-4E20-A50F-838E43C42FDC}">
      <dgm:prSet/>
      <dgm:spPr/>
      <dgm:t>
        <a:bodyPr/>
        <a:lstStyle/>
        <a:p>
          <a:endParaRPr lang="en-US"/>
        </a:p>
      </dgm:t>
    </dgm:pt>
    <dgm:pt modelId="{1E72AA07-10C8-4E97-A1BD-FD2B592EA5E4}">
      <dgm:prSet/>
      <dgm:spPr/>
      <dgm:t>
        <a:bodyPr/>
        <a:lstStyle/>
        <a:p>
          <a:r>
            <a:rPr lang="en-US"/>
            <a:t>2.  Complaint alleged the university’s tradition of having in-person education.</a:t>
          </a:r>
        </a:p>
      </dgm:t>
    </dgm:pt>
    <dgm:pt modelId="{95C26B91-14DA-4442-81DF-A0B7A522C729}" type="parTrans" cxnId="{96B08CE2-3469-42AE-A0F0-DCA2C86FE230}">
      <dgm:prSet/>
      <dgm:spPr/>
      <dgm:t>
        <a:bodyPr/>
        <a:lstStyle/>
        <a:p>
          <a:endParaRPr lang="en-US"/>
        </a:p>
      </dgm:t>
    </dgm:pt>
    <dgm:pt modelId="{345D1C0B-2452-4177-9C91-ED623B91DC16}" type="sibTrans" cxnId="{96B08CE2-3469-42AE-A0F0-DCA2C86FE230}">
      <dgm:prSet/>
      <dgm:spPr/>
      <dgm:t>
        <a:bodyPr/>
        <a:lstStyle/>
        <a:p>
          <a:endParaRPr lang="en-US"/>
        </a:p>
      </dgm:t>
    </dgm:pt>
    <dgm:pt modelId="{CD3440DA-D619-4E3C-BE6C-637BC030A722}">
      <dgm:prSet/>
      <dgm:spPr/>
      <dgm:t>
        <a:bodyPr/>
        <a:lstStyle/>
        <a:p>
          <a:r>
            <a:rPr lang="en-US"/>
            <a:t>3.  Students point out that online education is a separate product and distinct from in-person education to be offered at a lower cost.</a:t>
          </a:r>
        </a:p>
      </dgm:t>
    </dgm:pt>
    <dgm:pt modelId="{B09750A9-13FB-4C27-AF9F-870C32CF6132}" type="parTrans" cxnId="{7BF1CD00-E572-4C7C-9AF4-01396DD292A4}">
      <dgm:prSet/>
      <dgm:spPr/>
      <dgm:t>
        <a:bodyPr/>
        <a:lstStyle/>
        <a:p>
          <a:endParaRPr lang="en-US"/>
        </a:p>
      </dgm:t>
    </dgm:pt>
    <dgm:pt modelId="{35FCF14D-296D-4D89-A91E-847F793689A0}" type="sibTrans" cxnId="{7BF1CD00-E572-4C7C-9AF4-01396DD292A4}">
      <dgm:prSet/>
      <dgm:spPr/>
      <dgm:t>
        <a:bodyPr/>
        <a:lstStyle/>
        <a:p>
          <a:endParaRPr lang="en-US"/>
        </a:p>
      </dgm:t>
    </dgm:pt>
    <dgm:pt modelId="{0F3EA30B-541D-4DBF-A446-74A840323749}" type="pres">
      <dgm:prSet presAssocID="{9D5C0689-FAD5-4D42-AF3D-1DB9C659B437}" presName="vert0" presStyleCnt="0">
        <dgm:presLayoutVars>
          <dgm:dir/>
          <dgm:animOne val="branch"/>
          <dgm:animLvl val="lvl"/>
        </dgm:presLayoutVars>
      </dgm:prSet>
      <dgm:spPr/>
    </dgm:pt>
    <dgm:pt modelId="{28B480BC-9126-414D-BB41-1FD15D4DDA92}" type="pres">
      <dgm:prSet presAssocID="{6C9D3FDC-7589-43DC-8416-77B1A627E8E5}" presName="thickLine" presStyleLbl="alignNode1" presStyleIdx="0" presStyleCnt="3"/>
      <dgm:spPr/>
    </dgm:pt>
    <dgm:pt modelId="{012E8D1F-638E-4D8D-9070-A048B3D0EAE4}" type="pres">
      <dgm:prSet presAssocID="{6C9D3FDC-7589-43DC-8416-77B1A627E8E5}" presName="horz1" presStyleCnt="0"/>
      <dgm:spPr/>
    </dgm:pt>
    <dgm:pt modelId="{500E861A-8B8E-4D7C-89A0-7926B11F26EB}" type="pres">
      <dgm:prSet presAssocID="{6C9D3FDC-7589-43DC-8416-77B1A627E8E5}" presName="tx1" presStyleLbl="revTx" presStyleIdx="0" presStyleCnt="3"/>
      <dgm:spPr/>
    </dgm:pt>
    <dgm:pt modelId="{11F0F0B4-19D2-4D89-B5BE-57A67791B94D}" type="pres">
      <dgm:prSet presAssocID="{6C9D3FDC-7589-43DC-8416-77B1A627E8E5}" presName="vert1" presStyleCnt="0"/>
      <dgm:spPr/>
    </dgm:pt>
    <dgm:pt modelId="{E0C50C49-E367-4FAD-B376-1C9E0259C960}" type="pres">
      <dgm:prSet presAssocID="{1E72AA07-10C8-4E97-A1BD-FD2B592EA5E4}" presName="thickLine" presStyleLbl="alignNode1" presStyleIdx="1" presStyleCnt="3"/>
      <dgm:spPr/>
    </dgm:pt>
    <dgm:pt modelId="{8F559CA7-A060-4205-ADF3-628862EE26FF}" type="pres">
      <dgm:prSet presAssocID="{1E72AA07-10C8-4E97-A1BD-FD2B592EA5E4}" presName="horz1" presStyleCnt="0"/>
      <dgm:spPr/>
    </dgm:pt>
    <dgm:pt modelId="{11ABFB8C-3377-412E-A20D-9E3FF5C8C6FE}" type="pres">
      <dgm:prSet presAssocID="{1E72AA07-10C8-4E97-A1BD-FD2B592EA5E4}" presName="tx1" presStyleLbl="revTx" presStyleIdx="1" presStyleCnt="3"/>
      <dgm:spPr/>
    </dgm:pt>
    <dgm:pt modelId="{CA0BF00B-ADB5-43D2-A199-30E71F500022}" type="pres">
      <dgm:prSet presAssocID="{1E72AA07-10C8-4E97-A1BD-FD2B592EA5E4}" presName="vert1" presStyleCnt="0"/>
      <dgm:spPr/>
    </dgm:pt>
    <dgm:pt modelId="{0878DE1F-E76D-4A39-9CBE-5AD2FDBEA8ED}" type="pres">
      <dgm:prSet presAssocID="{CD3440DA-D619-4E3C-BE6C-637BC030A722}" presName="thickLine" presStyleLbl="alignNode1" presStyleIdx="2" presStyleCnt="3"/>
      <dgm:spPr/>
    </dgm:pt>
    <dgm:pt modelId="{1931EFCC-8FCD-41C9-8495-F7F9C7EDDFDF}" type="pres">
      <dgm:prSet presAssocID="{CD3440DA-D619-4E3C-BE6C-637BC030A722}" presName="horz1" presStyleCnt="0"/>
      <dgm:spPr/>
    </dgm:pt>
    <dgm:pt modelId="{81D22E49-F180-4B27-9018-925096969D00}" type="pres">
      <dgm:prSet presAssocID="{CD3440DA-D619-4E3C-BE6C-637BC030A722}" presName="tx1" presStyleLbl="revTx" presStyleIdx="2" presStyleCnt="3"/>
      <dgm:spPr/>
    </dgm:pt>
    <dgm:pt modelId="{806DDC24-D9CB-4C67-943D-CFC42BF34037}" type="pres">
      <dgm:prSet presAssocID="{CD3440DA-D619-4E3C-BE6C-637BC030A722}" presName="vert1" presStyleCnt="0"/>
      <dgm:spPr/>
    </dgm:pt>
  </dgm:ptLst>
  <dgm:cxnLst>
    <dgm:cxn modelId="{7BF1CD00-E572-4C7C-9AF4-01396DD292A4}" srcId="{9D5C0689-FAD5-4D42-AF3D-1DB9C659B437}" destId="{CD3440DA-D619-4E3C-BE6C-637BC030A722}" srcOrd="2" destOrd="0" parTransId="{B09750A9-13FB-4C27-AF9F-870C32CF6132}" sibTransId="{35FCF14D-296D-4D89-A91E-847F793689A0}"/>
    <dgm:cxn modelId="{FB1B9104-54CC-4E20-A50F-838E43C42FDC}" srcId="{9D5C0689-FAD5-4D42-AF3D-1DB9C659B437}" destId="{6C9D3FDC-7589-43DC-8416-77B1A627E8E5}" srcOrd="0" destOrd="0" parTransId="{87330C37-A312-42FE-9274-BBAE4BFA8B94}" sibTransId="{78E0D481-0A78-480C-9BAF-31111CE0674F}"/>
    <dgm:cxn modelId="{29030C07-3742-484B-920D-29BBEA8B1073}" type="presOf" srcId="{CD3440DA-D619-4E3C-BE6C-637BC030A722}" destId="{81D22E49-F180-4B27-9018-925096969D00}" srcOrd="0" destOrd="0" presId="urn:microsoft.com/office/officeart/2008/layout/LinedList"/>
    <dgm:cxn modelId="{61DE283E-62ED-444A-B99C-530E5E8DC0AB}" type="presOf" srcId="{9D5C0689-FAD5-4D42-AF3D-1DB9C659B437}" destId="{0F3EA30B-541D-4DBF-A446-74A840323749}" srcOrd="0" destOrd="0" presId="urn:microsoft.com/office/officeart/2008/layout/LinedList"/>
    <dgm:cxn modelId="{16530645-55DF-4800-87B2-4CB4F9E0F6C2}" type="presOf" srcId="{6C9D3FDC-7589-43DC-8416-77B1A627E8E5}" destId="{500E861A-8B8E-4D7C-89A0-7926B11F26EB}" srcOrd="0" destOrd="0" presId="urn:microsoft.com/office/officeart/2008/layout/LinedList"/>
    <dgm:cxn modelId="{227BCDD1-6E40-4475-96D1-7FAD0D05D561}" type="presOf" srcId="{1E72AA07-10C8-4E97-A1BD-FD2B592EA5E4}" destId="{11ABFB8C-3377-412E-A20D-9E3FF5C8C6FE}" srcOrd="0" destOrd="0" presId="urn:microsoft.com/office/officeart/2008/layout/LinedList"/>
    <dgm:cxn modelId="{96B08CE2-3469-42AE-A0F0-DCA2C86FE230}" srcId="{9D5C0689-FAD5-4D42-AF3D-1DB9C659B437}" destId="{1E72AA07-10C8-4E97-A1BD-FD2B592EA5E4}" srcOrd="1" destOrd="0" parTransId="{95C26B91-14DA-4442-81DF-A0B7A522C729}" sibTransId="{345D1C0B-2452-4177-9C91-ED623B91DC16}"/>
    <dgm:cxn modelId="{604423D0-0DC1-48DF-80AE-D41AC5974293}" type="presParOf" srcId="{0F3EA30B-541D-4DBF-A446-74A840323749}" destId="{28B480BC-9126-414D-BB41-1FD15D4DDA92}" srcOrd="0" destOrd="0" presId="urn:microsoft.com/office/officeart/2008/layout/LinedList"/>
    <dgm:cxn modelId="{15DDEB57-903D-4382-BBC4-7E815791C682}" type="presParOf" srcId="{0F3EA30B-541D-4DBF-A446-74A840323749}" destId="{012E8D1F-638E-4D8D-9070-A048B3D0EAE4}" srcOrd="1" destOrd="0" presId="urn:microsoft.com/office/officeart/2008/layout/LinedList"/>
    <dgm:cxn modelId="{765D0F50-0D95-4C8D-8E52-736ABDFA5D82}" type="presParOf" srcId="{012E8D1F-638E-4D8D-9070-A048B3D0EAE4}" destId="{500E861A-8B8E-4D7C-89A0-7926B11F26EB}" srcOrd="0" destOrd="0" presId="urn:microsoft.com/office/officeart/2008/layout/LinedList"/>
    <dgm:cxn modelId="{94575C20-5E81-4DC1-8C12-F76155CE733F}" type="presParOf" srcId="{012E8D1F-638E-4D8D-9070-A048B3D0EAE4}" destId="{11F0F0B4-19D2-4D89-B5BE-57A67791B94D}" srcOrd="1" destOrd="0" presId="urn:microsoft.com/office/officeart/2008/layout/LinedList"/>
    <dgm:cxn modelId="{E93A2098-68E7-4735-BA3C-7A47325C2758}" type="presParOf" srcId="{0F3EA30B-541D-4DBF-A446-74A840323749}" destId="{E0C50C49-E367-4FAD-B376-1C9E0259C960}" srcOrd="2" destOrd="0" presId="urn:microsoft.com/office/officeart/2008/layout/LinedList"/>
    <dgm:cxn modelId="{7134C583-FF00-4FDD-A84A-7B4A726CFEC5}" type="presParOf" srcId="{0F3EA30B-541D-4DBF-A446-74A840323749}" destId="{8F559CA7-A060-4205-ADF3-628862EE26FF}" srcOrd="3" destOrd="0" presId="urn:microsoft.com/office/officeart/2008/layout/LinedList"/>
    <dgm:cxn modelId="{5795748B-9963-4EA5-81F9-D013B279226B}" type="presParOf" srcId="{8F559CA7-A060-4205-ADF3-628862EE26FF}" destId="{11ABFB8C-3377-412E-A20D-9E3FF5C8C6FE}" srcOrd="0" destOrd="0" presId="urn:microsoft.com/office/officeart/2008/layout/LinedList"/>
    <dgm:cxn modelId="{4221225B-D598-4238-BA82-9A014056B526}" type="presParOf" srcId="{8F559CA7-A060-4205-ADF3-628862EE26FF}" destId="{CA0BF00B-ADB5-43D2-A199-30E71F500022}" srcOrd="1" destOrd="0" presId="urn:microsoft.com/office/officeart/2008/layout/LinedList"/>
    <dgm:cxn modelId="{6A8C42C4-9426-4B47-A0D7-4D6B04B1E4F9}" type="presParOf" srcId="{0F3EA30B-541D-4DBF-A446-74A840323749}" destId="{0878DE1F-E76D-4A39-9CBE-5AD2FDBEA8ED}" srcOrd="4" destOrd="0" presId="urn:microsoft.com/office/officeart/2008/layout/LinedList"/>
    <dgm:cxn modelId="{3E104EEE-93FC-494A-BE2C-146068ECF140}" type="presParOf" srcId="{0F3EA30B-541D-4DBF-A446-74A840323749}" destId="{1931EFCC-8FCD-41C9-8495-F7F9C7EDDFDF}" srcOrd="5" destOrd="0" presId="urn:microsoft.com/office/officeart/2008/layout/LinedList"/>
    <dgm:cxn modelId="{24493B93-FA82-4689-A5A4-03B032BDC0A4}" type="presParOf" srcId="{1931EFCC-8FCD-41C9-8495-F7F9C7EDDFDF}" destId="{81D22E49-F180-4B27-9018-925096969D00}" srcOrd="0" destOrd="0" presId="urn:microsoft.com/office/officeart/2008/layout/LinedList"/>
    <dgm:cxn modelId="{D533D3C5-E42B-43B5-975C-32FEC7F5C6F3}" type="presParOf" srcId="{1931EFCC-8FCD-41C9-8495-F7F9C7EDDFDF}" destId="{806DDC24-D9CB-4C67-943D-CFC42BF340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64111C-7808-4036-AF29-286E05055E4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4956FB1-ABCD-41FA-A1C4-21A4C709D503}">
      <dgm:prSet/>
      <dgm:spPr/>
      <dgm:t>
        <a:bodyPr/>
        <a:lstStyle/>
        <a:p>
          <a:r>
            <a:rPr lang="en-US"/>
            <a:t>Students have adequately pleaded their implied contract in exchange for in-person education, Pittsburgh’s mandatory fees, Temple Universities’ fee but not as to Pittsburgh’s house and dining fees.</a:t>
          </a:r>
        </a:p>
      </dgm:t>
    </dgm:pt>
    <dgm:pt modelId="{8B7586C2-C2CC-48BC-856B-10445F372439}" type="parTrans" cxnId="{A5CFB623-E6A3-4C87-8ACB-249A458BF13E}">
      <dgm:prSet/>
      <dgm:spPr/>
      <dgm:t>
        <a:bodyPr/>
        <a:lstStyle/>
        <a:p>
          <a:endParaRPr lang="en-US"/>
        </a:p>
      </dgm:t>
    </dgm:pt>
    <dgm:pt modelId="{23B8D2AA-E27F-4CE6-B5A1-158D19727F59}" type="sibTrans" cxnId="{A5CFB623-E6A3-4C87-8ACB-249A458BF13E}">
      <dgm:prSet/>
      <dgm:spPr/>
      <dgm:t>
        <a:bodyPr/>
        <a:lstStyle/>
        <a:p>
          <a:endParaRPr lang="en-US"/>
        </a:p>
      </dgm:t>
    </dgm:pt>
    <dgm:pt modelId="{27B0CC40-3BD1-472C-A44B-425A6109C59D}">
      <dgm:prSet/>
      <dgm:spPr/>
      <dgm:t>
        <a:bodyPr/>
        <a:lstStyle/>
        <a:p>
          <a:r>
            <a:rPr lang="en-US" dirty="0"/>
            <a:t>Fees that could not be sued for were specifically designated as nonrefundable .</a:t>
          </a:r>
        </a:p>
      </dgm:t>
    </dgm:pt>
    <dgm:pt modelId="{57C40C91-8B94-4C55-A6B7-607227D43088}" type="parTrans" cxnId="{505DE020-876F-4CB7-8DAA-547DC973135F}">
      <dgm:prSet/>
      <dgm:spPr/>
      <dgm:t>
        <a:bodyPr/>
        <a:lstStyle/>
        <a:p>
          <a:endParaRPr lang="en-US"/>
        </a:p>
      </dgm:t>
    </dgm:pt>
    <dgm:pt modelId="{6061BD68-FE4D-433D-9E6B-38C642AC9552}" type="sibTrans" cxnId="{505DE020-876F-4CB7-8DAA-547DC973135F}">
      <dgm:prSet/>
      <dgm:spPr/>
      <dgm:t>
        <a:bodyPr/>
        <a:lstStyle/>
        <a:p>
          <a:endParaRPr lang="en-US"/>
        </a:p>
      </dgm:t>
    </dgm:pt>
    <dgm:pt modelId="{C30DEBC8-5ABE-43F7-A8C4-9945C0DE4EBF}" type="pres">
      <dgm:prSet presAssocID="{6264111C-7808-4036-AF29-286E05055E49}" presName="vert0" presStyleCnt="0">
        <dgm:presLayoutVars>
          <dgm:dir/>
          <dgm:animOne val="branch"/>
          <dgm:animLvl val="lvl"/>
        </dgm:presLayoutVars>
      </dgm:prSet>
      <dgm:spPr/>
    </dgm:pt>
    <dgm:pt modelId="{58AE52F4-709B-4351-B6BF-DA0366E81BDE}" type="pres">
      <dgm:prSet presAssocID="{34956FB1-ABCD-41FA-A1C4-21A4C709D503}" presName="thickLine" presStyleLbl="alignNode1" presStyleIdx="0" presStyleCnt="2"/>
      <dgm:spPr/>
    </dgm:pt>
    <dgm:pt modelId="{4B6CC6C2-E8DE-45F4-9B65-39B69A65C105}" type="pres">
      <dgm:prSet presAssocID="{34956FB1-ABCD-41FA-A1C4-21A4C709D503}" presName="horz1" presStyleCnt="0"/>
      <dgm:spPr/>
    </dgm:pt>
    <dgm:pt modelId="{2A399558-0A57-46B6-A3E4-81254E7A1C03}" type="pres">
      <dgm:prSet presAssocID="{34956FB1-ABCD-41FA-A1C4-21A4C709D503}" presName="tx1" presStyleLbl="revTx" presStyleIdx="0" presStyleCnt="2"/>
      <dgm:spPr/>
    </dgm:pt>
    <dgm:pt modelId="{4E7ECA2F-EF45-4AB7-A412-358B8BD296D6}" type="pres">
      <dgm:prSet presAssocID="{34956FB1-ABCD-41FA-A1C4-21A4C709D503}" presName="vert1" presStyleCnt="0"/>
      <dgm:spPr/>
    </dgm:pt>
    <dgm:pt modelId="{04B478CC-6321-4013-9B27-1E744269CFEA}" type="pres">
      <dgm:prSet presAssocID="{27B0CC40-3BD1-472C-A44B-425A6109C59D}" presName="thickLine" presStyleLbl="alignNode1" presStyleIdx="1" presStyleCnt="2"/>
      <dgm:spPr/>
    </dgm:pt>
    <dgm:pt modelId="{78FBF831-2F84-43AC-AEFE-6B9ADCC6DD72}" type="pres">
      <dgm:prSet presAssocID="{27B0CC40-3BD1-472C-A44B-425A6109C59D}" presName="horz1" presStyleCnt="0"/>
      <dgm:spPr/>
    </dgm:pt>
    <dgm:pt modelId="{C7A6FF8D-4F49-4755-8D8D-DD22558E8823}" type="pres">
      <dgm:prSet presAssocID="{27B0CC40-3BD1-472C-A44B-425A6109C59D}" presName="tx1" presStyleLbl="revTx" presStyleIdx="1" presStyleCnt="2"/>
      <dgm:spPr/>
    </dgm:pt>
    <dgm:pt modelId="{1D02A465-CFAC-428C-9A21-0BA6BED847A4}" type="pres">
      <dgm:prSet presAssocID="{27B0CC40-3BD1-472C-A44B-425A6109C59D}" presName="vert1" presStyleCnt="0"/>
      <dgm:spPr/>
    </dgm:pt>
  </dgm:ptLst>
  <dgm:cxnLst>
    <dgm:cxn modelId="{505DE020-876F-4CB7-8DAA-547DC973135F}" srcId="{6264111C-7808-4036-AF29-286E05055E49}" destId="{27B0CC40-3BD1-472C-A44B-425A6109C59D}" srcOrd="1" destOrd="0" parTransId="{57C40C91-8B94-4C55-A6B7-607227D43088}" sibTransId="{6061BD68-FE4D-433D-9E6B-38C642AC9552}"/>
    <dgm:cxn modelId="{A5CFB623-E6A3-4C87-8ACB-249A458BF13E}" srcId="{6264111C-7808-4036-AF29-286E05055E49}" destId="{34956FB1-ABCD-41FA-A1C4-21A4C709D503}" srcOrd="0" destOrd="0" parTransId="{8B7586C2-C2CC-48BC-856B-10445F372439}" sibTransId="{23B8D2AA-E27F-4CE6-B5A1-158D19727F59}"/>
    <dgm:cxn modelId="{F15B3D64-B482-4D7A-BD5A-BEC11BF90290}" type="presOf" srcId="{6264111C-7808-4036-AF29-286E05055E49}" destId="{C30DEBC8-5ABE-43F7-A8C4-9945C0DE4EBF}" srcOrd="0" destOrd="0" presId="urn:microsoft.com/office/officeart/2008/layout/LinedList"/>
    <dgm:cxn modelId="{D00C458F-A97B-4167-8D81-768CAE6B2788}" type="presOf" srcId="{27B0CC40-3BD1-472C-A44B-425A6109C59D}" destId="{C7A6FF8D-4F49-4755-8D8D-DD22558E8823}" srcOrd="0" destOrd="0" presId="urn:microsoft.com/office/officeart/2008/layout/LinedList"/>
    <dgm:cxn modelId="{BE320D99-EE92-4655-A5B4-C54D50068AD3}" type="presOf" srcId="{34956FB1-ABCD-41FA-A1C4-21A4C709D503}" destId="{2A399558-0A57-46B6-A3E4-81254E7A1C03}" srcOrd="0" destOrd="0" presId="urn:microsoft.com/office/officeart/2008/layout/LinedList"/>
    <dgm:cxn modelId="{80B36290-1FBF-413A-A01D-D519903FAF66}" type="presParOf" srcId="{C30DEBC8-5ABE-43F7-A8C4-9945C0DE4EBF}" destId="{58AE52F4-709B-4351-B6BF-DA0366E81BDE}" srcOrd="0" destOrd="0" presId="urn:microsoft.com/office/officeart/2008/layout/LinedList"/>
    <dgm:cxn modelId="{447BBDEA-AE97-4A76-A73F-98B313705F49}" type="presParOf" srcId="{C30DEBC8-5ABE-43F7-A8C4-9945C0DE4EBF}" destId="{4B6CC6C2-E8DE-45F4-9B65-39B69A65C105}" srcOrd="1" destOrd="0" presId="urn:microsoft.com/office/officeart/2008/layout/LinedList"/>
    <dgm:cxn modelId="{94179730-5BDF-4D51-9811-9605B12BA8C6}" type="presParOf" srcId="{4B6CC6C2-E8DE-45F4-9B65-39B69A65C105}" destId="{2A399558-0A57-46B6-A3E4-81254E7A1C03}" srcOrd="0" destOrd="0" presId="urn:microsoft.com/office/officeart/2008/layout/LinedList"/>
    <dgm:cxn modelId="{D67DF3AB-819B-48AD-8C14-646148E3C8D4}" type="presParOf" srcId="{4B6CC6C2-E8DE-45F4-9B65-39B69A65C105}" destId="{4E7ECA2F-EF45-4AB7-A412-358B8BD296D6}" srcOrd="1" destOrd="0" presId="urn:microsoft.com/office/officeart/2008/layout/LinedList"/>
    <dgm:cxn modelId="{52C51BE4-3417-4870-B51A-146B9F598E35}" type="presParOf" srcId="{C30DEBC8-5ABE-43F7-A8C4-9945C0DE4EBF}" destId="{04B478CC-6321-4013-9B27-1E744269CFEA}" srcOrd="2" destOrd="0" presId="urn:microsoft.com/office/officeart/2008/layout/LinedList"/>
    <dgm:cxn modelId="{DC63340D-658E-41C0-B57D-FC00D30255A9}" type="presParOf" srcId="{C30DEBC8-5ABE-43F7-A8C4-9945C0DE4EBF}" destId="{78FBF831-2F84-43AC-AEFE-6B9ADCC6DD72}" srcOrd="3" destOrd="0" presId="urn:microsoft.com/office/officeart/2008/layout/LinedList"/>
    <dgm:cxn modelId="{8991E3E6-8B18-4A68-9DF6-DD69BFB6F05B}" type="presParOf" srcId="{78FBF831-2F84-43AC-AEFE-6B9ADCC6DD72}" destId="{C7A6FF8D-4F49-4755-8D8D-DD22558E8823}" srcOrd="0" destOrd="0" presId="urn:microsoft.com/office/officeart/2008/layout/LinedList"/>
    <dgm:cxn modelId="{71A1E6FE-ECDB-4D5F-94A6-25D5A8CDA518}" type="presParOf" srcId="{78FBF831-2F84-43AC-AEFE-6B9ADCC6DD72}" destId="{1D02A465-CFAC-428C-9A21-0BA6BED847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2B3FE9-9630-4823-B486-5017B4C9F71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2D72EA0-F752-4EDE-A740-74405A272A40}">
      <dgm:prSet/>
      <dgm:spPr/>
      <dgm:t>
        <a:bodyPr/>
        <a:lstStyle/>
        <a:p>
          <a:r>
            <a:rPr lang="en-US" dirty="0"/>
            <a:t>The students’ asserted damages are cognizable. </a:t>
          </a:r>
        </a:p>
      </dgm:t>
    </dgm:pt>
    <dgm:pt modelId="{79288E9D-D9FC-4945-A178-F0388FC48640}" type="parTrans" cxnId="{BAA9565E-9750-4230-91DC-2E5E530AACE6}">
      <dgm:prSet/>
      <dgm:spPr/>
      <dgm:t>
        <a:bodyPr/>
        <a:lstStyle/>
        <a:p>
          <a:endParaRPr lang="en-US"/>
        </a:p>
      </dgm:t>
    </dgm:pt>
    <dgm:pt modelId="{940F8298-3CDA-4C96-B671-5F64F99CBDA2}" type="sibTrans" cxnId="{BAA9565E-9750-4230-91DC-2E5E530AACE6}">
      <dgm:prSet/>
      <dgm:spPr/>
      <dgm:t>
        <a:bodyPr/>
        <a:lstStyle/>
        <a:p>
          <a:endParaRPr lang="en-US"/>
        </a:p>
      </dgm:t>
    </dgm:pt>
    <dgm:pt modelId="{5A73FD4E-FC52-4C04-BF6B-7D2AC704A596}">
      <dgm:prSet/>
      <dgm:spPr/>
      <dgm:t>
        <a:bodyPr/>
        <a:lstStyle/>
        <a:p>
          <a:r>
            <a:rPr lang="en-US" dirty="0"/>
            <a:t>Adequately pled damages. </a:t>
          </a:r>
        </a:p>
      </dgm:t>
    </dgm:pt>
    <dgm:pt modelId="{8A3FE192-A707-47CC-9655-A808E3CE890E}" type="parTrans" cxnId="{392B8820-580C-4235-BCA1-F5B4B4E1FDB5}">
      <dgm:prSet/>
      <dgm:spPr/>
      <dgm:t>
        <a:bodyPr/>
        <a:lstStyle/>
        <a:p>
          <a:endParaRPr lang="en-US"/>
        </a:p>
      </dgm:t>
    </dgm:pt>
    <dgm:pt modelId="{17713909-B092-4948-A9B3-C995A63A4840}" type="sibTrans" cxnId="{392B8820-580C-4235-BCA1-F5B4B4E1FDB5}">
      <dgm:prSet/>
      <dgm:spPr/>
      <dgm:t>
        <a:bodyPr/>
        <a:lstStyle/>
        <a:p>
          <a:endParaRPr lang="en-US"/>
        </a:p>
      </dgm:t>
    </dgm:pt>
    <dgm:pt modelId="{53A43479-814C-4864-9263-DBDFDF0D1E88}">
      <dgm:prSet/>
      <dgm:spPr/>
      <dgm:t>
        <a:bodyPr/>
        <a:lstStyle/>
        <a:p>
          <a:r>
            <a:rPr lang="en-US" dirty="0"/>
            <a:t>Type of education bargained for not given.</a:t>
          </a:r>
        </a:p>
      </dgm:t>
    </dgm:pt>
    <dgm:pt modelId="{AD17E45E-AB15-4D38-8A85-D3156CE7299E}" type="parTrans" cxnId="{A2F249C7-11F1-4062-8B05-E43A7B0EF49D}">
      <dgm:prSet/>
      <dgm:spPr/>
      <dgm:t>
        <a:bodyPr/>
        <a:lstStyle/>
        <a:p>
          <a:endParaRPr lang="en-US"/>
        </a:p>
      </dgm:t>
    </dgm:pt>
    <dgm:pt modelId="{20DDFB19-9CE0-4572-A47F-0C67D69BAD81}" type="sibTrans" cxnId="{A2F249C7-11F1-4062-8B05-E43A7B0EF49D}">
      <dgm:prSet/>
      <dgm:spPr/>
      <dgm:t>
        <a:bodyPr/>
        <a:lstStyle/>
        <a:p>
          <a:endParaRPr lang="en-US"/>
        </a:p>
      </dgm:t>
    </dgm:pt>
    <dgm:pt modelId="{70868340-BC61-4E1A-AB13-E1A563BB382C}">
      <dgm:prSet custT="1"/>
      <dgm:spPr/>
      <dgm:t>
        <a:bodyPr/>
        <a:lstStyle/>
        <a:p>
          <a:r>
            <a:rPr lang="en-US" sz="2400" dirty="0"/>
            <a:t>Third Circuit and D.C. Circuit held that the allegations, if proven, would rise to cognizable damages.</a:t>
          </a:r>
        </a:p>
      </dgm:t>
    </dgm:pt>
    <dgm:pt modelId="{A333D415-8649-4672-8F49-D51D3C849C2E}" type="parTrans" cxnId="{BBDEAB79-A073-4E73-9D29-171FC9208300}">
      <dgm:prSet/>
      <dgm:spPr/>
      <dgm:t>
        <a:bodyPr/>
        <a:lstStyle/>
        <a:p>
          <a:endParaRPr lang="en-US"/>
        </a:p>
      </dgm:t>
    </dgm:pt>
    <dgm:pt modelId="{701CC64E-3D19-46F4-B6FA-EE3667CC288D}" type="sibTrans" cxnId="{BBDEAB79-A073-4E73-9D29-171FC9208300}">
      <dgm:prSet/>
      <dgm:spPr/>
      <dgm:t>
        <a:bodyPr/>
        <a:lstStyle/>
        <a:p>
          <a:endParaRPr lang="en-US"/>
        </a:p>
      </dgm:t>
    </dgm:pt>
    <dgm:pt modelId="{F9AB927E-67ED-43D1-94C5-17BB745C6DC6}" type="pres">
      <dgm:prSet presAssocID="{0A2B3FE9-9630-4823-B486-5017B4C9F712}" presName="vert0" presStyleCnt="0">
        <dgm:presLayoutVars>
          <dgm:dir/>
          <dgm:animOne val="branch"/>
          <dgm:animLvl val="lvl"/>
        </dgm:presLayoutVars>
      </dgm:prSet>
      <dgm:spPr/>
    </dgm:pt>
    <dgm:pt modelId="{631BE4F9-E8E6-492F-9838-26FFBD095B2F}" type="pres">
      <dgm:prSet presAssocID="{62D72EA0-F752-4EDE-A740-74405A272A40}" presName="thickLine" presStyleLbl="alignNode1" presStyleIdx="0" presStyleCnt="4"/>
      <dgm:spPr/>
    </dgm:pt>
    <dgm:pt modelId="{B5D24386-A708-424D-84FC-9D8299FD004E}" type="pres">
      <dgm:prSet presAssocID="{62D72EA0-F752-4EDE-A740-74405A272A40}" presName="horz1" presStyleCnt="0"/>
      <dgm:spPr/>
    </dgm:pt>
    <dgm:pt modelId="{33506764-D61F-42EC-B25B-78581E1099C1}" type="pres">
      <dgm:prSet presAssocID="{62D72EA0-F752-4EDE-A740-74405A272A40}" presName="tx1" presStyleLbl="revTx" presStyleIdx="0" presStyleCnt="4"/>
      <dgm:spPr/>
    </dgm:pt>
    <dgm:pt modelId="{AFABB2A6-28E3-4935-ACBB-43AA1BDC2DD6}" type="pres">
      <dgm:prSet presAssocID="{62D72EA0-F752-4EDE-A740-74405A272A40}" presName="vert1" presStyleCnt="0"/>
      <dgm:spPr/>
    </dgm:pt>
    <dgm:pt modelId="{856FE892-D882-4CDE-9462-0E16E8513902}" type="pres">
      <dgm:prSet presAssocID="{5A73FD4E-FC52-4C04-BF6B-7D2AC704A596}" presName="thickLine" presStyleLbl="alignNode1" presStyleIdx="1" presStyleCnt="4"/>
      <dgm:spPr/>
    </dgm:pt>
    <dgm:pt modelId="{47094B5B-72B7-4E09-A632-9E7AC702DFF0}" type="pres">
      <dgm:prSet presAssocID="{5A73FD4E-FC52-4C04-BF6B-7D2AC704A596}" presName="horz1" presStyleCnt="0"/>
      <dgm:spPr/>
    </dgm:pt>
    <dgm:pt modelId="{4327A975-4FC9-4E56-A3B7-52BDCFA90CB2}" type="pres">
      <dgm:prSet presAssocID="{5A73FD4E-FC52-4C04-BF6B-7D2AC704A596}" presName="tx1" presStyleLbl="revTx" presStyleIdx="1" presStyleCnt="4"/>
      <dgm:spPr/>
    </dgm:pt>
    <dgm:pt modelId="{4A54EE03-B53B-4269-931B-4A52C18EC08C}" type="pres">
      <dgm:prSet presAssocID="{5A73FD4E-FC52-4C04-BF6B-7D2AC704A596}" presName="vert1" presStyleCnt="0"/>
      <dgm:spPr/>
    </dgm:pt>
    <dgm:pt modelId="{D53CA847-B19F-4DC5-8CD2-EFE795CA6014}" type="pres">
      <dgm:prSet presAssocID="{53A43479-814C-4864-9263-DBDFDF0D1E88}" presName="thickLine" presStyleLbl="alignNode1" presStyleIdx="2" presStyleCnt="4"/>
      <dgm:spPr/>
    </dgm:pt>
    <dgm:pt modelId="{7187B427-D657-48B2-8290-8FAA73D63A19}" type="pres">
      <dgm:prSet presAssocID="{53A43479-814C-4864-9263-DBDFDF0D1E88}" presName="horz1" presStyleCnt="0"/>
      <dgm:spPr/>
    </dgm:pt>
    <dgm:pt modelId="{881B9517-CC89-4278-9549-31BF0B80D57B}" type="pres">
      <dgm:prSet presAssocID="{53A43479-814C-4864-9263-DBDFDF0D1E88}" presName="tx1" presStyleLbl="revTx" presStyleIdx="2" presStyleCnt="4"/>
      <dgm:spPr/>
    </dgm:pt>
    <dgm:pt modelId="{470F8219-EFDF-43DD-AA79-94F4B2A586F1}" type="pres">
      <dgm:prSet presAssocID="{53A43479-814C-4864-9263-DBDFDF0D1E88}" presName="vert1" presStyleCnt="0"/>
      <dgm:spPr/>
    </dgm:pt>
    <dgm:pt modelId="{AC8A2C06-EA29-4D0B-9AF4-70F0EC136542}" type="pres">
      <dgm:prSet presAssocID="{70868340-BC61-4E1A-AB13-E1A563BB382C}" presName="thickLine" presStyleLbl="alignNode1" presStyleIdx="3" presStyleCnt="4"/>
      <dgm:spPr/>
    </dgm:pt>
    <dgm:pt modelId="{92407C78-EBED-48FF-8F4C-44D475DFB591}" type="pres">
      <dgm:prSet presAssocID="{70868340-BC61-4E1A-AB13-E1A563BB382C}" presName="horz1" presStyleCnt="0"/>
      <dgm:spPr/>
    </dgm:pt>
    <dgm:pt modelId="{EF2CFB1F-85EE-4097-A243-1D2405037487}" type="pres">
      <dgm:prSet presAssocID="{70868340-BC61-4E1A-AB13-E1A563BB382C}" presName="tx1" presStyleLbl="revTx" presStyleIdx="3" presStyleCnt="4"/>
      <dgm:spPr/>
    </dgm:pt>
    <dgm:pt modelId="{41734A24-21CC-4030-9EF2-311DE3B6E48B}" type="pres">
      <dgm:prSet presAssocID="{70868340-BC61-4E1A-AB13-E1A563BB382C}" presName="vert1" presStyleCnt="0"/>
      <dgm:spPr/>
    </dgm:pt>
  </dgm:ptLst>
  <dgm:cxnLst>
    <dgm:cxn modelId="{392B8820-580C-4235-BCA1-F5B4B4E1FDB5}" srcId="{0A2B3FE9-9630-4823-B486-5017B4C9F712}" destId="{5A73FD4E-FC52-4C04-BF6B-7D2AC704A596}" srcOrd="1" destOrd="0" parTransId="{8A3FE192-A707-47CC-9655-A808E3CE890E}" sibTransId="{17713909-B092-4948-A9B3-C995A63A4840}"/>
    <dgm:cxn modelId="{BAA9565E-9750-4230-91DC-2E5E530AACE6}" srcId="{0A2B3FE9-9630-4823-B486-5017B4C9F712}" destId="{62D72EA0-F752-4EDE-A740-74405A272A40}" srcOrd="0" destOrd="0" parTransId="{79288E9D-D9FC-4945-A178-F0388FC48640}" sibTransId="{940F8298-3CDA-4C96-B671-5F64F99CBDA2}"/>
    <dgm:cxn modelId="{5F969266-5F88-40CC-80BA-DED78FE01E7B}" type="presOf" srcId="{62D72EA0-F752-4EDE-A740-74405A272A40}" destId="{33506764-D61F-42EC-B25B-78581E1099C1}" srcOrd="0" destOrd="0" presId="urn:microsoft.com/office/officeart/2008/layout/LinedList"/>
    <dgm:cxn modelId="{BBDEAB79-A073-4E73-9D29-171FC9208300}" srcId="{0A2B3FE9-9630-4823-B486-5017B4C9F712}" destId="{70868340-BC61-4E1A-AB13-E1A563BB382C}" srcOrd="3" destOrd="0" parTransId="{A333D415-8649-4672-8F49-D51D3C849C2E}" sibTransId="{701CC64E-3D19-46F4-B6FA-EE3667CC288D}"/>
    <dgm:cxn modelId="{205CF679-6955-486F-9793-1D0EC6E2D920}" type="presOf" srcId="{53A43479-814C-4864-9263-DBDFDF0D1E88}" destId="{881B9517-CC89-4278-9549-31BF0B80D57B}" srcOrd="0" destOrd="0" presId="urn:microsoft.com/office/officeart/2008/layout/LinedList"/>
    <dgm:cxn modelId="{9CD6B8B4-53B2-49DC-8852-A1FA14AF06F2}" type="presOf" srcId="{70868340-BC61-4E1A-AB13-E1A563BB382C}" destId="{EF2CFB1F-85EE-4097-A243-1D2405037487}" srcOrd="0" destOrd="0" presId="urn:microsoft.com/office/officeart/2008/layout/LinedList"/>
    <dgm:cxn modelId="{87882FBD-361B-49FA-9B7B-0E97C6259C2F}" type="presOf" srcId="{5A73FD4E-FC52-4C04-BF6B-7D2AC704A596}" destId="{4327A975-4FC9-4E56-A3B7-52BDCFA90CB2}" srcOrd="0" destOrd="0" presId="urn:microsoft.com/office/officeart/2008/layout/LinedList"/>
    <dgm:cxn modelId="{0143C1C5-BB06-4262-98D3-8EAFA9302CE5}" type="presOf" srcId="{0A2B3FE9-9630-4823-B486-5017B4C9F712}" destId="{F9AB927E-67ED-43D1-94C5-17BB745C6DC6}" srcOrd="0" destOrd="0" presId="urn:microsoft.com/office/officeart/2008/layout/LinedList"/>
    <dgm:cxn modelId="{A2F249C7-11F1-4062-8B05-E43A7B0EF49D}" srcId="{0A2B3FE9-9630-4823-B486-5017B4C9F712}" destId="{53A43479-814C-4864-9263-DBDFDF0D1E88}" srcOrd="2" destOrd="0" parTransId="{AD17E45E-AB15-4D38-8A85-D3156CE7299E}" sibTransId="{20DDFB19-9CE0-4572-A47F-0C67D69BAD81}"/>
    <dgm:cxn modelId="{2790458D-0661-48E9-AC53-E5139A6BF44F}" type="presParOf" srcId="{F9AB927E-67ED-43D1-94C5-17BB745C6DC6}" destId="{631BE4F9-E8E6-492F-9838-26FFBD095B2F}" srcOrd="0" destOrd="0" presId="urn:microsoft.com/office/officeart/2008/layout/LinedList"/>
    <dgm:cxn modelId="{89D653CA-DB51-4A6C-8183-D1425A1F7FF3}" type="presParOf" srcId="{F9AB927E-67ED-43D1-94C5-17BB745C6DC6}" destId="{B5D24386-A708-424D-84FC-9D8299FD004E}" srcOrd="1" destOrd="0" presId="urn:microsoft.com/office/officeart/2008/layout/LinedList"/>
    <dgm:cxn modelId="{ED9809B8-28D6-43EC-9FEA-FE43C95A70F5}" type="presParOf" srcId="{B5D24386-A708-424D-84FC-9D8299FD004E}" destId="{33506764-D61F-42EC-B25B-78581E1099C1}" srcOrd="0" destOrd="0" presId="urn:microsoft.com/office/officeart/2008/layout/LinedList"/>
    <dgm:cxn modelId="{72AF764B-B901-4EF4-B386-4D10F0ADBB6E}" type="presParOf" srcId="{B5D24386-A708-424D-84FC-9D8299FD004E}" destId="{AFABB2A6-28E3-4935-ACBB-43AA1BDC2DD6}" srcOrd="1" destOrd="0" presId="urn:microsoft.com/office/officeart/2008/layout/LinedList"/>
    <dgm:cxn modelId="{E6223B06-A10B-49E2-ADEC-FF979BEC9196}" type="presParOf" srcId="{F9AB927E-67ED-43D1-94C5-17BB745C6DC6}" destId="{856FE892-D882-4CDE-9462-0E16E8513902}" srcOrd="2" destOrd="0" presId="urn:microsoft.com/office/officeart/2008/layout/LinedList"/>
    <dgm:cxn modelId="{01706601-C0F0-4111-8E8F-6AB735A3F342}" type="presParOf" srcId="{F9AB927E-67ED-43D1-94C5-17BB745C6DC6}" destId="{47094B5B-72B7-4E09-A632-9E7AC702DFF0}" srcOrd="3" destOrd="0" presId="urn:microsoft.com/office/officeart/2008/layout/LinedList"/>
    <dgm:cxn modelId="{81856034-0D03-4211-AD09-F16019904895}" type="presParOf" srcId="{47094B5B-72B7-4E09-A632-9E7AC702DFF0}" destId="{4327A975-4FC9-4E56-A3B7-52BDCFA90CB2}" srcOrd="0" destOrd="0" presId="urn:microsoft.com/office/officeart/2008/layout/LinedList"/>
    <dgm:cxn modelId="{42B2E286-DC15-484F-8347-3AABA04542D2}" type="presParOf" srcId="{47094B5B-72B7-4E09-A632-9E7AC702DFF0}" destId="{4A54EE03-B53B-4269-931B-4A52C18EC08C}" srcOrd="1" destOrd="0" presId="urn:microsoft.com/office/officeart/2008/layout/LinedList"/>
    <dgm:cxn modelId="{CC666970-DB80-4F74-8455-065AB3D79D02}" type="presParOf" srcId="{F9AB927E-67ED-43D1-94C5-17BB745C6DC6}" destId="{D53CA847-B19F-4DC5-8CD2-EFE795CA6014}" srcOrd="4" destOrd="0" presId="urn:microsoft.com/office/officeart/2008/layout/LinedList"/>
    <dgm:cxn modelId="{FB6EADBB-D168-48A1-8304-D5A45B933D62}" type="presParOf" srcId="{F9AB927E-67ED-43D1-94C5-17BB745C6DC6}" destId="{7187B427-D657-48B2-8290-8FAA73D63A19}" srcOrd="5" destOrd="0" presId="urn:microsoft.com/office/officeart/2008/layout/LinedList"/>
    <dgm:cxn modelId="{11664211-365E-40A4-8412-03EB518D5FF4}" type="presParOf" srcId="{7187B427-D657-48B2-8290-8FAA73D63A19}" destId="{881B9517-CC89-4278-9549-31BF0B80D57B}" srcOrd="0" destOrd="0" presId="urn:microsoft.com/office/officeart/2008/layout/LinedList"/>
    <dgm:cxn modelId="{C48A217A-B4B2-47B6-A8EF-7078C2EDEEE0}" type="presParOf" srcId="{7187B427-D657-48B2-8290-8FAA73D63A19}" destId="{470F8219-EFDF-43DD-AA79-94F4B2A586F1}" srcOrd="1" destOrd="0" presId="urn:microsoft.com/office/officeart/2008/layout/LinedList"/>
    <dgm:cxn modelId="{BE97967F-7E24-484B-B5E8-EBCA1300FC58}" type="presParOf" srcId="{F9AB927E-67ED-43D1-94C5-17BB745C6DC6}" destId="{AC8A2C06-EA29-4D0B-9AF4-70F0EC136542}" srcOrd="6" destOrd="0" presId="urn:microsoft.com/office/officeart/2008/layout/LinedList"/>
    <dgm:cxn modelId="{353195BA-D3DE-4CE9-A8B4-ADA9B080F89D}" type="presParOf" srcId="{F9AB927E-67ED-43D1-94C5-17BB745C6DC6}" destId="{92407C78-EBED-48FF-8F4C-44D475DFB591}" srcOrd="7" destOrd="0" presId="urn:microsoft.com/office/officeart/2008/layout/LinedList"/>
    <dgm:cxn modelId="{1C4AAB4F-0C87-4713-BA63-9D9842E8EB83}" type="presParOf" srcId="{92407C78-EBED-48FF-8F4C-44D475DFB591}" destId="{EF2CFB1F-85EE-4097-A243-1D2405037487}" srcOrd="0" destOrd="0" presId="urn:microsoft.com/office/officeart/2008/layout/LinedList"/>
    <dgm:cxn modelId="{1C3F55B2-AC74-449A-AE38-66A2735E664F}" type="presParOf" srcId="{92407C78-EBED-48FF-8F4C-44D475DFB591}" destId="{41734A24-21CC-4030-9EF2-311DE3B6E4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F2B079-E6E4-42BE-BF5C-97290D72EC0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DA6BF99-D9A7-48BE-B084-D3413D264F0F}">
      <dgm:prSet custT="1"/>
      <dgm:spPr/>
      <dgm:t>
        <a:bodyPr/>
        <a:lstStyle/>
        <a:p>
          <a:r>
            <a:rPr lang="en-US" sz="2000" dirty="0"/>
            <a:t>The superior court found that summary judgment was properly granted.</a:t>
          </a:r>
        </a:p>
      </dgm:t>
    </dgm:pt>
    <dgm:pt modelId="{60089313-332F-4591-9C26-73D3980D90DF}" type="parTrans" cxnId="{35D57276-E99A-4115-BED6-584EAC754524}">
      <dgm:prSet/>
      <dgm:spPr/>
      <dgm:t>
        <a:bodyPr/>
        <a:lstStyle/>
        <a:p>
          <a:endParaRPr lang="en-US"/>
        </a:p>
      </dgm:t>
    </dgm:pt>
    <dgm:pt modelId="{1F319616-8929-4EB0-BB91-713E6F47F999}" type="sibTrans" cxnId="{35D57276-E99A-4115-BED6-584EAC754524}">
      <dgm:prSet/>
      <dgm:spPr/>
      <dgm:t>
        <a:bodyPr/>
        <a:lstStyle/>
        <a:p>
          <a:endParaRPr lang="en-US"/>
        </a:p>
      </dgm:t>
    </dgm:pt>
    <dgm:pt modelId="{EBA87EDA-36DE-4523-8B9C-EFCF1CF6AC3A}">
      <dgm:prSet custT="1"/>
      <dgm:spPr/>
      <dgm:t>
        <a:bodyPr/>
        <a:lstStyle/>
        <a:p>
          <a:r>
            <a:rPr lang="en-US" sz="1800" dirty="0"/>
            <a:t>Appellant failed to point to a single provision of a written contract between the university and its students setting forth obligations of members of a dissertation committee for linking allegations to a contractual relationship between the university and its students.</a:t>
          </a:r>
        </a:p>
      </dgm:t>
    </dgm:pt>
    <dgm:pt modelId="{34A0064E-0832-4421-B135-F213795D2265}" type="parTrans" cxnId="{A1778BAD-9445-441E-B34B-49C342682F98}">
      <dgm:prSet/>
      <dgm:spPr/>
      <dgm:t>
        <a:bodyPr/>
        <a:lstStyle/>
        <a:p>
          <a:endParaRPr lang="en-US"/>
        </a:p>
      </dgm:t>
    </dgm:pt>
    <dgm:pt modelId="{2113AC19-CCD5-41F2-92D8-8E0BC8E2BC80}" type="sibTrans" cxnId="{A1778BAD-9445-441E-B34B-49C342682F98}">
      <dgm:prSet/>
      <dgm:spPr/>
      <dgm:t>
        <a:bodyPr/>
        <a:lstStyle/>
        <a:p>
          <a:endParaRPr lang="en-US"/>
        </a:p>
      </dgm:t>
    </dgm:pt>
    <dgm:pt modelId="{198E8999-ED34-4601-81AC-FE8A76874AAA}" type="pres">
      <dgm:prSet presAssocID="{61F2B079-E6E4-42BE-BF5C-97290D72EC0B}" presName="root" presStyleCnt="0">
        <dgm:presLayoutVars>
          <dgm:dir/>
          <dgm:resizeHandles val="exact"/>
        </dgm:presLayoutVars>
      </dgm:prSet>
      <dgm:spPr/>
    </dgm:pt>
    <dgm:pt modelId="{F8164216-ADBD-4FEF-8930-66F3D2DAF435}" type="pres">
      <dgm:prSet presAssocID="{61F2B079-E6E4-42BE-BF5C-97290D72EC0B}" presName="container" presStyleCnt="0">
        <dgm:presLayoutVars>
          <dgm:dir/>
          <dgm:resizeHandles val="exact"/>
        </dgm:presLayoutVars>
      </dgm:prSet>
      <dgm:spPr/>
    </dgm:pt>
    <dgm:pt modelId="{E2930D0C-EAD6-4916-A620-8BE3D41C732E}" type="pres">
      <dgm:prSet presAssocID="{2DA6BF99-D9A7-48BE-B084-D3413D264F0F}" presName="compNode" presStyleCnt="0"/>
      <dgm:spPr/>
    </dgm:pt>
    <dgm:pt modelId="{3BCE4938-E9B8-45B0-9EF6-4286D8677187}" type="pres">
      <dgm:prSet presAssocID="{2DA6BF99-D9A7-48BE-B084-D3413D264F0F}" presName="iconBgRect" presStyleLbl="bgShp" presStyleIdx="0" presStyleCnt="2"/>
      <dgm:spPr/>
    </dgm:pt>
    <dgm:pt modelId="{325A2501-DD62-4BF7-B504-BA9C5AAE11DF}" type="pres">
      <dgm:prSet presAssocID="{2DA6BF99-D9A7-48BE-B084-D3413D264F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1E46DBAF-3748-4855-A049-D7F1BBF78A21}" type="pres">
      <dgm:prSet presAssocID="{2DA6BF99-D9A7-48BE-B084-D3413D264F0F}" presName="spaceRect" presStyleCnt="0"/>
      <dgm:spPr/>
    </dgm:pt>
    <dgm:pt modelId="{BC6DE743-474F-4EE8-A1AB-8581043B4546}" type="pres">
      <dgm:prSet presAssocID="{2DA6BF99-D9A7-48BE-B084-D3413D264F0F}" presName="textRect" presStyleLbl="revTx" presStyleIdx="0" presStyleCnt="2">
        <dgm:presLayoutVars>
          <dgm:chMax val="1"/>
          <dgm:chPref val="1"/>
        </dgm:presLayoutVars>
      </dgm:prSet>
      <dgm:spPr/>
    </dgm:pt>
    <dgm:pt modelId="{63372C9F-BD1F-48EE-93B0-886391C025AD}" type="pres">
      <dgm:prSet presAssocID="{1F319616-8929-4EB0-BB91-713E6F47F999}" presName="sibTrans" presStyleLbl="sibTrans2D1" presStyleIdx="0" presStyleCnt="0"/>
      <dgm:spPr/>
    </dgm:pt>
    <dgm:pt modelId="{BD9D81EE-8713-4036-91B8-05ACEB0A7456}" type="pres">
      <dgm:prSet presAssocID="{EBA87EDA-36DE-4523-8B9C-EFCF1CF6AC3A}" presName="compNode" presStyleCnt="0"/>
      <dgm:spPr/>
    </dgm:pt>
    <dgm:pt modelId="{C8A4C9FD-BB8C-4717-A6F7-7EE811777FD9}" type="pres">
      <dgm:prSet presAssocID="{EBA87EDA-36DE-4523-8B9C-EFCF1CF6AC3A}" presName="iconBgRect" presStyleLbl="bgShp" presStyleIdx="1" presStyleCnt="2"/>
      <dgm:spPr/>
    </dgm:pt>
    <dgm:pt modelId="{80B4B3DE-0B44-45D9-8EA1-891B2A997F1A}" type="pres">
      <dgm:prSet presAssocID="{EBA87EDA-36DE-4523-8B9C-EFCF1CF6AC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77E3689-33D2-4641-99E2-D664A2545B45}" type="pres">
      <dgm:prSet presAssocID="{EBA87EDA-36DE-4523-8B9C-EFCF1CF6AC3A}" presName="spaceRect" presStyleCnt="0"/>
      <dgm:spPr/>
    </dgm:pt>
    <dgm:pt modelId="{A5876021-3D5F-433C-8C53-10F6C4A20C63}" type="pres">
      <dgm:prSet presAssocID="{EBA87EDA-36DE-4523-8B9C-EFCF1CF6AC3A}" presName="textRect" presStyleLbl="revTx" presStyleIdx="1" presStyleCnt="2" custScaleX="102468">
        <dgm:presLayoutVars>
          <dgm:chMax val="1"/>
          <dgm:chPref val="1"/>
        </dgm:presLayoutVars>
      </dgm:prSet>
      <dgm:spPr/>
    </dgm:pt>
  </dgm:ptLst>
  <dgm:cxnLst>
    <dgm:cxn modelId="{848DEF0C-5636-49C6-8E06-36AB5D9C58E4}" type="presOf" srcId="{EBA87EDA-36DE-4523-8B9C-EFCF1CF6AC3A}" destId="{A5876021-3D5F-433C-8C53-10F6C4A20C63}" srcOrd="0" destOrd="0" presId="urn:microsoft.com/office/officeart/2018/2/layout/IconCircleList"/>
    <dgm:cxn modelId="{B7242E31-BB51-4E16-9B69-77639C1D21A2}" type="presOf" srcId="{61F2B079-E6E4-42BE-BF5C-97290D72EC0B}" destId="{198E8999-ED34-4601-81AC-FE8A76874AAA}" srcOrd="0" destOrd="0" presId="urn:microsoft.com/office/officeart/2018/2/layout/IconCircleList"/>
    <dgm:cxn modelId="{35D57276-E99A-4115-BED6-584EAC754524}" srcId="{61F2B079-E6E4-42BE-BF5C-97290D72EC0B}" destId="{2DA6BF99-D9A7-48BE-B084-D3413D264F0F}" srcOrd="0" destOrd="0" parTransId="{60089313-332F-4591-9C26-73D3980D90DF}" sibTransId="{1F319616-8929-4EB0-BB91-713E6F47F999}"/>
    <dgm:cxn modelId="{A1778BAD-9445-441E-B34B-49C342682F98}" srcId="{61F2B079-E6E4-42BE-BF5C-97290D72EC0B}" destId="{EBA87EDA-36DE-4523-8B9C-EFCF1CF6AC3A}" srcOrd="1" destOrd="0" parTransId="{34A0064E-0832-4421-B135-F213795D2265}" sibTransId="{2113AC19-CCD5-41F2-92D8-8E0BC8E2BC80}"/>
    <dgm:cxn modelId="{7358C8BA-9601-4EBA-8B7B-3465FB9883AE}" type="presOf" srcId="{1F319616-8929-4EB0-BB91-713E6F47F999}" destId="{63372C9F-BD1F-48EE-93B0-886391C025AD}" srcOrd="0" destOrd="0" presId="urn:microsoft.com/office/officeart/2018/2/layout/IconCircleList"/>
    <dgm:cxn modelId="{358ADBD1-E764-47A9-889D-1D0636EEA984}" type="presOf" srcId="{2DA6BF99-D9A7-48BE-B084-D3413D264F0F}" destId="{BC6DE743-474F-4EE8-A1AB-8581043B4546}" srcOrd="0" destOrd="0" presId="urn:microsoft.com/office/officeart/2018/2/layout/IconCircleList"/>
    <dgm:cxn modelId="{17D8E685-6D74-4FE7-B934-D00399231A59}" type="presParOf" srcId="{198E8999-ED34-4601-81AC-FE8A76874AAA}" destId="{F8164216-ADBD-4FEF-8930-66F3D2DAF435}" srcOrd="0" destOrd="0" presId="urn:microsoft.com/office/officeart/2018/2/layout/IconCircleList"/>
    <dgm:cxn modelId="{DDDBF315-5925-4928-9CBA-A391BE08F165}" type="presParOf" srcId="{F8164216-ADBD-4FEF-8930-66F3D2DAF435}" destId="{E2930D0C-EAD6-4916-A620-8BE3D41C732E}" srcOrd="0" destOrd="0" presId="urn:microsoft.com/office/officeart/2018/2/layout/IconCircleList"/>
    <dgm:cxn modelId="{22E6F66B-1CEB-441D-8D51-2B0E56458C9D}" type="presParOf" srcId="{E2930D0C-EAD6-4916-A620-8BE3D41C732E}" destId="{3BCE4938-E9B8-45B0-9EF6-4286D8677187}" srcOrd="0" destOrd="0" presId="urn:microsoft.com/office/officeart/2018/2/layout/IconCircleList"/>
    <dgm:cxn modelId="{C051B694-1E68-437E-840E-2AAD13C15641}" type="presParOf" srcId="{E2930D0C-EAD6-4916-A620-8BE3D41C732E}" destId="{325A2501-DD62-4BF7-B504-BA9C5AAE11DF}" srcOrd="1" destOrd="0" presId="urn:microsoft.com/office/officeart/2018/2/layout/IconCircleList"/>
    <dgm:cxn modelId="{C863F3BE-30AF-4076-8DD7-758C552748D4}" type="presParOf" srcId="{E2930D0C-EAD6-4916-A620-8BE3D41C732E}" destId="{1E46DBAF-3748-4855-A049-D7F1BBF78A21}" srcOrd="2" destOrd="0" presId="urn:microsoft.com/office/officeart/2018/2/layout/IconCircleList"/>
    <dgm:cxn modelId="{E2367C6E-CC29-49A3-8354-0DF93908A445}" type="presParOf" srcId="{E2930D0C-EAD6-4916-A620-8BE3D41C732E}" destId="{BC6DE743-474F-4EE8-A1AB-8581043B4546}" srcOrd="3" destOrd="0" presId="urn:microsoft.com/office/officeart/2018/2/layout/IconCircleList"/>
    <dgm:cxn modelId="{FFA213DA-4E38-493E-9AB0-AF628B89FB6F}" type="presParOf" srcId="{F8164216-ADBD-4FEF-8930-66F3D2DAF435}" destId="{63372C9F-BD1F-48EE-93B0-886391C025AD}" srcOrd="1" destOrd="0" presId="urn:microsoft.com/office/officeart/2018/2/layout/IconCircleList"/>
    <dgm:cxn modelId="{6D5417E5-CCBD-4629-A247-D757B8B10C37}" type="presParOf" srcId="{F8164216-ADBD-4FEF-8930-66F3D2DAF435}" destId="{BD9D81EE-8713-4036-91B8-05ACEB0A7456}" srcOrd="2" destOrd="0" presId="urn:microsoft.com/office/officeart/2018/2/layout/IconCircleList"/>
    <dgm:cxn modelId="{E6659EAA-D3DB-4EBF-9632-1846E9550BC5}" type="presParOf" srcId="{BD9D81EE-8713-4036-91B8-05ACEB0A7456}" destId="{C8A4C9FD-BB8C-4717-A6F7-7EE811777FD9}" srcOrd="0" destOrd="0" presId="urn:microsoft.com/office/officeart/2018/2/layout/IconCircleList"/>
    <dgm:cxn modelId="{00F4326F-AAFB-4DD4-9636-0A64883F8C99}" type="presParOf" srcId="{BD9D81EE-8713-4036-91B8-05ACEB0A7456}" destId="{80B4B3DE-0B44-45D9-8EA1-891B2A997F1A}" srcOrd="1" destOrd="0" presId="urn:microsoft.com/office/officeart/2018/2/layout/IconCircleList"/>
    <dgm:cxn modelId="{00892B38-8A84-48A7-BB9A-1D2C15FEF99B}" type="presParOf" srcId="{BD9D81EE-8713-4036-91B8-05ACEB0A7456}" destId="{077E3689-33D2-4641-99E2-D664A2545B45}" srcOrd="2" destOrd="0" presId="urn:microsoft.com/office/officeart/2018/2/layout/IconCircleList"/>
    <dgm:cxn modelId="{A56730E3-2E61-4C1A-B9BA-CE13D5E89474}" type="presParOf" srcId="{BD9D81EE-8713-4036-91B8-05ACEB0A7456}" destId="{A5876021-3D5F-433C-8C53-10F6C4A20C6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495A11-D781-4245-8D28-BCB989AA4BF3}"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1786935-263A-4F5E-8CEB-D9F21AEEEC05}">
      <dgm:prSet/>
      <dgm:spPr/>
      <dgm:t>
        <a:bodyPr/>
        <a:lstStyle/>
        <a:p>
          <a:r>
            <a:rPr lang="en-US" dirty="0"/>
            <a:t>No reasonable jury could read the provisions of the university's contract with appellant to require that members of a dissertation committee vote to pass the student’s written dissertation prior to scheduling an oral defensive.</a:t>
          </a:r>
        </a:p>
      </dgm:t>
    </dgm:pt>
    <dgm:pt modelId="{BD03876D-C146-4E5D-A9B6-367AFD9BCD2F}" type="parTrans" cxnId="{2F491493-C384-4744-96DB-68EE311207BC}">
      <dgm:prSet/>
      <dgm:spPr/>
      <dgm:t>
        <a:bodyPr/>
        <a:lstStyle/>
        <a:p>
          <a:endParaRPr lang="en-US"/>
        </a:p>
      </dgm:t>
    </dgm:pt>
    <dgm:pt modelId="{30F7642D-164D-49A1-9E5E-22620604E5E0}" type="sibTrans" cxnId="{2F491493-C384-4744-96DB-68EE311207BC}">
      <dgm:prSet/>
      <dgm:spPr/>
      <dgm:t>
        <a:bodyPr/>
        <a:lstStyle/>
        <a:p>
          <a:endParaRPr lang="en-US"/>
        </a:p>
      </dgm:t>
    </dgm:pt>
    <dgm:pt modelId="{2A1991C4-ABBB-4265-8524-D068B056E6DD}">
      <dgm:prSet/>
      <dgm:spPr/>
      <dgm:t>
        <a:bodyPr/>
        <a:lstStyle/>
        <a:p>
          <a:r>
            <a:rPr lang="en-US"/>
            <a:t>There is no specific written contract provision as to how dissertations will be handled in terms of a committee vote.</a:t>
          </a:r>
        </a:p>
      </dgm:t>
    </dgm:pt>
    <dgm:pt modelId="{C4877746-00C5-43F5-BD9E-1A3BEC7D1A63}" type="parTrans" cxnId="{E18F201A-6782-4A86-B026-E819E3403AD8}">
      <dgm:prSet/>
      <dgm:spPr/>
      <dgm:t>
        <a:bodyPr/>
        <a:lstStyle/>
        <a:p>
          <a:endParaRPr lang="en-US"/>
        </a:p>
      </dgm:t>
    </dgm:pt>
    <dgm:pt modelId="{28CB149C-3E2F-4A37-952B-CEE1AFC7AAD4}" type="sibTrans" cxnId="{E18F201A-6782-4A86-B026-E819E3403AD8}">
      <dgm:prSet/>
      <dgm:spPr/>
      <dgm:t>
        <a:bodyPr/>
        <a:lstStyle/>
        <a:p>
          <a:endParaRPr lang="en-US"/>
        </a:p>
      </dgm:t>
    </dgm:pt>
    <dgm:pt modelId="{528EFD75-98E6-4EBC-8686-015F33ED2888}">
      <dgm:prSet/>
      <dgm:spPr/>
      <dgm:t>
        <a:bodyPr/>
        <a:lstStyle/>
        <a:p>
          <a:r>
            <a:rPr lang="en-US"/>
            <a:t>There is no claim for arbitrations and capricious actions generally.</a:t>
          </a:r>
        </a:p>
      </dgm:t>
    </dgm:pt>
    <dgm:pt modelId="{4CB8EC25-41ED-41AF-896D-11DDF9E95C24}" type="parTrans" cxnId="{D7232E2A-DD29-4B2B-8C08-8C709651CAF7}">
      <dgm:prSet/>
      <dgm:spPr/>
      <dgm:t>
        <a:bodyPr/>
        <a:lstStyle/>
        <a:p>
          <a:endParaRPr lang="en-US"/>
        </a:p>
      </dgm:t>
    </dgm:pt>
    <dgm:pt modelId="{76438960-F2F5-4BF7-891C-257BE7BCA566}" type="sibTrans" cxnId="{D7232E2A-DD29-4B2B-8C08-8C709651CAF7}">
      <dgm:prSet/>
      <dgm:spPr/>
      <dgm:t>
        <a:bodyPr/>
        <a:lstStyle/>
        <a:p>
          <a:endParaRPr lang="en-US"/>
        </a:p>
      </dgm:t>
    </dgm:pt>
    <dgm:pt modelId="{04933E31-5956-4241-993A-576A4148D459}" type="pres">
      <dgm:prSet presAssocID="{A4495A11-D781-4245-8D28-BCB989AA4BF3}" presName="vert0" presStyleCnt="0">
        <dgm:presLayoutVars>
          <dgm:dir/>
          <dgm:animOne val="branch"/>
          <dgm:animLvl val="lvl"/>
        </dgm:presLayoutVars>
      </dgm:prSet>
      <dgm:spPr/>
    </dgm:pt>
    <dgm:pt modelId="{E1BBE6EF-D2D8-4779-B411-BAA458AE3D61}" type="pres">
      <dgm:prSet presAssocID="{31786935-263A-4F5E-8CEB-D9F21AEEEC05}" presName="thickLine" presStyleLbl="alignNode1" presStyleIdx="0" presStyleCnt="3"/>
      <dgm:spPr/>
    </dgm:pt>
    <dgm:pt modelId="{09A44555-6364-4196-90B3-1EC5C48CF91C}" type="pres">
      <dgm:prSet presAssocID="{31786935-263A-4F5E-8CEB-D9F21AEEEC05}" presName="horz1" presStyleCnt="0"/>
      <dgm:spPr/>
    </dgm:pt>
    <dgm:pt modelId="{2C35D804-5159-4A07-88CE-34C56A104D63}" type="pres">
      <dgm:prSet presAssocID="{31786935-263A-4F5E-8CEB-D9F21AEEEC05}" presName="tx1" presStyleLbl="revTx" presStyleIdx="0" presStyleCnt="3"/>
      <dgm:spPr/>
    </dgm:pt>
    <dgm:pt modelId="{87FA3B4E-CE3F-465F-9352-533EEBFE20FF}" type="pres">
      <dgm:prSet presAssocID="{31786935-263A-4F5E-8CEB-D9F21AEEEC05}" presName="vert1" presStyleCnt="0"/>
      <dgm:spPr/>
    </dgm:pt>
    <dgm:pt modelId="{834F623F-F9CD-4651-A9CE-8237D47327B3}" type="pres">
      <dgm:prSet presAssocID="{2A1991C4-ABBB-4265-8524-D068B056E6DD}" presName="thickLine" presStyleLbl="alignNode1" presStyleIdx="1" presStyleCnt="3"/>
      <dgm:spPr/>
    </dgm:pt>
    <dgm:pt modelId="{3BC37447-6661-4563-B39E-7D05E138E82D}" type="pres">
      <dgm:prSet presAssocID="{2A1991C4-ABBB-4265-8524-D068B056E6DD}" presName="horz1" presStyleCnt="0"/>
      <dgm:spPr/>
    </dgm:pt>
    <dgm:pt modelId="{64F310FF-E799-4680-B4AB-A3B4ECC6194D}" type="pres">
      <dgm:prSet presAssocID="{2A1991C4-ABBB-4265-8524-D068B056E6DD}" presName="tx1" presStyleLbl="revTx" presStyleIdx="1" presStyleCnt="3"/>
      <dgm:spPr/>
    </dgm:pt>
    <dgm:pt modelId="{51FC0E76-3089-46BF-B1EE-FA15C486434A}" type="pres">
      <dgm:prSet presAssocID="{2A1991C4-ABBB-4265-8524-D068B056E6DD}" presName="vert1" presStyleCnt="0"/>
      <dgm:spPr/>
    </dgm:pt>
    <dgm:pt modelId="{F69D8679-166D-4E24-BCBE-5F9F19CB91D0}" type="pres">
      <dgm:prSet presAssocID="{528EFD75-98E6-4EBC-8686-015F33ED2888}" presName="thickLine" presStyleLbl="alignNode1" presStyleIdx="2" presStyleCnt="3"/>
      <dgm:spPr/>
    </dgm:pt>
    <dgm:pt modelId="{179DB2C4-BEF3-49F3-857E-D24220180BF6}" type="pres">
      <dgm:prSet presAssocID="{528EFD75-98E6-4EBC-8686-015F33ED2888}" presName="horz1" presStyleCnt="0"/>
      <dgm:spPr/>
    </dgm:pt>
    <dgm:pt modelId="{58D728BA-2359-490F-9CC8-9EF0F6BB507D}" type="pres">
      <dgm:prSet presAssocID="{528EFD75-98E6-4EBC-8686-015F33ED2888}" presName="tx1" presStyleLbl="revTx" presStyleIdx="2" presStyleCnt="3"/>
      <dgm:spPr/>
    </dgm:pt>
    <dgm:pt modelId="{2738DB15-AFA9-4693-A3CE-DBDC9D118BB8}" type="pres">
      <dgm:prSet presAssocID="{528EFD75-98E6-4EBC-8686-015F33ED2888}" presName="vert1" presStyleCnt="0"/>
      <dgm:spPr/>
    </dgm:pt>
  </dgm:ptLst>
  <dgm:cxnLst>
    <dgm:cxn modelId="{E18F201A-6782-4A86-B026-E819E3403AD8}" srcId="{A4495A11-D781-4245-8D28-BCB989AA4BF3}" destId="{2A1991C4-ABBB-4265-8524-D068B056E6DD}" srcOrd="1" destOrd="0" parTransId="{C4877746-00C5-43F5-BD9E-1A3BEC7D1A63}" sibTransId="{28CB149C-3E2F-4A37-952B-CEE1AFC7AAD4}"/>
    <dgm:cxn modelId="{D7232E2A-DD29-4B2B-8C08-8C709651CAF7}" srcId="{A4495A11-D781-4245-8D28-BCB989AA4BF3}" destId="{528EFD75-98E6-4EBC-8686-015F33ED2888}" srcOrd="2" destOrd="0" parTransId="{4CB8EC25-41ED-41AF-896D-11DDF9E95C24}" sibTransId="{76438960-F2F5-4BF7-891C-257BE7BCA566}"/>
    <dgm:cxn modelId="{E8C66C6E-F2F4-46A6-B2DC-F2BE9CDE1EE5}" type="presOf" srcId="{31786935-263A-4F5E-8CEB-D9F21AEEEC05}" destId="{2C35D804-5159-4A07-88CE-34C56A104D63}" srcOrd="0" destOrd="0" presId="urn:microsoft.com/office/officeart/2008/layout/LinedList"/>
    <dgm:cxn modelId="{2CFFF151-C921-488B-A245-71F71C968CA9}" type="presOf" srcId="{528EFD75-98E6-4EBC-8686-015F33ED2888}" destId="{58D728BA-2359-490F-9CC8-9EF0F6BB507D}" srcOrd="0" destOrd="0" presId="urn:microsoft.com/office/officeart/2008/layout/LinedList"/>
    <dgm:cxn modelId="{C1176658-7ACC-4A3B-99AF-861C734811DD}" type="presOf" srcId="{2A1991C4-ABBB-4265-8524-D068B056E6DD}" destId="{64F310FF-E799-4680-B4AB-A3B4ECC6194D}" srcOrd="0" destOrd="0" presId="urn:microsoft.com/office/officeart/2008/layout/LinedList"/>
    <dgm:cxn modelId="{2F491493-C384-4744-96DB-68EE311207BC}" srcId="{A4495A11-D781-4245-8D28-BCB989AA4BF3}" destId="{31786935-263A-4F5E-8CEB-D9F21AEEEC05}" srcOrd="0" destOrd="0" parTransId="{BD03876D-C146-4E5D-A9B6-367AFD9BCD2F}" sibTransId="{30F7642D-164D-49A1-9E5E-22620604E5E0}"/>
    <dgm:cxn modelId="{AC3126A2-8C6C-42A0-BD5D-5C377DDF6002}" type="presOf" srcId="{A4495A11-D781-4245-8D28-BCB989AA4BF3}" destId="{04933E31-5956-4241-993A-576A4148D459}" srcOrd="0" destOrd="0" presId="urn:microsoft.com/office/officeart/2008/layout/LinedList"/>
    <dgm:cxn modelId="{7B401D31-927A-4AD0-B73B-72AE76B1B10F}" type="presParOf" srcId="{04933E31-5956-4241-993A-576A4148D459}" destId="{E1BBE6EF-D2D8-4779-B411-BAA458AE3D61}" srcOrd="0" destOrd="0" presId="urn:microsoft.com/office/officeart/2008/layout/LinedList"/>
    <dgm:cxn modelId="{63F45C18-A4DC-420E-8CC7-05342BEAB357}" type="presParOf" srcId="{04933E31-5956-4241-993A-576A4148D459}" destId="{09A44555-6364-4196-90B3-1EC5C48CF91C}" srcOrd="1" destOrd="0" presId="urn:microsoft.com/office/officeart/2008/layout/LinedList"/>
    <dgm:cxn modelId="{5D15B0F2-82F9-4554-A202-E22CD3DA2DA7}" type="presParOf" srcId="{09A44555-6364-4196-90B3-1EC5C48CF91C}" destId="{2C35D804-5159-4A07-88CE-34C56A104D63}" srcOrd="0" destOrd="0" presId="urn:microsoft.com/office/officeart/2008/layout/LinedList"/>
    <dgm:cxn modelId="{8B3AA5B6-28CB-41EC-864E-C34D391091E2}" type="presParOf" srcId="{09A44555-6364-4196-90B3-1EC5C48CF91C}" destId="{87FA3B4E-CE3F-465F-9352-533EEBFE20FF}" srcOrd="1" destOrd="0" presId="urn:microsoft.com/office/officeart/2008/layout/LinedList"/>
    <dgm:cxn modelId="{D9442775-73BF-4B87-A7A6-96D363C86416}" type="presParOf" srcId="{04933E31-5956-4241-993A-576A4148D459}" destId="{834F623F-F9CD-4651-A9CE-8237D47327B3}" srcOrd="2" destOrd="0" presId="urn:microsoft.com/office/officeart/2008/layout/LinedList"/>
    <dgm:cxn modelId="{7EE87C4D-E027-429B-8DD2-39B01D8B73A0}" type="presParOf" srcId="{04933E31-5956-4241-993A-576A4148D459}" destId="{3BC37447-6661-4563-B39E-7D05E138E82D}" srcOrd="3" destOrd="0" presId="urn:microsoft.com/office/officeart/2008/layout/LinedList"/>
    <dgm:cxn modelId="{BA22BA46-E197-4127-ADCE-A23DCBFF6F7A}" type="presParOf" srcId="{3BC37447-6661-4563-B39E-7D05E138E82D}" destId="{64F310FF-E799-4680-B4AB-A3B4ECC6194D}" srcOrd="0" destOrd="0" presId="urn:microsoft.com/office/officeart/2008/layout/LinedList"/>
    <dgm:cxn modelId="{91455832-26FC-4B80-9431-35B134BEB736}" type="presParOf" srcId="{3BC37447-6661-4563-B39E-7D05E138E82D}" destId="{51FC0E76-3089-46BF-B1EE-FA15C486434A}" srcOrd="1" destOrd="0" presId="urn:microsoft.com/office/officeart/2008/layout/LinedList"/>
    <dgm:cxn modelId="{17E4E3AF-FD0E-4865-B772-83007284035A}" type="presParOf" srcId="{04933E31-5956-4241-993A-576A4148D459}" destId="{F69D8679-166D-4E24-BCBE-5F9F19CB91D0}" srcOrd="4" destOrd="0" presId="urn:microsoft.com/office/officeart/2008/layout/LinedList"/>
    <dgm:cxn modelId="{CD0E44EE-7917-4BCE-B902-7B4F51234237}" type="presParOf" srcId="{04933E31-5956-4241-993A-576A4148D459}" destId="{179DB2C4-BEF3-49F3-857E-D24220180BF6}" srcOrd="5" destOrd="0" presId="urn:microsoft.com/office/officeart/2008/layout/LinedList"/>
    <dgm:cxn modelId="{F2209CE9-CEE9-4D7B-86D0-50FE78BDF26E}" type="presParOf" srcId="{179DB2C4-BEF3-49F3-857E-D24220180BF6}" destId="{58D728BA-2359-490F-9CC8-9EF0F6BB507D}" srcOrd="0" destOrd="0" presId="urn:microsoft.com/office/officeart/2008/layout/LinedList"/>
    <dgm:cxn modelId="{38C41103-97FE-4B55-BF10-7C59321CCF64}" type="presParOf" srcId="{179DB2C4-BEF3-49F3-857E-D24220180BF6}" destId="{2738DB15-AFA9-4693-A3CE-DBDC9D118B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69A358-5C73-4ADD-9AD8-C80915F8FC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F6C2F71-D100-46BA-B7C8-794CD97199AE}">
      <dgm:prSet/>
      <dgm:spPr/>
      <dgm:t>
        <a:bodyPr/>
        <a:lstStyle/>
        <a:p>
          <a:r>
            <a:rPr lang="en-US"/>
            <a:t>There is no general obligation to provide an education in a “quality” manner, or apparently in any manner but as prior cases note, there can be a specific cause of action for breach of contract.</a:t>
          </a:r>
        </a:p>
      </dgm:t>
    </dgm:pt>
    <dgm:pt modelId="{0B55425E-DF68-4B59-8F66-DDC1A49C1B63}" type="parTrans" cxnId="{E6F11453-1FB1-40B9-A012-EE28F637C5E1}">
      <dgm:prSet/>
      <dgm:spPr/>
      <dgm:t>
        <a:bodyPr/>
        <a:lstStyle/>
        <a:p>
          <a:endParaRPr lang="en-US"/>
        </a:p>
      </dgm:t>
    </dgm:pt>
    <dgm:pt modelId="{E543D20C-D020-4EC6-876F-0E5169B93E38}" type="sibTrans" cxnId="{E6F11453-1FB1-40B9-A012-EE28F637C5E1}">
      <dgm:prSet/>
      <dgm:spPr/>
      <dgm:t>
        <a:bodyPr/>
        <a:lstStyle/>
        <a:p>
          <a:endParaRPr lang="en-US"/>
        </a:p>
      </dgm:t>
    </dgm:pt>
    <dgm:pt modelId="{F2917BDB-2BA8-40FF-991F-EE923445DD70}">
      <dgm:prSet/>
      <dgm:spPr/>
      <dgm:t>
        <a:bodyPr/>
        <a:lstStyle/>
        <a:p>
          <a:r>
            <a:rPr lang="en-US"/>
            <a:t>No cause of actions in education in malpractice.</a:t>
          </a:r>
        </a:p>
      </dgm:t>
    </dgm:pt>
    <dgm:pt modelId="{A85E3F03-DF2D-4790-B723-1B9C3640B325}" type="parTrans" cxnId="{1F7EF4AF-BFFF-4FCB-9078-B78537C51613}">
      <dgm:prSet/>
      <dgm:spPr/>
      <dgm:t>
        <a:bodyPr/>
        <a:lstStyle/>
        <a:p>
          <a:endParaRPr lang="en-US"/>
        </a:p>
      </dgm:t>
    </dgm:pt>
    <dgm:pt modelId="{2E885C59-F6A2-49C1-82E2-116FADF5103C}" type="sibTrans" cxnId="{1F7EF4AF-BFFF-4FCB-9078-B78537C51613}">
      <dgm:prSet/>
      <dgm:spPr/>
      <dgm:t>
        <a:bodyPr/>
        <a:lstStyle/>
        <a:p>
          <a:endParaRPr lang="en-US"/>
        </a:p>
      </dgm:t>
    </dgm:pt>
    <dgm:pt modelId="{2666F1FA-5A17-456B-A297-E2CE157988C7}" type="pres">
      <dgm:prSet presAssocID="{9969A358-5C73-4ADD-9AD8-C80915F8FCB6}" presName="linear" presStyleCnt="0">
        <dgm:presLayoutVars>
          <dgm:animLvl val="lvl"/>
          <dgm:resizeHandles val="exact"/>
        </dgm:presLayoutVars>
      </dgm:prSet>
      <dgm:spPr/>
    </dgm:pt>
    <dgm:pt modelId="{ECB5A947-5344-425C-8511-F08A0F929D12}" type="pres">
      <dgm:prSet presAssocID="{3F6C2F71-D100-46BA-B7C8-794CD97199AE}" presName="parentText" presStyleLbl="node1" presStyleIdx="0" presStyleCnt="2">
        <dgm:presLayoutVars>
          <dgm:chMax val="0"/>
          <dgm:bulletEnabled val="1"/>
        </dgm:presLayoutVars>
      </dgm:prSet>
      <dgm:spPr/>
    </dgm:pt>
    <dgm:pt modelId="{1EAEFCE8-FDE4-4EA2-A863-F4ACC48A83A5}" type="pres">
      <dgm:prSet presAssocID="{E543D20C-D020-4EC6-876F-0E5169B93E38}" presName="spacer" presStyleCnt="0"/>
      <dgm:spPr/>
    </dgm:pt>
    <dgm:pt modelId="{BB86E225-9874-485D-BA1F-D85DE92A8165}" type="pres">
      <dgm:prSet presAssocID="{F2917BDB-2BA8-40FF-991F-EE923445DD70}" presName="parentText" presStyleLbl="node1" presStyleIdx="1" presStyleCnt="2">
        <dgm:presLayoutVars>
          <dgm:chMax val="0"/>
          <dgm:bulletEnabled val="1"/>
        </dgm:presLayoutVars>
      </dgm:prSet>
      <dgm:spPr/>
    </dgm:pt>
  </dgm:ptLst>
  <dgm:cxnLst>
    <dgm:cxn modelId="{C6963C00-1E7F-4DAB-9632-DF290728C6BF}" type="presOf" srcId="{9969A358-5C73-4ADD-9AD8-C80915F8FCB6}" destId="{2666F1FA-5A17-456B-A297-E2CE157988C7}" srcOrd="0" destOrd="0" presId="urn:microsoft.com/office/officeart/2005/8/layout/vList2"/>
    <dgm:cxn modelId="{00E9212D-02A0-44D4-8618-A7CFDB96C049}" type="presOf" srcId="{F2917BDB-2BA8-40FF-991F-EE923445DD70}" destId="{BB86E225-9874-485D-BA1F-D85DE92A8165}" srcOrd="0" destOrd="0" presId="urn:microsoft.com/office/officeart/2005/8/layout/vList2"/>
    <dgm:cxn modelId="{E6F11453-1FB1-40B9-A012-EE28F637C5E1}" srcId="{9969A358-5C73-4ADD-9AD8-C80915F8FCB6}" destId="{3F6C2F71-D100-46BA-B7C8-794CD97199AE}" srcOrd="0" destOrd="0" parTransId="{0B55425E-DF68-4B59-8F66-DDC1A49C1B63}" sibTransId="{E543D20C-D020-4EC6-876F-0E5169B93E38}"/>
    <dgm:cxn modelId="{1F7EF4AF-BFFF-4FCB-9078-B78537C51613}" srcId="{9969A358-5C73-4ADD-9AD8-C80915F8FCB6}" destId="{F2917BDB-2BA8-40FF-991F-EE923445DD70}" srcOrd="1" destOrd="0" parTransId="{A85E3F03-DF2D-4790-B723-1B9C3640B325}" sibTransId="{2E885C59-F6A2-49C1-82E2-116FADF5103C}"/>
    <dgm:cxn modelId="{B24FD3DD-BD2A-4A9D-B710-9CAACF246D00}" type="presOf" srcId="{3F6C2F71-D100-46BA-B7C8-794CD97199AE}" destId="{ECB5A947-5344-425C-8511-F08A0F929D12}" srcOrd="0" destOrd="0" presId="urn:microsoft.com/office/officeart/2005/8/layout/vList2"/>
    <dgm:cxn modelId="{C63978FD-8440-4C9F-8917-74AFE90E1075}" type="presParOf" srcId="{2666F1FA-5A17-456B-A297-E2CE157988C7}" destId="{ECB5A947-5344-425C-8511-F08A0F929D12}" srcOrd="0" destOrd="0" presId="urn:microsoft.com/office/officeart/2005/8/layout/vList2"/>
    <dgm:cxn modelId="{1EE6EEF3-2FFC-4943-AC81-E8740A244DFB}" type="presParOf" srcId="{2666F1FA-5A17-456B-A297-E2CE157988C7}" destId="{1EAEFCE8-FDE4-4EA2-A863-F4ACC48A83A5}" srcOrd="1" destOrd="0" presId="urn:microsoft.com/office/officeart/2005/8/layout/vList2"/>
    <dgm:cxn modelId="{1BED2C82-1537-4059-95B3-08B3C7DDC1A4}" type="presParOf" srcId="{2666F1FA-5A17-456B-A297-E2CE157988C7}" destId="{BB86E225-9874-485D-BA1F-D85DE92A816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C7D924-907E-464B-8FEF-7DC665CF56B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F5CC6C6-DA78-4BE4-AC3A-D79992B35298}">
      <dgm:prSet/>
      <dgm:spPr/>
      <dgm:t>
        <a:bodyPr/>
        <a:lstStyle/>
        <a:p>
          <a:r>
            <a:rPr lang="en-US"/>
            <a:t>Dental student dismissed from school of dental medicine, as outlined in the student handbook for unprofessional conduct, in connection with professional behavior performing a root canal.</a:t>
          </a:r>
        </a:p>
      </dgm:t>
    </dgm:pt>
    <dgm:pt modelId="{DF912A92-4AE3-4A87-A0FB-C8A18497D56D}" type="parTrans" cxnId="{FB905DAC-F24B-4A35-95ED-22ECD061595B}">
      <dgm:prSet/>
      <dgm:spPr/>
      <dgm:t>
        <a:bodyPr/>
        <a:lstStyle/>
        <a:p>
          <a:endParaRPr lang="en-US"/>
        </a:p>
      </dgm:t>
    </dgm:pt>
    <dgm:pt modelId="{CB8E18AE-9516-4009-B04C-70ACACC168CE}" type="sibTrans" cxnId="{FB905DAC-F24B-4A35-95ED-22ECD061595B}">
      <dgm:prSet/>
      <dgm:spPr/>
      <dgm:t>
        <a:bodyPr/>
        <a:lstStyle/>
        <a:p>
          <a:endParaRPr lang="en-US"/>
        </a:p>
      </dgm:t>
    </dgm:pt>
    <dgm:pt modelId="{44684772-A5F9-4079-A447-5B4989A4A652}">
      <dgm:prSet/>
      <dgm:spPr/>
      <dgm:t>
        <a:bodyPr/>
        <a:lstStyle/>
        <a:p>
          <a:r>
            <a:rPr lang="en-US"/>
            <a:t>The issue concerned informed consent.</a:t>
          </a:r>
        </a:p>
      </dgm:t>
    </dgm:pt>
    <dgm:pt modelId="{F08031AC-E98A-40BD-853C-872752A3B75E}" type="parTrans" cxnId="{71FD208D-BD81-4248-83AB-F03771E9B7AB}">
      <dgm:prSet/>
      <dgm:spPr/>
      <dgm:t>
        <a:bodyPr/>
        <a:lstStyle/>
        <a:p>
          <a:endParaRPr lang="en-US"/>
        </a:p>
      </dgm:t>
    </dgm:pt>
    <dgm:pt modelId="{5EF5876B-5F16-46F7-AD80-C306106EC048}" type="sibTrans" cxnId="{71FD208D-BD81-4248-83AB-F03771E9B7AB}">
      <dgm:prSet/>
      <dgm:spPr/>
      <dgm:t>
        <a:bodyPr/>
        <a:lstStyle/>
        <a:p>
          <a:endParaRPr lang="en-US"/>
        </a:p>
      </dgm:t>
    </dgm:pt>
    <dgm:pt modelId="{9DB1BEC0-8CB9-4990-BCE7-E3A3B784190E}" type="pres">
      <dgm:prSet presAssocID="{CEC7D924-907E-464B-8FEF-7DC665CF56BE}" presName="root" presStyleCnt="0">
        <dgm:presLayoutVars>
          <dgm:dir/>
          <dgm:resizeHandles val="exact"/>
        </dgm:presLayoutVars>
      </dgm:prSet>
      <dgm:spPr/>
    </dgm:pt>
    <dgm:pt modelId="{20FEF01B-B4FB-4774-AAB3-D4B17F1AF4F1}" type="pres">
      <dgm:prSet presAssocID="{4F5CC6C6-DA78-4BE4-AC3A-D79992B35298}" presName="compNode" presStyleCnt="0"/>
      <dgm:spPr/>
    </dgm:pt>
    <dgm:pt modelId="{C7247404-2ACD-42E7-8751-1A251D761CFA}" type="pres">
      <dgm:prSet presAssocID="{4F5CC6C6-DA78-4BE4-AC3A-D79992B35298}" presName="bgRect" presStyleLbl="bgShp" presStyleIdx="0" presStyleCnt="2"/>
      <dgm:spPr/>
    </dgm:pt>
    <dgm:pt modelId="{FDC4EFFF-BACE-441F-AB0F-AE50CE69194C}" type="pres">
      <dgm:prSet presAssocID="{4F5CC6C6-DA78-4BE4-AC3A-D79992B352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6E4DB14D-869C-400B-BF5D-F5997666B221}" type="pres">
      <dgm:prSet presAssocID="{4F5CC6C6-DA78-4BE4-AC3A-D79992B35298}" presName="spaceRect" presStyleCnt="0"/>
      <dgm:spPr/>
    </dgm:pt>
    <dgm:pt modelId="{5F0E7396-A9DB-496B-9C48-193043F142F6}" type="pres">
      <dgm:prSet presAssocID="{4F5CC6C6-DA78-4BE4-AC3A-D79992B35298}" presName="parTx" presStyleLbl="revTx" presStyleIdx="0" presStyleCnt="2">
        <dgm:presLayoutVars>
          <dgm:chMax val="0"/>
          <dgm:chPref val="0"/>
        </dgm:presLayoutVars>
      </dgm:prSet>
      <dgm:spPr/>
    </dgm:pt>
    <dgm:pt modelId="{1CD59A8E-599A-402A-8C4E-8B43595E5E96}" type="pres">
      <dgm:prSet presAssocID="{CB8E18AE-9516-4009-B04C-70ACACC168CE}" presName="sibTrans" presStyleCnt="0"/>
      <dgm:spPr/>
    </dgm:pt>
    <dgm:pt modelId="{7DE5641D-3AAA-4977-B88D-549189E71CB7}" type="pres">
      <dgm:prSet presAssocID="{44684772-A5F9-4079-A447-5B4989A4A652}" presName="compNode" presStyleCnt="0"/>
      <dgm:spPr/>
    </dgm:pt>
    <dgm:pt modelId="{0AEC3D58-BD5C-4205-8418-5F2831799E76}" type="pres">
      <dgm:prSet presAssocID="{44684772-A5F9-4079-A447-5B4989A4A652}" presName="bgRect" presStyleLbl="bgShp" presStyleIdx="1" presStyleCnt="2"/>
      <dgm:spPr/>
    </dgm:pt>
    <dgm:pt modelId="{678D369A-5C55-4133-9512-A17694445871}" type="pres">
      <dgm:prSet presAssocID="{44684772-A5F9-4079-A447-5B4989A4A6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8460F9D1-DFA4-413A-9164-2ECC2459B661}" type="pres">
      <dgm:prSet presAssocID="{44684772-A5F9-4079-A447-5B4989A4A652}" presName="spaceRect" presStyleCnt="0"/>
      <dgm:spPr/>
    </dgm:pt>
    <dgm:pt modelId="{2D69D961-F6BD-4833-9CCD-4AFE80AD6634}" type="pres">
      <dgm:prSet presAssocID="{44684772-A5F9-4079-A447-5B4989A4A652}" presName="parTx" presStyleLbl="revTx" presStyleIdx="1" presStyleCnt="2">
        <dgm:presLayoutVars>
          <dgm:chMax val="0"/>
          <dgm:chPref val="0"/>
        </dgm:presLayoutVars>
      </dgm:prSet>
      <dgm:spPr/>
    </dgm:pt>
  </dgm:ptLst>
  <dgm:cxnLst>
    <dgm:cxn modelId="{8A26CE06-AADD-424F-A675-A9F557AD5695}" type="presOf" srcId="{44684772-A5F9-4079-A447-5B4989A4A652}" destId="{2D69D961-F6BD-4833-9CCD-4AFE80AD6634}" srcOrd="0" destOrd="0" presId="urn:microsoft.com/office/officeart/2018/2/layout/IconVerticalSolidList"/>
    <dgm:cxn modelId="{CCFC3B51-46EC-4154-82ED-613FD0F4A218}" type="presOf" srcId="{CEC7D924-907E-464B-8FEF-7DC665CF56BE}" destId="{9DB1BEC0-8CB9-4990-BCE7-E3A3B784190E}" srcOrd="0" destOrd="0" presId="urn:microsoft.com/office/officeart/2018/2/layout/IconVerticalSolidList"/>
    <dgm:cxn modelId="{71FD208D-BD81-4248-83AB-F03771E9B7AB}" srcId="{CEC7D924-907E-464B-8FEF-7DC665CF56BE}" destId="{44684772-A5F9-4079-A447-5B4989A4A652}" srcOrd="1" destOrd="0" parTransId="{F08031AC-E98A-40BD-853C-872752A3B75E}" sibTransId="{5EF5876B-5F16-46F7-AD80-C306106EC048}"/>
    <dgm:cxn modelId="{FB905DAC-F24B-4A35-95ED-22ECD061595B}" srcId="{CEC7D924-907E-464B-8FEF-7DC665CF56BE}" destId="{4F5CC6C6-DA78-4BE4-AC3A-D79992B35298}" srcOrd="0" destOrd="0" parTransId="{DF912A92-4AE3-4A87-A0FB-C8A18497D56D}" sibTransId="{CB8E18AE-9516-4009-B04C-70ACACC168CE}"/>
    <dgm:cxn modelId="{BA8FF8D6-D57F-4F32-80CD-8E2531FCFF99}" type="presOf" srcId="{4F5CC6C6-DA78-4BE4-AC3A-D79992B35298}" destId="{5F0E7396-A9DB-496B-9C48-193043F142F6}" srcOrd="0" destOrd="0" presId="urn:microsoft.com/office/officeart/2018/2/layout/IconVerticalSolidList"/>
    <dgm:cxn modelId="{82B237C2-8381-41CA-92AD-5ADE077336B2}" type="presParOf" srcId="{9DB1BEC0-8CB9-4990-BCE7-E3A3B784190E}" destId="{20FEF01B-B4FB-4774-AAB3-D4B17F1AF4F1}" srcOrd="0" destOrd="0" presId="urn:microsoft.com/office/officeart/2018/2/layout/IconVerticalSolidList"/>
    <dgm:cxn modelId="{D8D9B50B-52BA-4D3B-B84A-DFB0692EAF69}" type="presParOf" srcId="{20FEF01B-B4FB-4774-AAB3-D4B17F1AF4F1}" destId="{C7247404-2ACD-42E7-8751-1A251D761CFA}" srcOrd="0" destOrd="0" presId="urn:microsoft.com/office/officeart/2018/2/layout/IconVerticalSolidList"/>
    <dgm:cxn modelId="{56838E2F-C845-441F-97D7-353A292EF4D7}" type="presParOf" srcId="{20FEF01B-B4FB-4774-AAB3-D4B17F1AF4F1}" destId="{FDC4EFFF-BACE-441F-AB0F-AE50CE69194C}" srcOrd="1" destOrd="0" presId="urn:microsoft.com/office/officeart/2018/2/layout/IconVerticalSolidList"/>
    <dgm:cxn modelId="{6544B916-38E9-440B-AEEE-0EBBD95E154C}" type="presParOf" srcId="{20FEF01B-B4FB-4774-AAB3-D4B17F1AF4F1}" destId="{6E4DB14D-869C-400B-BF5D-F5997666B221}" srcOrd="2" destOrd="0" presId="urn:microsoft.com/office/officeart/2018/2/layout/IconVerticalSolidList"/>
    <dgm:cxn modelId="{66BF9EC6-4C54-49D4-B3BF-1CF694643ED9}" type="presParOf" srcId="{20FEF01B-B4FB-4774-AAB3-D4B17F1AF4F1}" destId="{5F0E7396-A9DB-496B-9C48-193043F142F6}" srcOrd="3" destOrd="0" presId="urn:microsoft.com/office/officeart/2018/2/layout/IconVerticalSolidList"/>
    <dgm:cxn modelId="{0F17B54C-EB92-42B1-9ABA-F0ECA235BB2D}" type="presParOf" srcId="{9DB1BEC0-8CB9-4990-BCE7-E3A3B784190E}" destId="{1CD59A8E-599A-402A-8C4E-8B43595E5E96}" srcOrd="1" destOrd="0" presId="urn:microsoft.com/office/officeart/2018/2/layout/IconVerticalSolidList"/>
    <dgm:cxn modelId="{5B243780-B5B5-44D7-AC4A-B533DFFA776E}" type="presParOf" srcId="{9DB1BEC0-8CB9-4990-BCE7-E3A3B784190E}" destId="{7DE5641D-3AAA-4977-B88D-549189E71CB7}" srcOrd="2" destOrd="0" presId="urn:microsoft.com/office/officeart/2018/2/layout/IconVerticalSolidList"/>
    <dgm:cxn modelId="{D68B99F5-EBD7-464A-8322-7CEF63CA8448}" type="presParOf" srcId="{7DE5641D-3AAA-4977-B88D-549189E71CB7}" destId="{0AEC3D58-BD5C-4205-8418-5F2831799E76}" srcOrd="0" destOrd="0" presId="urn:microsoft.com/office/officeart/2018/2/layout/IconVerticalSolidList"/>
    <dgm:cxn modelId="{EE93B048-9E10-4214-B06D-10A31DF3034F}" type="presParOf" srcId="{7DE5641D-3AAA-4977-B88D-549189E71CB7}" destId="{678D369A-5C55-4133-9512-A17694445871}" srcOrd="1" destOrd="0" presId="urn:microsoft.com/office/officeart/2018/2/layout/IconVerticalSolidList"/>
    <dgm:cxn modelId="{9C781931-2988-4C44-A999-A5785B521899}" type="presParOf" srcId="{7DE5641D-3AAA-4977-B88D-549189E71CB7}" destId="{8460F9D1-DFA4-413A-9164-2ECC2459B661}" srcOrd="2" destOrd="0" presId="urn:microsoft.com/office/officeart/2018/2/layout/IconVerticalSolidList"/>
    <dgm:cxn modelId="{756BEB1A-85CD-455C-A3A9-D114E14D7D3A}" type="presParOf" srcId="{7DE5641D-3AAA-4977-B88D-549189E71CB7}" destId="{2D69D961-F6BD-4833-9CCD-4AFE80AD66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F9BBAC-7D8C-444B-A412-E1C98494BC4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C9C8A8B-33C6-42EB-B67B-4F0F9CD48662}">
      <dgm:prSet/>
      <dgm:spPr/>
      <dgm:t>
        <a:bodyPr/>
        <a:lstStyle/>
        <a:p>
          <a:r>
            <a:rPr lang="en-US" i="1"/>
            <a:t>McCabe</a:t>
          </a:r>
          <a:r>
            <a:rPr lang="en-US"/>
            <a:t> never averred that Marywood’s conditional, or temporarily-revoked accreditation status prevented her from graduating from a fully accredited nursing program or from sitting for her licensure exam.  </a:t>
          </a:r>
        </a:p>
      </dgm:t>
    </dgm:pt>
    <dgm:pt modelId="{B597CD67-40E4-4251-9411-645DE9C17EAA}" type="parTrans" cxnId="{6C6E4B2E-0A6D-44C6-BAB7-1DA1D3C4A182}">
      <dgm:prSet/>
      <dgm:spPr/>
      <dgm:t>
        <a:bodyPr/>
        <a:lstStyle/>
        <a:p>
          <a:endParaRPr lang="en-US"/>
        </a:p>
      </dgm:t>
    </dgm:pt>
    <dgm:pt modelId="{02B15823-F93D-4554-B32E-1F8416153A3A}" type="sibTrans" cxnId="{6C6E4B2E-0A6D-44C6-BAB7-1DA1D3C4A182}">
      <dgm:prSet/>
      <dgm:spPr/>
      <dgm:t>
        <a:bodyPr/>
        <a:lstStyle/>
        <a:p>
          <a:endParaRPr lang="en-US"/>
        </a:p>
      </dgm:t>
    </dgm:pt>
    <dgm:pt modelId="{7ADAA297-5BA3-42AE-910C-16A992903A48}">
      <dgm:prSet/>
      <dgm:spPr/>
      <dgm:t>
        <a:bodyPr/>
        <a:lstStyle/>
        <a:p>
          <a:r>
            <a:rPr lang="en-US"/>
            <a:t>Her lawsuit is premised on speculation as to what would have happened if Marywood’s nursing program lost its nursing school accreditation.</a:t>
          </a:r>
        </a:p>
      </dgm:t>
    </dgm:pt>
    <dgm:pt modelId="{4069BD15-4577-4A59-B581-CFACF4641EA3}" type="parTrans" cxnId="{23634F2D-3B58-493D-A4CC-F0C84C72DD47}">
      <dgm:prSet/>
      <dgm:spPr/>
      <dgm:t>
        <a:bodyPr/>
        <a:lstStyle/>
        <a:p>
          <a:endParaRPr lang="en-US"/>
        </a:p>
      </dgm:t>
    </dgm:pt>
    <dgm:pt modelId="{506E3700-DA39-4DF9-ACB4-D544C6BD16A5}" type="sibTrans" cxnId="{23634F2D-3B58-493D-A4CC-F0C84C72DD47}">
      <dgm:prSet/>
      <dgm:spPr/>
      <dgm:t>
        <a:bodyPr/>
        <a:lstStyle/>
        <a:p>
          <a:endParaRPr lang="en-US"/>
        </a:p>
      </dgm:t>
    </dgm:pt>
    <dgm:pt modelId="{FDD4D91B-501E-408B-9477-55368153D5B5}" type="pres">
      <dgm:prSet presAssocID="{4DF9BBAC-7D8C-444B-A412-E1C98494BC48}" presName="vert0" presStyleCnt="0">
        <dgm:presLayoutVars>
          <dgm:dir/>
          <dgm:animOne val="branch"/>
          <dgm:animLvl val="lvl"/>
        </dgm:presLayoutVars>
      </dgm:prSet>
      <dgm:spPr/>
    </dgm:pt>
    <dgm:pt modelId="{ACD9B344-C08F-4124-AEA2-5E0F59FC5222}" type="pres">
      <dgm:prSet presAssocID="{EC9C8A8B-33C6-42EB-B67B-4F0F9CD48662}" presName="thickLine" presStyleLbl="alignNode1" presStyleIdx="0" presStyleCnt="2"/>
      <dgm:spPr/>
    </dgm:pt>
    <dgm:pt modelId="{67766D71-DF86-475D-B097-D190B0915B57}" type="pres">
      <dgm:prSet presAssocID="{EC9C8A8B-33C6-42EB-B67B-4F0F9CD48662}" presName="horz1" presStyleCnt="0"/>
      <dgm:spPr/>
    </dgm:pt>
    <dgm:pt modelId="{8BC4E4DF-3EFD-421B-9D50-5EF5E629F3A4}" type="pres">
      <dgm:prSet presAssocID="{EC9C8A8B-33C6-42EB-B67B-4F0F9CD48662}" presName="tx1" presStyleLbl="revTx" presStyleIdx="0" presStyleCnt="2"/>
      <dgm:spPr/>
    </dgm:pt>
    <dgm:pt modelId="{BAB33538-3BBE-4298-9D82-FB1A3CF775BB}" type="pres">
      <dgm:prSet presAssocID="{EC9C8A8B-33C6-42EB-B67B-4F0F9CD48662}" presName="vert1" presStyleCnt="0"/>
      <dgm:spPr/>
    </dgm:pt>
    <dgm:pt modelId="{46508046-4217-4B4B-A03F-6F9AA62306A9}" type="pres">
      <dgm:prSet presAssocID="{7ADAA297-5BA3-42AE-910C-16A992903A48}" presName="thickLine" presStyleLbl="alignNode1" presStyleIdx="1" presStyleCnt="2"/>
      <dgm:spPr/>
    </dgm:pt>
    <dgm:pt modelId="{560DC82D-973B-4F67-B010-77C8E4B447EE}" type="pres">
      <dgm:prSet presAssocID="{7ADAA297-5BA3-42AE-910C-16A992903A48}" presName="horz1" presStyleCnt="0"/>
      <dgm:spPr/>
    </dgm:pt>
    <dgm:pt modelId="{B7E34BC0-3DB8-4977-BD99-70A7D14629DF}" type="pres">
      <dgm:prSet presAssocID="{7ADAA297-5BA3-42AE-910C-16A992903A48}" presName="tx1" presStyleLbl="revTx" presStyleIdx="1" presStyleCnt="2"/>
      <dgm:spPr/>
    </dgm:pt>
    <dgm:pt modelId="{99EE3100-47E5-414F-9636-E521F0E3BFA5}" type="pres">
      <dgm:prSet presAssocID="{7ADAA297-5BA3-42AE-910C-16A992903A48}" presName="vert1" presStyleCnt="0"/>
      <dgm:spPr/>
    </dgm:pt>
  </dgm:ptLst>
  <dgm:cxnLst>
    <dgm:cxn modelId="{1E47FA17-193B-4311-9379-F375E9DD3BFC}" type="presOf" srcId="{4DF9BBAC-7D8C-444B-A412-E1C98494BC48}" destId="{FDD4D91B-501E-408B-9477-55368153D5B5}" srcOrd="0" destOrd="0" presId="urn:microsoft.com/office/officeart/2008/layout/LinedList"/>
    <dgm:cxn modelId="{23634F2D-3B58-493D-A4CC-F0C84C72DD47}" srcId="{4DF9BBAC-7D8C-444B-A412-E1C98494BC48}" destId="{7ADAA297-5BA3-42AE-910C-16A992903A48}" srcOrd="1" destOrd="0" parTransId="{4069BD15-4577-4A59-B581-CFACF4641EA3}" sibTransId="{506E3700-DA39-4DF9-ACB4-D544C6BD16A5}"/>
    <dgm:cxn modelId="{6C6E4B2E-0A6D-44C6-BAB7-1DA1D3C4A182}" srcId="{4DF9BBAC-7D8C-444B-A412-E1C98494BC48}" destId="{EC9C8A8B-33C6-42EB-B67B-4F0F9CD48662}" srcOrd="0" destOrd="0" parTransId="{B597CD67-40E4-4251-9411-645DE9C17EAA}" sibTransId="{02B15823-F93D-4554-B32E-1F8416153A3A}"/>
    <dgm:cxn modelId="{769E17B3-3895-4B25-9345-921B699BB5B2}" type="presOf" srcId="{7ADAA297-5BA3-42AE-910C-16A992903A48}" destId="{B7E34BC0-3DB8-4977-BD99-70A7D14629DF}" srcOrd="0" destOrd="0" presId="urn:microsoft.com/office/officeart/2008/layout/LinedList"/>
    <dgm:cxn modelId="{5E227CE0-47ED-4EBE-B0DF-A562E1994F09}" type="presOf" srcId="{EC9C8A8B-33C6-42EB-B67B-4F0F9CD48662}" destId="{8BC4E4DF-3EFD-421B-9D50-5EF5E629F3A4}" srcOrd="0" destOrd="0" presId="urn:microsoft.com/office/officeart/2008/layout/LinedList"/>
    <dgm:cxn modelId="{8771A2C0-E610-48B3-BA58-0F7AA0E924FF}" type="presParOf" srcId="{FDD4D91B-501E-408B-9477-55368153D5B5}" destId="{ACD9B344-C08F-4124-AEA2-5E0F59FC5222}" srcOrd="0" destOrd="0" presId="urn:microsoft.com/office/officeart/2008/layout/LinedList"/>
    <dgm:cxn modelId="{CFD1A5BE-162E-4A85-8D79-80981BBD5225}" type="presParOf" srcId="{FDD4D91B-501E-408B-9477-55368153D5B5}" destId="{67766D71-DF86-475D-B097-D190B0915B57}" srcOrd="1" destOrd="0" presId="urn:microsoft.com/office/officeart/2008/layout/LinedList"/>
    <dgm:cxn modelId="{57DBD66C-189A-44F0-ABB2-9A07801D607D}" type="presParOf" srcId="{67766D71-DF86-475D-B097-D190B0915B57}" destId="{8BC4E4DF-3EFD-421B-9D50-5EF5E629F3A4}" srcOrd="0" destOrd="0" presId="urn:microsoft.com/office/officeart/2008/layout/LinedList"/>
    <dgm:cxn modelId="{BD734A20-4E3C-49D8-82D0-F7EA61ACA47A}" type="presParOf" srcId="{67766D71-DF86-475D-B097-D190B0915B57}" destId="{BAB33538-3BBE-4298-9D82-FB1A3CF775BB}" srcOrd="1" destOrd="0" presId="urn:microsoft.com/office/officeart/2008/layout/LinedList"/>
    <dgm:cxn modelId="{65F0A401-1970-4878-AD52-86D38FA85EAD}" type="presParOf" srcId="{FDD4D91B-501E-408B-9477-55368153D5B5}" destId="{46508046-4217-4B4B-A03F-6F9AA62306A9}" srcOrd="2" destOrd="0" presId="urn:microsoft.com/office/officeart/2008/layout/LinedList"/>
    <dgm:cxn modelId="{86510597-910A-4B02-85E6-4146B173B3A3}" type="presParOf" srcId="{FDD4D91B-501E-408B-9477-55368153D5B5}" destId="{560DC82D-973B-4F67-B010-77C8E4B447EE}" srcOrd="3" destOrd="0" presId="urn:microsoft.com/office/officeart/2008/layout/LinedList"/>
    <dgm:cxn modelId="{D8D9B909-AE6B-4B71-883A-B87DBE53669F}" type="presParOf" srcId="{560DC82D-973B-4F67-B010-77C8E4B447EE}" destId="{B7E34BC0-3DB8-4977-BD99-70A7D14629DF}" srcOrd="0" destOrd="0" presId="urn:microsoft.com/office/officeart/2008/layout/LinedList"/>
    <dgm:cxn modelId="{FEE68F79-493F-41FC-AF81-EB99E90709F1}" type="presParOf" srcId="{560DC82D-973B-4F67-B010-77C8E4B447EE}" destId="{99EE3100-47E5-414F-9636-E521F0E3BF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272BB7-1566-46CD-832B-B22C889F260B}"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71BA88B-FBBB-4F45-B8FF-0083F05CB867}">
      <dgm:prSet/>
      <dgm:spPr/>
      <dgm:t>
        <a:bodyPr/>
        <a:lstStyle/>
        <a:p>
          <a:r>
            <a:rPr lang="en-US"/>
            <a:t>The records supported the trial court’s finding that McCabe’s harm came from her decision to transfer schools.</a:t>
          </a:r>
        </a:p>
      </dgm:t>
    </dgm:pt>
    <dgm:pt modelId="{22C81421-46B8-4405-B172-6F6371750F27}" type="parTrans" cxnId="{169A3BDE-5E0C-453E-9B69-C69F46FF1A21}">
      <dgm:prSet/>
      <dgm:spPr/>
      <dgm:t>
        <a:bodyPr/>
        <a:lstStyle/>
        <a:p>
          <a:endParaRPr lang="en-US"/>
        </a:p>
      </dgm:t>
    </dgm:pt>
    <dgm:pt modelId="{83C8B506-DB8A-44B5-9ADA-48718600EB69}" type="sibTrans" cxnId="{169A3BDE-5E0C-453E-9B69-C69F46FF1A21}">
      <dgm:prSet/>
      <dgm:spPr/>
      <dgm:t>
        <a:bodyPr/>
        <a:lstStyle/>
        <a:p>
          <a:endParaRPr lang="en-US"/>
        </a:p>
      </dgm:t>
    </dgm:pt>
    <dgm:pt modelId="{C7049CCD-2113-44EB-899B-05DA31DF13FE}">
      <dgm:prSet/>
      <dgm:spPr/>
      <dgm:t>
        <a:bodyPr/>
        <a:lstStyle/>
        <a:p>
          <a:r>
            <a:rPr lang="en-US"/>
            <a:t>Nowhere in the complaint did McCabe aver that Marywood denied her the opportunity to graduate from a fully accredited nursing program by allegedly misrepresenting the nursing program’s accreditation status.</a:t>
          </a:r>
        </a:p>
      </dgm:t>
    </dgm:pt>
    <dgm:pt modelId="{CAA5747D-4257-4152-8E3A-1DF47F1B4943}" type="parTrans" cxnId="{2B78D9C7-BE29-4CB7-A70C-F3343011BD25}">
      <dgm:prSet/>
      <dgm:spPr/>
      <dgm:t>
        <a:bodyPr/>
        <a:lstStyle/>
        <a:p>
          <a:endParaRPr lang="en-US"/>
        </a:p>
      </dgm:t>
    </dgm:pt>
    <dgm:pt modelId="{E52DFCFF-3BBD-49EE-BF74-4553C1DE3E2A}" type="sibTrans" cxnId="{2B78D9C7-BE29-4CB7-A70C-F3343011BD25}">
      <dgm:prSet/>
      <dgm:spPr/>
      <dgm:t>
        <a:bodyPr/>
        <a:lstStyle/>
        <a:p>
          <a:endParaRPr lang="en-US"/>
        </a:p>
      </dgm:t>
    </dgm:pt>
    <dgm:pt modelId="{143B84E9-41F7-42F6-BE49-8F2BE715EA11}" type="pres">
      <dgm:prSet presAssocID="{24272BB7-1566-46CD-832B-B22C889F260B}" presName="vert0" presStyleCnt="0">
        <dgm:presLayoutVars>
          <dgm:dir/>
          <dgm:animOne val="branch"/>
          <dgm:animLvl val="lvl"/>
        </dgm:presLayoutVars>
      </dgm:prSet>
      <dgm:spPr/>
    </dgm:pt>
    <dgm:pt modelId="{33A77CAB-D44E-45A9-B651-0E898C184D76}" type="pres">
      <dgm:prSet presAssocID="{271BA88B-FBBB-4F45-B8FF-0083F05CB867}" presName="thickLine" presStyleLbl="alignNode1" presStyleIdx="0" presStyleCnt="2"/>
      <dgm:spPr/>
    </dgm:pt>
    <dgm:pt modelId="{C32027B4-2629-4C50-ACD0-B27E78B6CA98}" type="pres">
      <dgm:prSet presAssocID="{271BA88B-FBBB-4F45-B8FF-0083F05CB867}" presName="horz1" presStyleCnt="0"/>
      <dgm:spPr/>
    </dgm:pt>
    <dgm:pt modelId="{9C9B5522-1ED3-42A6-BC38-4C1DB5263611}" type="pres">
      <dgm:prSet presAssocID="{271BA88B-FBBB-4F45-B8FF-0083F05CB867}" presName="tx1" presStyleLbl="revTx" presStyleIdx="0" presStyleCnt="2"/>
      <dgm:spPr/>
    </dgm:pt>
    <dgm:pt modelId="{59DFE416-E47B-4EA0-9B13-7482C80A74CD}" type="pres">
      <dgm:prSet presAssocID="{271BA88B-FBBB-4F45-B8FF-0083F05CB867}" presName="vert1" presStyleCnt="0"/>
      <dgm:spPr/>
    </dgm:pt>
    <dgm:pt modelId="{D0443DA9-3008-4B4F-A37D-35C6B97B9D13}" type="pres">
      <dgm:prSet presAssocID="{C7049CCD-2113-44EB-899B-05DA31DF13FE}" presName="thickLine" presStyleLbl="alignNode1" presStyleIdx="1" presStyleCnt="2"/>
      <dgm:spPr/>
    </dgm:pt>
    <dgm:pt modelId="{411CDA91-2508-4FCD-85EA-9F7653605D6F}" type="pres">
      <dgm:prSet presAssocID="{C7049CCD-2113-44EB-899B-05DA31DF13FE}" presName="horz1" presStyleCnt="0"/>
      <dgm:spPr/>
    </dgm:pt>
    <dgm:pt modelId="{976A953E-7824-4CDF-A5EE-A9E14539199C}" type="pres">
      <dgm:prSet presAssocID="{C7049CCD-2113-44EB-899B-05DA31DF13FE}" presName="tx1" presStyleLbl="revTx" presStyleIdx="1" presStyleCnt="2"/>
      <dgm:spPr/>
    </dgm:pt>
    <dgm:pt modelId="{F97E5401-296C-4DAB-A2B4-FA71D21BDA43}" type="pres">
      <dgm:prSet presAssocID="{C7049CCD-2113-44EB-899B-05DA31DF13FE}" presName="vert1" presStyleCnt="0"/>
      <dgm:spPr/>
    </dgm:pt>
  </dgm:ptLst>
  <dgm:cxnLst>
    <dgm:cxn modelId="{73F6BD12-EA3E-4777-99DD-F5154EEEFA8F}" type="presOf" srcId="{271BA88B-FBBB-4F45-B8FF-0083F05CB867}" destId="{9C9B5522-1ED3-42A6-BC38-4C1DB5263611}" srcOrd="0" destOrd="0" presId="urn:microsoft.com/office/officeart/2008/layout/LinedList"/>
    <dgm:cxn modelId="{B0792E3A-69BA-41AC-86E5-99667AD031B7}" type="presOf" srcId="{C7049CCD-2113-44EB-899B-05DA31DF13FE}" destId="{976A953E-7824-4CDF-A5EE-A9E14539199C}" srcOrd="0" destOrd="0" presId="urn:microsoft.com/office/officeart/2008/layout/LinedList"/>
    <dgm:cxn modelId="{6E4A6A3B-C6E7-407C-9F1E-21DC017EB984}" type="presOf" srcId="{24272BB7-1566-46CD-832B-B22C889F260B}" destId="{143B84E9-41F7-42F6-BE49-8F2BE715EA11}" srcOrd="0" destOrd="0" presId="urn:microsoft.com/office/officeart/2008/layout/LinedList"/>
    <dgm:cxn modelId="{2B78D9C7-BE29-4CB7-A70C-F3343011BD25}" srcId="{24272BB7-1566-46CD-832B-B22C889F260B}" destId="{C7049CCD-2113-44EB-899B-05DA31DF13FE}" srcOrd="1" destOrd="0" parTransId="{CAA5747D-4257-4152-8E3A-1DF47F1B4943}" sibTransId="{E52DFCFF-3BBD-49EE-BF74-4553C1DE3E2A}"/>
    <dgm:cxn modelId="{169A3BDE-5E0C-453E-9B69-C69F46FF1A21}" srcId="{24272BB7-1566-46CD-832B-B22C889F260B}" destId="{271BA88B-FBBB-4F45-B8FF-0083F05CB867}" srcOrd="0" destOrd="0" parTransId="{22C81421-46B8-4405-B172-6F6371750F27}" sibTransId="{83C8B506-DB8A-44B5-9ADA-48718600EB69}"/>
    <dgm:cxn modelId="{18298872-F8D0-4C95-A0F0-9CA9AEB33334}" type="presParOf" srcId="{143B84E9-41F7-42F6-BE49-8F2BE715EA11}" destId="{33A77CAB-D44E-45A9-B651-0E898C184D76}" srcOrd="0" destOrd="0" presId="urn:microsoft.com/office/officeart/2008/layout/LinedList"/>
    <dgm:cxn modelId="{D6DCDED0-9311-410B-A7B7-BD3ECAADCF93}" type="presParOf" srcId="{143B84E9-41F7-42F6-BE49-8F2BE715EA11}" destId="{C32027B4-2629-4C50-ACD0-B27E78B6CA98}" srcOrd="1" destOrd="0" presId="urn:microsoft.com/office/officeart/2008/layout/LinedList"/>
    <dgm:cxn modelId="{FB98FFDE-BB72-4506-8472-335D89B0C312}" type="presParOf" srcId="{C32027B4-2629-4C50-ACD0-B27E78B6CA98}" destId="{9C9B5522-1ED3-42A6-BC38-4C1DB5263611}" srcOrd="0" destOrd="0" presId="urn:microsoft.com/office/officeart/2008/layout/LinedList"/>
    <dgm:cxn modelId="{7B21D26E-6600-4288-99DD-9D7DD1492995}" type="presParOf" srcId="{C32027B4-2629-4C50-ACD0-B27E78B6CA98}" destId="{59DFE416-E47B-4EA0-9B13-7482C80A74CD}" srcOrd="1" destOrd="0" presId="urn:microsoft.com/office/officeart/2008/layout/LinedList"/>
    <dgm:cxn modelId="{1324F93A-7ECB-4303-9B70-638805CCC662}" type="presParOf" srcId="{143B84E9-41F7-42F6-BE49-8F2BE715EA11}" destId="{D0443DA9-3008-4B4F-A37D-35C6B97B9D13}" srcOrd="2" destOrd="0" presId="urn:microsoft.com/office/officeart/2008/layout/LinedList"/>
    <dgm:cxn modelId="{20121D3A-FA6B-44BE-BB1F-45E782377C56}" type="presParOf" srcId="{143B84E9-41F7-42F6-BE49-8F2BE715EA11}" destId="{411CDA91-2508-4FCD-85EA-9F7653605D6F}" srcOrd="3" destOrd="0" presId="urn:microsoft.com/office/officeart/2008/layout/LinedList"/>
    <dgm:cxn modelId="{74475D82-8DCF-44E6-A49A-D50C2D9B2BAA}" type="presParOf" srcId="{411CDA91-2508-4FCD-85EA-9F7653605D6F}" destId="{976A953E-7824-4CDF-A5EE-A9E14539199C}" srcOrd="0" destOrd="0" presId="urn:microsoft.com/office/officeart/2008/layout/LinedList"/>
    <dgm:cxn modelId="{903F7886-28BF-4572-9E15-3B423FE1EC25}" type="presParOf" srcId="{411CDA91-2508-4FCD-85EA-9F7653605D6F}" destId="{F97E5401-296C-4DAB-A2B4-FA71D21BDA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848A5-C1C3-447E-A1DC-FFB746B76C1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2AD00A3-FAFB-46EE-9362-566F7B18D617}">
      <dgm:prSet/>
      <dgm:spPr/>
      <dgm:t>
        <a:bodyPr/>
        <a:lstStyle/>
        <a:p>
          <a:r>
            <a:rPr lang="en-US"/>
            <a:t>Plaintiff was a candidate for the Master of Science degree in the field of Ceramic Science.</a:t>
          </a:r>
        </a:p>
      </dgm:t>
    </dgm:pt>
    <dgm:pt modelId="{E682653C-3D90-485D-8119-7D593B449EAD}" type="parTrans" cxnId="{6C9AE81C-C32C-4DB4-A31D-2DD462E2143B}">
      <dgm:prSet/>
      <dgm:spPr/>
      <dgm:t>
        <a:bodyPr/>
        <a:lstStyle/>
        <a:p>
          <a:endParaRPr lang="en-US"/>
        </a:p>
      </dgm:t>
    </dgm:pt>
    <dgm:pt modelId="{377C3FA4-F74D-45C9-A5A1-67B697C54919}" type="sibTrans" cxnId="{6C9AE81C-C32C-4DB4-A31D-2DD462E2143B}">
      <dgm:prSet/>
      <dgm:spPr/>
      <dgm:t>
        <a:bodyPr/>
        <a:lstStyle/>
        <a:p>
          <a:endParaRPr lang="en-US"/>
        </a:p>
      </dgm:t>
    </dgm:pt>
    <dgm:pt modelId="{896CBDBF-25C2-4687-90B5-22371CAA01AB}">
      <dgm:prSet/>
      <dgm:spPr/>
      <dgm:t>
        <a:bodyPr/>
        <a:lstStyle/>
        <a:p>
          <a:r>
            <a:rPr lang="en-US"/>
            <a:t>Plaintiff accepted the offer given to him in a letter from the University.</a:t>
          </a:r>
        </a:p>
      </dgm:t>
    </dgm:pt>
    <dgm:pt modelId="{85A02F08-5A81-45EC-8C92-27CB4272E3D6}" type="parTrans" cxnId="{397C4492-5BEA-49C7-A3F4-AD906B096B47}">
      <dgm:prSet/>
      <dgm:spPr/>
      <dgm:t>
        <a:bodyPr/>
        <a:lstStyle/>
        <a:p>
          <a:endParaRPr lang="en-US"/>
        </a:p>
      </dgm:t>
    </dgm:pt>
    <dgm:pt modelId="{30811C77-C510-4A58-B166-A87695FE7AB2}" type="sibTrans" cxnId="{397C4492-5BEA-49C7-A3F4-AD906B096B47}">
      <dgm:prSet/>
      <dgm:spPr/>
      <dgm:t>
        <a:bodyPr/>
        <a:lstStyle/>
        <a:p>
          <a:endParaRPr lang="en-US"/>
        </a:p>
      </dgm:t>
    </dgm:pt>
    <dgm:pt modelId="{6335100F-31FB-4194-87B7-B46F409F76AE}">
      <dgm:prSet/>
      <dgm:spPr/>
      <dgm:t>
        <a:bodyPr/>
        <a:lstStyle/>
        <a:p>
          <a:r>
            <a:rPr lang="en-US"/>
            <a:t>The program was accompanied by a grant which outlined the objective for three years.</a:t>
          </a:r>
        </a:p>
      </dgm:t>
    </dgm:pt>
    <dgm:pt modelId="{9BCD00DB-E75B-4B25-9B1A-A28F2AAC0517}" type="parTrans" cxnId="{BC08A68E-D287-479B-A6CB-A599D588B229}">
      <dgm:prSet/>
      <dgm:spPr/>
      <dgm:t>
        <a:bodyPr/>
        <a:lstStyle/>
        <a:p>
          <a:endParaRPr lang="en-US"/>
        </a:p>
      </dgm:t>
    </dgm:pt>
    <dgm:pt modelId="{6A922BB3-B728-4A1C-99A1-A6BA202EEAE8}" type="sibTrans" cxnId="{BC08A68E-D287-479B-A6CB-A599D588B229}">
      <dgm:prSet/>
      <dgm:spPr/>
      <dgm:t>
        <a:bodyPr/>
        <a:lstStyle/>
        <a:p>
          <a:endParaRPr lang="en-US"/>
        </a:p>
      </dgm:t>
    </dgm:pt>
    <dgm:pt modelId="{0EF9AD2E-9020-4E77-A121-5D41FD456704}">
      <dgm:prSet/>
      <dgm:spPr/>
      <dgm:t>
        <a:bodyPr/>
        <a:lstStyle/>
        <a:p>
          <a:r>
            <a:rPr lang="en-US"/>
            <a:t>Plaintiff was told that he was being terminated as a student for poor scholarship.</a:t>
          </a:r>
        </a:p>
      </dgm:t>
    </dgm:pt>
    <dgm:pt modelId="{F200D8B8-D6ED-4460-8BF3-A5055269FD25}" type="parTrans" cxnId="{B860EC42-15C7-4503-B92C-05E6CA4593E7}">
      <dgm:prSet/>
      <dgm:spPr/>
      <dgm:t>
        <a:bodyPr/>
        <a:lstStyle/>
        <a:p>
          <a:endParaRPr lang="en-US"/>
        </a:p>
      </dgm:t>
    </dgm:pt>
    <dgm:pt modelId="{82450B65-7AB4-4E92-8718-7A7904EFD6F1}" type="sibTrans" cxnId="{B860EC42-15C7-4503-B92C-05E6CA4593E7}">
      <dgm:prSet/>
      <dgm:spPr/>
      <dgm:t>
        <a:bodyPr/>
        <a:lstStyle/>
        <a:p>
          <a:endParaRPr lang="en-US"/>
        </a:p>
      </dgm:t>
    </dgm:pt>
    <dgm:pt modelId="{260948D5-D623-4C99-9B96-5F8318079CD2}" type="pres">
      <dgm:prSet presAssocID="{A0C848A5-C1C3-447E-A1DC-FFB746B76C18}" presName="vert0" presStyleCnt="0">
        <dgm:presLayoutVars>
          <dgm:dir/>
          <dgm:animOne val="branch"/>
          <dgm:animLvl val="lvl"/>
        </dgm:presLayoutVars>
      </dgm:prSet>
      <dgm:spPr/>
    </dgm:pt>
    <dgm:pt modelId="{421DC3DE-648B-42D1-8F23-11E19EAA40C4}" type="pres">
      <dgm:prSet presAssocID="{92AD00A3-FAFB-46EE-9362-566F7B18D617}" presName="thickLine" presStyleLbl="alignNode1" presStyleIdx="0" presStyleCnt="4"/>
      <dgm:spPr/>
    </dgm:pt>
    <dgm:pt modelId="{03AD5C60-0A67-4E2C-8F5A-6C0DA30CFC30}" type="pres">
      <dgm:prSet presAssocID="{92AD00A3-FAFB-46EE-9362-566F7B18D617}" presName="horz1" presStyleCnt="0"/>
      <dgm:spPr/>
    </dgm:pt>
    <dgm:pt modelId="{557607BE-3E53-4229-883B-DB24E94F5788}" type="pres">
      <dgm:prSet presAssocID="{92AD00A3-FAFB-46EE-9362-566F7B18D617}" presName="tx1" presStyleLbl="revTx" presStyleIdx="0" presStyleCnt="4"/>
      <dgm:spPr/>
    </dgm:pt>
    <dgm:pt modelId="{02BEA1AE-8D73-4E75-A9A3-F3065FEEF3E8}" type="pres">
      <dgm:prSet presAssocID="{92AD00A3-FAFB-46EE-9362-566F7B18D617}" presName="vert1" presStyleCnt="0"/>
      <dgm:spPr/>
    </dgm:pt>
    <dgm:pt modelId="{4FFF493D-FD03-4628-8272-211198C95AD8}" type="pres">
      <dgm:prSet presAssocID="{896CBDBF-25C2-4687-90B5-22371CAA01AB}" presName="thickLine" presStyleLbl="alignNode1" presStyleIdx="1" presStyleCnt="4"/>
      <dgm:spPr/>
    </dgm:pt>
    <dgm:pt modelId="{63283F2D-6494-40AC-9A70-2FF9C133013C}" type="pres">
      <dgm:prSet presAssocID="{896CBDBF-25C2-4687-90B5-22371CAA01AB}" presName="horz1" presStyleCnt="0"/>
      <dgm:spPr/>
    </dgm:pt>
    <dgm:pt modelId="{A79CF354-D9EC-47A2-AE38-BB7C20F9EE79}" type="pres">
      <dgm:prSet presAssocID="{896CBDBF-25C2-4687-90B5-22371CAA01AB}" presName="tx1" presStyleLbl="revTx" presStyleIdx="1" presStyleCnt="4"/>
      <dgm:spPr/>
    </dgm:pt>
    <dgm:pt modelId="{550683CC-E43A-432A-8CD3-477923B295F2}" type="pres">
      <dgm:prSet presAssocID="{896CBDBF-25C2-4687-90B5-22371CAA01AB}" presName="vert1" presStyleCnt="0"/>
      <dgm:spPr/>
    </dgm:pt>
    <dgm:pt modelId="{FF60DD06-4BF6-4F95-8599-1704C65E369B}" type="pres">
      <dgm:prSet presAssocID="{6335100F-31FB-4194-87B7-B46F409F76AE}" presName="thickLine" presStyleLbl="alignNode1" presStyleIdx="2" presStyleCnt="4"/>
      <dgm:spPr/>
    </dgm:pt>
    <dgm:pt modelId="{F5F6B195-AB25-4D7C-BE10-0A9442A8392A}" type="pres">
      <dgm:prSet presAssocID="{6335100F-31FB-4194-87B7-B46F409F76AE}" presName="horz1" presStyleCnt="0"/>
      <dgm:spPr/>
    </dgm:pt>
    <dgm:pt modelId="{293C6FB7-3235-44BA-9A52-F8121F983139}" type="pres">
      <dgm:prSet presAssocID="{6335100F-31FB-4194-87B7-B46F409F76AE}" presName="tx1" presStyleLbl="revTx" presStyleIdx="2" presStyleCnt="4"/>
      <dgm:spPr/>
    </dgm:pt>
    <dgm:pt modelId="{6E774BAF-3DCD-458F-9BFB-1D5FA976A021}" type="pres">
      <dgm:prSet presAssocID="{6335100F-31FB-4194-87B7-B46F409F76AE}" presName="vert1" presStyleCnt="0"/>
      <dgm:spPr/>
    </dgm:pt>
    <dgm:pt modelId="{8DB60A94-FEF6-491E-AF51-91A6B1E6E708}" type="pres">
      <dgm:prSet presAssocID="{0EF9AD2E-9020-4E77-A121-5D41FD456704}" presName="thickLine" presStyleLbl="alignNode1" presStyleIdx="3" presStyleCnt="4"/>
      <dgm:spPr/>
    </dgm:pt>
    <dgm:pt modelId="{1A5D7BA3-BECE-4575-BF3B-DB24DDFA5BBA}" type="pres">
      <dgm:prSet presAssocID="{0EF9AD2E-9020-4E77-A121-5D41FD456704}" presName="horz1" presStyleCnt="0"/>
      <dgm:spPr/>
    </dgm:pt>
    <dgm:pt modelId="{F229675B-7A65-49DE-A2C5-D0B13F231AA4}" type="pres">
      <dgm:prSet presAssocID="{0EF9AD2E-9020-4E77-A121-5D41FD456704}" presName="tx1" presStyleLbl="revTx" presStyleIdx="3" presStyleCnt="4"/>
      <dgm:spPr/>
    </dgm:pt>
    <dgm:pt modelId="{3E847195-01B1-405D-8716-15343080FB4C}" type="pres">
      <dgm:prSet presAssocID="{0EF9AD2E-9020-4E77-A121-5D41FD456704}" presName="vert1" presStyleCnt="0"/>
      <dgm:spPr/>
    </dgm:pt>
  </dgm:ptLst>
  <dgm:cxnLst>
    <dgm:cxn modelId="{021BC604-B80C-4285-9713-C0AB326CFE4D}" type="presOf" srcId="{6335100F-31FB-4194-87B7-B46F409F76AE}" destId="{293C6FB7-3235-44BA-9A52-F8121F983139}" srcOrd="0" destOrd="0" presId="urn:microsoft.com/office/officeart/2008/layout/LinedList"/>
    <dgm:cxn modelId="{1C32F408-DF8C-416F-B7F4-773E43B4618E}" type="presOf" srcId="{A0C848A5-C1C3-447E-A1DC-FFB746B76C18}" destId="{260948D5-D623-4C99-9B96-5F8318079CD2}" srcOrd="0" destOrd="0" presId="urn:microsoft.com/office/officeart/2008/layout/LinedList"/>
    <dgm:cxn modelId="{6C9AE81C-C32C-4DB4-A31D-2DD462E2143B}" srcId="{A0C848A5-C1C3-447E-A1DC-FFB746B76C18}" destId="{92AD00A3-FAFB-46EE-9362-566F7B18D617}" srcOrd="0" destOrd="0" parTransId="{E682653C-3D90-485D-8119-7D593B449EAD}" sibTransId="{377C3FA4-F74D-45C9-A5A1-67B697C54919}"/>
    <dgm:cxn modelId="{56BE273C-768C-469C-8715-0585C7C61E6B}" type="presOf" srcId="{896CBDBF-25C2-4687-90B5-22371CAA01AB}" destId="{A79CF354-D9EC-47A2-AE38-BB7C20F9EE79}" srcOrd="0" destOrd="0" presId="urn:microsoft.com/office/officeart/2008/layout/LinedList"/>
    <dgm:cxn modelId="{B860EC42-15C7-4503-B92C-05E6CA4593E7}" srcId="{A0C848A5-C1C3-447E-A1DC-FFB746B76C18}" destId="{0EF9AD2E-9020-4E77-A121-5D41FD456704}" srcOrd="3" destOrd="0" parTransId="{F200D8B8-D6ED-4460-8BF3-A5055269FD25}" sibTransId="{82450B65-7AB4-4E92-8718-7A7904EFD6F1}"/>
    <dgm:cxn modelId="{78FC6545-BEB7-4A70-8B42-3E16AAF77C38}" type="presOf" srcId="{0EF9AD2E-9020-4E77-A121-5D41FD456704}" destId="{F229675B-7A65-49DE-A2C5-D0B13F231AA4}" srcOrd="0" destOrd="0" presId="urn:microsoft.com/office/officeart/2008/layout/LinedList"/>
    <dgm:cxn modelId="{BC08A68E-D287-479B-A6CB-A599D588B229}" srcId="{A0C848A5-C1C3-447E-A1DC-FFB746B76C18}" destId="{6335100F-31FB-4194-87B7-B46F409F76AE}" srcOrd="2" destOrd="0" parTransId="{9BCD00DB-E75B-4B25-9B1A-A28F2AAC0517}" sibTransId="{6A922BB3-B728-4A1C-99A1-A6BA202EEAE8}"/>
    <dgm:cxn modelId="{397C4492-5BEA-49C7-A3F4-AD906B096B47}" srcId="{A0C848A5-C1C3-447E-A1DC-FFB746B76C18}" destId="{896CBDBF-25C2-4687-90B5-22371CAA01AB}" srcOrd="1" destOrd="0" parTransId="{85A02F08-5A81-45EC-8C92-27CB4272E3D6}" sibTransId="{30811C77-C510-4A58-B166-A87695FE7AB2}"/>
    <dgm:cxn modelId="{B2F177D2-A820-4255-B92E-AFDF6A927AEB}" type="presOf" srcId="{92AD00A3-FAFB-46EE-9362-566F7B18D617}" destId="{557607BE-3E53-4229-883B-DB24E94F5788}" srcOrd="0" destOrd="0" presId="urn:microsoft.com/office/officeart/2008/layout/LinedList"/>
    <dgm:cxn modelId="{D419320F-5E0A-42D8-AD9F-7EC5A4CE94ED}" type="presParOf" srcId="{260948D5-D623-4C99-9B96-5F8318079CD2}" destId="{421DC3DE-648B-42D1-8F23-11E19EAA40C4}" srcOrd="0" destOrd="0" presId="urn:microsoft.com/office/officeart/2008/layout/LinedList"/>
    <dgm:cxn modelId="{44606264-31E2-4381-8D06-D6F4841F1663}" type="presParOf" srcId="{260948D5-D623-4C99-9B96-5F8318079CD2}" destId="{03AD5C60-0A67-4E2C-8F5A-6C0DA30CFC30}" srcOrd="1" destOrd="0" presId="urn:microsoft.com/office/officeart/2008/layout/LinedList"/>
    <dgm:cxn modelId="{43778C8C-1F6E-4973-96C7-A5AD39B5B3C0}" type="presParOf" srcId="{03AD5C60-0A67-4E2C-8F5A-6C0DA30CFC30}" destId="{557607BE-3E53-4229-883B-DB24E94F5788}" srcOrd="0" destOrd="0" presId="urn:microsoft.com/office/officeart/2008/layout/LinedList"/>
    <dgm:cxn modelId="{E1600912-1FFC-4B87-93F7-6CE1629A9B79}" type="presParOf" srcId="{03AD5C60-0A67-4E2C-8F5A-6C0DA30CFC30}" destId="{02BEA1AE-8D73-4E75-A9A3-F3065FEEF3E8}" srcOrd="1" destOrd="0" presId="urn:microsoft.com/office/officeart/2008/layout/LinedList"/>
    <dgm:cxn modelId="{CD1A04C2-79E1-41B4-B2D9-0CBDBBFD2998}" type="presParOf" srcId="{260948D5-D623-4C99-9B96-5F8318079CD2}" destId="{4FFF493D-FD03-4628-8272-211198C95AD8}" srcOrd="2" destOrd="0" presId="urn:microsoft.com/office/officeart/2008/layout/LinedList"/>
    <dgm:cxn modelId="{FB900F2B-4E4C-4BA1-AE83-FE10239520BC}" type="presParOf" srcId="{260948D5-D623-4C99-9B96-5F8318079CD2}" destId="{63283F2D-6494-40AC-9A70-2FF9C133013C}" srcOrd="3" destOrd="0" presId="urn:microsoft.com/office/officeart/2008/layout/LinedList"/>
    <dgm:cxn modelId="{57FBC1C4-DC3A-4E75-8646-EF369508D066}" type="presParOf" srcId="{63283F2D-6494-40AC-9A70-2FF9C133013C}" destId="{A79CF354-D9EC-47A2-AE38-BB7C20F9EE79}" srcOrd="0" destOrd="0" presId="urn:microsoft.com/office/officeart/2008/layout/LinedList"/>
    <dgm:cxn modelId="{74F20377-7410-4166-AC12-8591F4D862A3}" type="presParOf" srcId="{63283F2D-6494-40AC-9A70-2FF9C133013C}" destId="{550683CC-E43A-432A-8CD3-477923B295F2}" srcOrd="1" destOrd="0" presId="urn:microsoft.com/office/officeart/2008/layout/LinedList"/>
    <dgm:cxn modelId="{353123F4-916A-46D4-8E41-2362C2C1192F}" type="presParOf" srcId="{260948D5-D623-4C99-9B96-5F8318079CD2}" destId="{FF60DD06-4BF6-4F95-8599-1704C65E369B}" srcOrd="4" destOrd="0" presId="urn:microsoft.com/office/officeart/2008/layout/LinedList"/>
    <dgm:cxn modelId="{405E62AB-8B97-4BE3-8F37-3AE85F2B5B61}" type="presParOf" srcId="{260948D5-D623-4C99-9B96-5F8318079CD2}" destId="{F5F6B195-AB25-4D7C-BE10-0A9442A8392A}" srcOrd="5" destOrd="0" presId="urn:microsoft.com/office/officeart/2008/layout/LinedList"/>
    <dgm:cxn modelId="{11B4825E-AD1B-47B7-A7CB-5D5D054EA726}" type="presParOf" srcId="{F5F6B195-AB25-4D7C-BE10-0A9442A8392A}" destId="{293C6FB7-3235-44BA-9A52-F8121F983139}" srcOrd="0" destOrd="0" presId="urn:microsoft.com/office/officeart/2008/layout/LinedList"/>
    <dgm:cxn modelId="{32C9CE72-BB59-4480-AC55-1272D903AAB5}" type="presParOf" srcId="{F5F6B195-AB25-4D7C-BE10-0A9442A8392A}" destId="{6E774BAF-3DCD-458F-9BFB-1D5FA976A021}" srcOrd="1" destOrd="0" presId="urn:microsoft.com/office/officeart/2008/layout/LinedList"/>
    <dgm:cxn modelId="{682DEF5A-6B73-4388-8976-7A7FB612AC57}" type="presParOf" srcId="{260948D5-D623-4C99-9B96-5F8318079CD2}" destId="{8DB60A94-FEF6-491E-AF51-91A6B1E6E708}" srcOrd="6" destOrd="0" presId="urn:microsoft.com/office/officeart/2008/layout/LinedList"/>
    <dgm:cxn modelId="{10D84452-7364-424D-AE7F-6DD84CC8F3B1}" type="presParOf" srcId="{260948D5-D623-4C99-9B96-5F8318079CD2}" destId="{1A5D7BA3-BECE-4575-BF3B-DB24DDFA5BBA}" srcOrd="7" destOrd="0" presId="urn:microsoft.com/office/officeart/2008/layout/LinedList"/>
    <dgm:cxn modelId="{3814EC46-48F1-4EF3-82CF-5241166E9B86}" type="presParOf" srcId="{1A5D7BA3-BECE-4575-BF3B-DB24DDFA5BBA}" destId="{F229675B-7A65-49DE-A2C5-D0B13F231AA4}" srcOrd="0" destOrd="0" presId="urn:microsoft.com/office/officeart/2008/layout/LinedList"/>
    <dgm:cxn modelId="{2A923230-94FD-4B06-8CE8-A50B475CD699}" type="presParOf" srcId="{1A5D7BA3-BECE-4575-BF3B-DB24DDFA5BBA}" destId="{3E847195-01B1-405D-8716-15343080FB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138659-659D-462C-8D59-E73608D52C68}"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BB0F28C-90B1-4CA7-8002-7F3D7F994786}">
      <dgm:prSet/>
      <dgm:spPr/>
      <dgm:t>
        <a:bodyPr/>
        <a:lstStyle/>
        <a:p>
          <a:r>
            <a:rPr lang="en-US" i="1"/>
            <a:t>Gally v. Columbia University</a:t>
          </a:r>
          <a:r>
            <a:rPr lang="en-US"/>
            <a:t>, 22 F. Supp. 2d 199 (S.D.N.Y. 1998).</a:t>
          </a:r>
        </a:p>
      </dgm:t>
    </dgm:pt>
    <dgm:pt modelId="{4B22C071-F000-4ED3-AD91-F421F5205407}" type="parTrans" cxnId="{3EECC246-C7CF-41D8-80DB-7F0F07C6D431}">
      <dgm:prSet/>
      <dgm:spPr/>
      <dgm:t>
        <a:bodyPr/>
        <a:lstStyle/>
        <a:p>
          <a:endParaRPr lang="en-US"/>
        </a:p>
      </dgm:t>
    </dgm:pt>
    <dgm:pt modelId="{6E42CFE6-2E0D-4C56-A81D-FA19EAA24D79}" type="sibTrans" cxnId="{3EECC246-C7CF-41D8-80DB-7F0F07C6D431}">
      <dgm:prSet/>
      <dgm:spPr/>
      <dgm:t>
        <a:bodyPr/>
        <a:lstStyle/>
        <a:p>
          <a:endParaRPr lang="en-US"/>
        </a:p>
      </dgm:t>
    </dgm:pt>
    <dgm:pt modelId="{17640A82-AC19-4420-8164-00B3D92A71DC}">
      <dgm:prSet/>
      <dgm:spPr/>
      <dgm:t>
        <a:bodyPr/>
        <a:lstStyle/>
        <a:p>
          <a:r>
            <a:rPr lang="en-US"/>
            <a:t>Whether a cause of action exists for constructive discharge from a graduate school program, in this case a dental program.</a:t>
          </a:r>
        </a:p>
      </dgm:t>
    </dgm:pt>
    <dgm:pt modelId="{991F97AE-CF37-40A8-9949-2DBF8C488F1A}" type="parTrans" cxnId="{3AD1C26B-3267-44D7-BDA7-DF1BC95FA821}">
      <dgm:prSet/>
      <dgm:spPr/>
      <dgm:t>
        <a:bodyPr/>
        <a:lstStyle/>
        <a:p>
          <a:endParaRPr lang="en-US"/>
        </a:p>
      </dgm:t>
    </dgm:pt>
    <dgm:pt modelId="{8CF35A02-93B9-4FA1-8827-8C4ED51E0D84}" type="sibTrans" cxnId="{3AD1C26B-3267-44D7-BDA7-DF1BC95FA821}">
      <dgm:prSet/>
      <dgm:spPr/>
      <dgm:t>
        <a:bodyPr/>
        <a:lstStyle/>
        <a:p>
          <a:endParaRPr lang="en-US"/>
        </a:p>
      </dgm:t>
    </dgm:pt>
    <dgm:pt modelId="{3AA013FC-D0B7-4565-8E87-68E9BACA5BA6}" type="pres">
      <dgm:prSet presAssocID="{8B138659-659D-462C-8D59-E73608D52C68}" presName="vert0" presStyleCnt="0">
        <dgm:presLayoutVars>
          <dgm:dir/>
          <dgm:animOne val="branch"/>
          <dgm:animLvl val="lvl"/>
        </dgm:presLayoutVars>
      </dgm:prSet>
      <dgm:spPr/>
    </dgm:pt>
    <dgm:pt modelId="{24155A51-1D69-499C-BE00-5D7E718B10BA}" type="pres">
      <dgm:prSet presAssocID="{DBB0F28C-90B1-4CA7-8002-7F3D7F994786}" presName="thickLine" presStyleLbl="alignNode1" presStyleIdx="0" presStyleCnt="2"/>
      <dgm:spPr/>
    </dgm:pt>
    <dgm:pt modelId="{AD54F613-2264-439E-AADD-ACCEC41E9EA7}" type="pres">
      <dgm:prSet presAssocID="{DBB0F28C-90B1-4CA7-8002-7F3D7F994786}" presName="horz1" presStyleCnt="0"/>
      <dgm:spPr/>
    </dgm:pt>
    <dgm:pt modelId="{40FA3129-FBAB-4D00-9909-D4310C530B65}" type="pres">
      <dgm:prSet presAssocID="{DBB0F28C-90B1-4CA7-8002-7F3D7F994786}" presName="tx1" presStyleLbl="revTx" presStyleIdx="0" presStyleCnt="2"/>
      <dgm:spPr/>
    </dgm:pt>
    <dgm:pt modelId="{7627B2AD-5107-421F-991A-7FB94C1CAB71}" type="pres">
      <dgm:prSet presAssocID="{DBB0F28C-90B1-4CA7-8002-7F3D7F994786}" presName="vert1" presStyleCnt="0"/>
      <dgm:spPr/>
    </dgm:pt>
    <dgm:pt modelId="{9C81E2BF-4D3E-40C0-96A1-F620D3EBE043}" type="pres">
      <dgm:prSet presAssocID="{17640A82-AC19-4420-8164-00B3D92A71DC}" presName="thickLine" presStyleLbl="alignNode1" presStyleIdx="1" presStyleCnt="2"/>
      <dgm:spPr/>
    </dgm:pt>
    <dgm:pt modelId="{3EC67383-7597-4B1F-B2B3-AED3E4C82A6F}" type="pres">
      <dgm:prSet presAssocID="{17640A82-AC19-4420-8164-00B3D92A71DC}" presName="horz1" presStyleCnt="0"/>
      <dgm:spPr/>
    </dgm:pt>
    <dgm:pt modelId="{AF372452-FE75-4287-BFD1-BCBC07100269}" type="pres">
      <dgm:prSet presAssocID="{17640A82-AC19-4420-8164-00B3D92A71DC}" presName="tx1" presStyleLbl="revTx" presStyleIdx="1" presStyleCnt="2"/>
      <dgm:spPr/>
    </dgm:pt>
    <dgm:pt modelId="{8F1CF9D5-3372-42F9-964C-CAC44A07D2AA}" type="pres">
      <dgm:prSet presAssocID="{17640A82-AC19-4420-8164-00B3D92A71DC}" presName="vert1" presStyleCnt="0"/>
      <dgm:spPr/>
    </dgm:pt>
  </dgm:ptLst>
  <dgm:cxnLst>
    <dgm:cxn modelId="{7CF3405D-0D4B-4546-A472-0417D9F07B94}" type="presOf" srcId="{DBB0F28C-90B1-4CA7-8002-7F3D7F994786}" destId="{40FA3129-FBAB-4D00-9909-D4310C530B65}" srcOrd="0" destOrd="0" presId="urn:microsoft.com/office/officeart/2008/layout/LinedList"/>
    <dgm:cxn modelId="{3EECC246-C7CF-41D8-80DB-7F0F07C6D431}" srcId="{8B138659-659D-462C-8D59-E73608D52C68}" destId="{DBB0F28C-90B1-4CA7-8002-7F3D7F994786}" srcOrd="0" destOrd="0" parTransId="{4B22C071-F000-4ED3-AD91-F421F5205407}" sibTransId="{6E42CFE6-2E0D-4C56-A81D-FA19EAA24D79}"/>
    <dgm:cxn modelId="{3AD1C26B-3267-44D7-BDA7-DF1BC95FA821}" srcId="{8B138659-659D-462C-8D59-E73608D52C68}" destId="{17640A82-AC19-4420-8164-00B3D92A71DC}" srcOrd="1" destOrd="0" parTransId="{991F97AE-CF37-40A8-9949-2DBF8C488F1A}" sibTransId="{8CF35A02-93B9-4FA1-8827-8C4ED51E0D84}"/>
    <dgm:cxn modelId="{347F4C90-488C-4D50-A9E3-80A3EF854ABD}" type="presOf" srcId="{8B138659-659D-462C-8D59-E73608D52C68}" destId="{3AA013FC-D0B7-4565-8E87-68E9BACA5BA6}" srcOrd="0" destOrd="0" presId="urn:microsoft.com/office/officeart/2008/layout/LinedList"/>
    <dgm:cxn modelId="{09C3D1E7-9319-47A9-B998-153E5A0FF7EE}" type="presOf" srcId="{17640A82-AC19-4420-8164-00B3D92A71DC}" destId="{AF372452-FE75-4287-BFD1-BCBC07100269}" srcOrd="0" destOrd="0" presId="urn:microsoft.com/office/officeart/2008/layout/LinedList"/>
    <dgm:cxn modelId="{85DAECC1-F174-424A-BA89-A9952B713772}" type="presParOf" srcId="{3AA013FC-D0B7-4565-8E87-68E9BACA5BA6}" destId="{24155A51-1D69-499C-BE00-5D7E718B10BA}" srcOrd="0" destOrd="0" presId="urn:microsoft.com/office/officeart/2008/layout/LinedList"/>
    <dgm:cxn modelId="{A1A20585-6F3B-4062-B629-1B642969BF0B}" type="presParOf" srcId="{3AA013FC-D0B7-4565-8E87-68E9BACA5BA6}" destId="{AD54F613-2264-439E-AADD-ACCEC41E9EA7}" srcOrd="1" destOrd="0" presId="urn:microsoft.com/office/officeart/2008/layout/LinedList"/>
    <dgm:cxn modelId="{298EA3B3-1DC6-46E9-B8C5-08652089848C}" type="presParOf" srcId="{AD54F613-2264-439E-AADD-ACCEC41E9EA7}" destId="{40FA3129-FBAB-4D00-9909-D4310C530B65}" srcOrd="0" destOrd="0" presId="urn:microsoft.com/office/officeart/2008/layout/LinedList"/>
    <dgm:cxn modelId="{532709FC-9AE7-4CF8-A2B2-EE587FFD22E0}" type="presParOf" srcId="{AD54F613-2264-439E-AADD-ACCEC41E9EA7}" destId="{7627B2AD-5107-421F-991A-7FB94C1CAB71}" srcOrd="1" destOrd="0" presId="urn:microsoft.com/office/officeart/2008/layout/LinedList"/>
    <dgm:cxn modelId="{C1E04843-F3C5-497C-83EC-2203D75E8D98}" type="presParOf" srcId="{3AA013FC-D0B7-4565-8E87-68E9BACA5BA6}" destId="{9C81E2BF-4D3E-40C0-96A1-F620D3EBE043}" srcOrd="2" destOrd="0" presId="urn:microsoft.com/office/officeart/2008/layout/LinedList"/>
    <dgm:cxn modelId="{281F20BF-A8CE-4D50-937A-C68947C1B1DF}" type="presParOf" srcId="{3AA013FC-D0B7-4565-8E87-68E9BACA5BA6}" destId="{3EC67383-7597-4B1F-B2B3-AED3E4C82A6F}" srcOrd="3" destOrd="0" presId="urn:microsoft.com/office/officeart/2008/layout/LinedList"/>
    <dgm:cxn modelId="{60F828FE-B0AC-4EDF-AC35-D134F1AC63A4}" type="presParOf" srcId="{3EC67383-7597-4B1F-B2B3-AED3E4C82A6F}" destId="{AF372452-FE75-4287-BFD1-BCBC07100269}" srcOrd="0" destOrd="0" presId="urn:microsoft.com/office/officeart/2008/layout/LinedList"/>
    <dgm:cxn modelId="{DC0C072A-524F-4A88-AE93-80A6816D28DD}" type="presParOf" srcId="{3EC67383-7597-4B1F-B2B3-AED3E4C82A6F}" destId="{8F1CF9D5-3372-42F9-964C-CAC44A07D2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463E0A-BC26-43D7-BA15-E49A29E43E5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51D343-9016-423D-A5B7-5F5A4E8E05C2}">
      <dgm:prSet/>
      <dgm:spPr/>
      <dgm:t>
        <a:bodyPr/>
        <a:lstStyle/>
        <a:p>
          <a:r>
            <a:rPr lang="en-US"/>
            <a:t>The students alleged they paid tuition for an in-person educational experience.</a:t>
          </a:r>
        </a:p>
      </dgm:t>
    </dgm:pt>
    <dgm:pt modelId="{07AB0096-F815-431C-BF48-70D308742D57}" type="parTrans" cxnId="{C755371D-8945-4EC9-B78B-961B7C95EF22}">
      <dgm:prSet/>
      <dgm:spPr/>
      <dgm:t>
        <a:bodyPr/>
        <a:lstStyle/>
        <a:p>
          <a:endParaRPr lang="en-US"/>
        </a:p>
      </dgm:t>
    </dgm:pt>
    <dgm:pt modelId="{1F9E30D8-55A1-4D1C-B097-9A9833A1DA9E}" type="sibTrans" cxnId="{C755371D-8945-4EC9-B78B-961B7C95EF22}">
      <dgm:prSet/>
      <dgm:spPr/>
      <dgm:t>
        <a:bodyPr/>
        <a:lstStyle/>
        <a:p>
          <a:endParaRPr lang="en-US"/>
        </a:p>
      </dgm:t>
    </dgm:pt>
    <dgm:pt modelId="{7573AE2E-8E72-46E1-A108-F7865577A3DC}">
      <dgm:prSet/>
      <dgm:spPr/>
      <dgm:t>
        <a:bodyPr/>
        <a:lstStyle/>
        <a:p>
          <a:r>
            <a:rPr lang="en-US"/>
            <a:t>The university failed to provide that experience, though it retained the benefit of the tuition.</a:t>
          </a:r>
        </a:p>
      </dgm:t>
    </dgm:pt>
    <dgm:pt modelId="{B4B73B8E-9819-47E0-9078-387CBA8BBD06}" type="parTrans" cxnId="{597429D9-88DA-4EF9-8139-DE68E818E80B}">
      <dgm:prSet/>
      <dgm:spPr/>
      <dgm:t>
        <a:bodyPr/>
        <a:lstStyle/>
        <a:p>
          <a:endParaRPr lang="en-US"/>
        </a:p>
      </dgm:t>
    </dgm:pt>
    <dgm:pt modelId="{E9733CCE-6FA4-48DB-B81C-66EA2EFC3D1E}" type="sibTrans" cxnId="{597429D9-88DA-4EF9-8139-DE68E818E80B}">
      <dgm:prSet/>
      <dgm:spPr/>
      <dgm:t>
        <a:bodyPr/>
        <a:lstStyle/>
        <a:p>
          <a:endParaRPr lang="en-US"/>
        </a:p>
      </dgm:t>
    </dgm:pt>
    <dgm:pt modelId="{85BB0294-5890-4ACE-8FA3-A6A02C5A6CEC}">
      <dgm:prSet/>
      <dgm:spPr/>
      <dgm:t>
        <a:bodyPr/>
        <a:lstStyle/>
        <a:p>
          <a:r>
            <a:rPr lang="en-US"/>
            <a:t>The disagreement between the parties about whether the contract includes an implied promise to provide students with an in-person instruction and access to on-campus facilities is alone enough to permit an unjust enrichment claim.</a:t>
          </a:r>
        </a:p>
      </dgm:t>
    </dgm:pt>
    <dgm:pt modelId="{0A6FCBC6-D565-4DA7-9FD3-A086081EF33A}" type="parTrans" cxnId="{59201DFA-707D-4142-B9C4-5FB38E837D50}">
      <dgm:prSet/>
      <dgm:spPr/>
      <dgm:t>
        <a:bodyPr/>
        <a:lstStyle/>
        <a:p>
          <a:endParaRPr lang="en-US"/>
        </a:p>
      </dgm:t>
    </dgm:pt>
    <dgm:pt modelId="{C39CC5ED-5E30-4566-A6C2-3B023DD82981}" type="sibTrans" cxnId="{59201DFA-707D-4142-B9C4-5FB38E837D50}">
      <dgm:prSet/>
      <dgm:spPr/>
      <dgm:t>
        <a:bodyPr/>
        <a:lstStyle/>
        <a:p>
          <a:endParaRPr lang="en-US"/>
        </a:p>
      </dgm:t>
    </dgm:pt>
    <dgm:pt modelId="{9E458267-BCA4-48DB-9F5D-0A5EAD0FE84F}" type="pres">
      <dgm:prSet presAssocID="{FD463E0A-BC26-43D7-BA15-E49A29E43E5B}" presName="root" presStyleCnt="0">
        <dgm:presLayoutVars>
          <dgm:dir/>
          <dgm:resizeHandles val="exact"/>
        </dgm:presLayoutVars>
      </dgm:prSet>
      <dgm:spPr/>
    </dgm:pt>
    <dgm:pt modelId="{A77B8574-F737-4350-90F2-ECCEF6A57477}" type="pres">
      <dgm:prSet presAssocID="{D051D343-9016-423D-A5B7-5F5A4E8E05C2}" presName="compNode" presStyleCnt="0"/>
      <dgm:spPr/>
    </dgm:pt>
    <dgm:pt modelId="{76E07A54-B4D5-4E41-982A-CD4483C9F373}" type="pres">
      <dgm:prSet presAssocID="{D051D343-9016-423D-A5B7-5F5A4E8E05C2}" presName="bgRect" presStyleLbl="bgShp" presStyleIdx="0" presStyleCnt="3"/>
      <dgm:spPr/>
    </dgm:pt>
    <dgm:pt modelId="{363F9C49-0333-43A4-BC7A-DC0632A6A5E1}" type="pres">
      <dgm:prSet presAssocID="{D051D343-9016-423D-A5B7-5F5A4E8E05C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5E6FF3B3-81B2-41F1-B8A1-0DC1A486E899}" type="pres">
      <dgm:prSet presAssocID="{D051D343-9016-423D-A5B7-5F5A4E8E05C2}" presName="spaceRect" presStyleCnt="0"/>
      <dgm:spPr/>
    </dgm:pt>
    <dgm:pt modelId="{B7E7796B-797E-40B0-BFCB-67338011532C}" type="pres">
      <dgm:prSet presAssocID="{D051D343-9016-423D-A5B7-5F5A4E8E05C2}" presName="parTx" presStyleLbl="revTx" presStyleIdx="0" presStyleCnt="3">
        <dgm:presLayoutVars>
          <dgm:chMax val="0"/>
          <dgm:chPref val="0"/>
        </dgm:presLayoutVars>
      </dgm:prSet>
      <dgm:spPr/>
    </dgm:pt>
    <dgm:pt modelId="{09874A32-150D-4E5E-B65E-A20B411250F1}" type="pres">
      <dgm:prSet presAssocID="{1F9E30D8-55A1-4D1C-B097-9A9833A1DA9E}" presName="sibTrans" presStyleCnt="0"/>
      <dgm:spPr/>
    </dgm:pt>
    <dgm:pt modelId="{9568D81C-F25D-4F38-9B5A-A5E805A5E52F}" type="pres">
      <dgm:prSet presAssocID="{7573AE2E-8E72-46E1-A108-F7865577A3DC}" presName="compNode" presStyleCnt="0"/>
      <dgm:spPr/>
    </dgm:pt>
    <dgm:pt modelId="{970D8E69-3D7A-4B68-88CF-5C5D0A0240D1}" type="pres">
      <dgm:prSet presAssocID="{7573AE2E-8E72-46E1-A108-F7865577A3DC}" presName="bgRect" presStyleLbl="bgShp" presStyleIdx="1" presStyleCnt="3"/>
      <dgm:spPr/>
    </dgm:pt>
    <dgm:pt modelId="{0A130F2A-8DE1-436B-96CD-244C744FE352}" type="pres">
      <dgm:prSet presAssocID="{7573AE2E-8E72-46E1-A108-F7865577A3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8D56DB1-96E0-4834-90F0-64078F8FD5EC}" type="pres">
      <dgm:prSet presAssocID="{7573AE2E-8E72-46E1-A108-F7865577A3DC}" presName="spaceRect" presStyleCnt="0"/>
      <dgm:spPr/>
    </dgm:pt>
    <dgm:pt modelId="{7C49A814-2797-4801-9E18-DEB1CA99EB12}" type="pres">
      <dgm:prSet presAssocID="{7573AE2E-8E72-46E1-A108-F7865577A3DC}" presName="parTx" presStyleLbl="revTx" presStyleIdx="1" presStyleCnt="3">
        <dgm:presLayoutVars>
          <dgm:chMax val="0"/>
          <dgm:chPref val="0"/>
        </dgm:presLayoutVars>
      </dgm:prSet>
      <dgm:spPr/>
    </dgm:pt>
    <dgm:pt modelId="{7DCA1D80-A1B9-4EC9-BCA2-85EEC41FED5C}" type="pres">
      <dgm:prSet presAssocID="{E9733CCE-6FA4-48DB-B81C-66EA2EFC3D1E}" presName="sibTrans" presStyleCnt="0"/>
      <dgm:spPr/>
    </dgm:pt>
    <dgm:pt modelId="{275BE313-1CD5-4608-82C6-F2FAD66D72D0}" type="pres">
      <dgm:prSet presAssocID="{85BB0294-5890-4ACE-8FA3-A6A02C5A6CEC}" presName="compNode" presStyleCnt="0"/>
      <dgm:spPr/>
    </dgm:pt>
    <dgm:pt modelId="{7B757250-3EA9-4714-A7E1-BBA491C28CC0}" type="pres">
      <dgm:prSet presAssocID="{85BB0294-5890-4ACE-8FA3-A6A02C5A6CEC}" presName="bgRect" presStyleLbl="bgShp" presStyleIdx="2" presStyleCnt="3"/>
      <dgm:spPr/>
    </dgm:pt>
    <dgm:pt modelId="{44F8064D-2CF3-4AFF-A7AA-9BDDEA527FAB}" type="pres">
      <dgm:prSet presAssocID="{85BB0294-5890-4ACE-8FA3-A6A02C5A6C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0929B937-B7AC-4D20-BB68-797DC9477186}" type="pres">
      <dgm:prSet presAssocID="{85BB0294-5890-4ACE-8FA3-A6A02C5A6CEC}" presName="spaceRect" presStyleCnt="0"/>
      <dgm:spPr/>
    </dgm:pt>
    <dgm:pt modelId="{B6D38A7C-D079-480A-8AF1-E45202860C90}" type="pres">
      <dgm:prSet presAssocID="{85BB0294-5890-4ACE-8FA3-A6A02C5A6CEC}" presName="parTx" presStyleLbl="revTx" presStyleIdx="2" presStyleCnt="3">
        <dgm:presLayoutVars>
          <dgm:chMax val="0"/>
          <dgm:chPref val="0"/>
        </dgm:presLayoutVars>
      </dgm:prSet>
      <dgm:spPr/>
    </dgm:pt>
  </dgm:ptLst>
  <dgm:cxnLst>
    <dgm:cxn modelId="{0984DE1B-8D78-477B-9A66-90DE4B291A06}" type="presOf" srcId="{85BB0294-5890-4ACE-8FA3-A6A02C5A6CEC}" destId="{B6D38A7C-D079-480A-8AF1-E45202860C90}" srcOrd="0" destOrd="0" presId="urn:microsoft.com/office/officeart/2018/2/layout/IconVerticalSolidList"/>
    <dgm:cxn modelId="{C755371D-8945-4EC9-B78B-961B7C95EF22}" srcId="{FD463E0A-BC26-43D7-BA15-E49A29E43E5B}" destId="{D051D343-9016-423D-A5B7-5F5A4E8E05C2}" srcOrd="0" destOrd="0" parTransId="{07AB0096-F815-431C-BF48-70D308742D57}" sibTransId="{1F9E30D8-55A1-4D1C-B097-9A9833A1DA9E}"/>
    <dgm:cxn modelId="{E011794D-2FF3-4100-8591-1EB69E8B55C6}" type="presOf" srcId="{FD463E0A-BC26-43D7-BA15-E49A29E43E5B}" destId="{9E458267-BCA4-48DB-9F5D-0A5EAD0FE84F}" srcOrd="0" destOrd="0" presId="urn:microsoft.com/office/officeart/2018/2/layout/IconVerticalSolidList"/>
    <dgm:cxn modelId="{7CC563B2-B16A-404E-8696-7EA3B38F3D88}" type="presOf" srcId="{D051D343-9016-423D-A5B7-5F5A4E8E05C2}" destId="{B7E7796B-797E-40B0-BFCB-67338011532C}" srcOrd="0" destOrd="0" presId="urn:microsoft.com/office/officeart/2018/2/layout/IconVerticalSolidList"/>
    <dgm:cxn modelId="{597429D9-88DA-4EF9-8139-DE68E818E80B}" srcId="{FD463E0A-BC26-43D7-BA15-E49A29E43E5B}" destId="{7573AE2E-8E72-46E1-A108-F7865577A3DC}" srcOrd="1" destOrd="0" parTransId="{B4B73B8E-9819-47E0-9078-387CBA8BBD06}" sibTransId="{E9733CCE-6FA4-48DB-B81C-66EA2EFC3D1E}"/>
    <dgm:cxn modelId="{C3EE51EB-3F49-4C55-A11D-4846CB2E1C7B}" type="presOf" srcId="{7573AE2E-8E72-46E1-A108-F7865577A3DC}" destId="{7C49A814-2797-4801-9E18-DEB1CA99EB12}" srcOrd="0" destOrd="0" presId="urn:microsoft.com/office/officeart/2018/2/layout/IconVerticalSolidList"/>
    <dgm:cxn modelId="{59201DFA-707D-4142-B9C4-5FB38E837D50}" srcId="{FD463E0A-BC26-43D7-BA15-E49A29E43E5B}" destId="{85BB0294-5890-4ACE-8FA3-A6A02C5A6CEC}" srcOrd="2" destOrd="0" parTransId="{0A6FCBC6-D565-4DA7-9FD3-A086081EF33A}" sibTransId="{C39CC5ED-5E30-4566-A6C2-3B023DD82981}"/>
    <dgm:cxn modelId="{942E3E0E-9A8D-4CE8-ADDB-3907B284399F}" type="presParOf" srcId="{9E458267-BCA4-48DB-9F5D-0A5EAD0FE84F}" destId="{A77B8574-F737-4350-90F2-ECCEF6A57477}" srcOrd="0" destOrd="0" presId="urn:microsoft.com/office/officeart/2018/2/layout/IconVerticalSolidList"/>
    <dgm:cxn modelId="{DDE18612-7DEB-48EC-A6F7-680B6DA32073}" type="presParOf" srcId="{A77B8574-F737-4350-90F2-ECCEF6A57477}" destId="{76E07A54-B4D5-4E41-982A-CD4483C9F373}" srcOrd="0" destOrd="0" presId="urn:microsoft.com/office/officeart/2018/2/layout/IconVerticalSolidList"/>
    <dgm:cxn modelId="{288F70EF-8969-4D37-BA4F-6EA49DC7A88D}" type="presParOf" srcId="{A77B8574-F737-4350-90F2-ECCEF6A57477}" destId="{363F9C49-0333-43A4-BC7A-DC0632A6A5E1}" srcOrd="1" destOrd="0" presId="urn:microsoft.com/office/officeart/2018/2/layout/IconVerticalSolidList"/>
    <dgm:cxn modelId="{36BBEB8E-55FF-4388-9E12-C420EEE1C660}" type="presParOf" srcId="{A77B8574-F737-4350-90F2-ECCEF6A57477}" destId="{5E6FF3B3-81B2-41F1-B8A1-0DC1A486E899}" srcOrd="2" destOrd="0" presId="urn:microsoft.com/office/officeart/2018/2/layout/IconVerticalSolidList"/>
    <dgm:cxn modelId="{F7AB7098-9E13-4202-B6A2-06979249428E}" type="presParOf" srcId="{A77B8574-F737-4350-90F2-ECCEF6A57477}" destId="{B7E7796B-797E-40B0-BFCB-67338011532C}" srcOrd="3" destOrd="0" presId="urn:microsoft.com/office/officeart/2018/2/layout/IconVerticalSolidList"/>
    <dgm:cxn modelId="{012931CA-D73E-446E-8490-23DA2B61ACED}" type="presParOf" srcId="{9E458267-BCA4-48DB-9F5D-0A5EAD0FE84F}" destId="{09874A32-150D-4E5E-B65E-A20B411250F1}" srcOrd="1" destOrd="0" presId="urn:microsoft.com/office/officeart/2018/2/layout/IconVerticalSolidList"/>
    <dgm:cxn modelId="{6543F900-FFF5-45DB-8134-12AFF3609818}" type="presParOf" srcId="{9E458267-BCA4-48DB-9F5D-0A5EAD0FE84F}" destId="{9568D81C-F25D-4F38-9B5A-A5E805A5E52F}" srcOrd="2" destOrd="0" presId="urn:microsoft.com/office/officeart/2018/2/layout/IconVerticalSolidList"/>
    <dgm:cxn modelId="{E7E57CB3-2524-4F31-9031-BB89B3FAA07A}" type="presParOf" srcId="{9568D81C-F25D-4F38-9B5A-A5E805A5E52F}" destId="{970D8E69-3D7A-4B68-88CF-5C5D0A0240D1}" srcOrd="0" destOrd="0" presId="urn:microsoft.com/office/officeart/2018/2/layout/IconVerticalSolidList"/>
    <dgm:cxn modelId="{0FE046FE-8130-4FDD-8BB0-ACB95A6F611E}" type="presParOf" srcId="{9568D81C-F25D-4F38-9B5A-A5E805A5E52F}" destId="{0A130F2A-8DE1-436B-96CD-244C744FE352}" srcOrd="1" destOrd="0" presId="urn:microsoft.com/office/officeart/2018/2/layout/IconVerticalSolidList"/>
    <dgm:cxn modelId="{5C99DE34-CB27-473E-B3F9-F4488F18544A}" type="presParOf" srcId="{9568D81C-F25D-4F38-9B5A-A5E805A5E52F}" destId="{98D56DB1-96E0-4834-90F0-64078F8FD5EC}" srcOrd="2" destOrd="0" presId="urn:microsoft.com/office/officeart/2018/2/layout/IconVerticalSolidList"/>
    <dgm:cxn modelId="{89491F53-5DF5-45DF-948B-7C7F95C17413}" type="presParOf" srcId="{9568D81C-F25D-4F38-9B5A-A5E805A5E52F}" destId="{7C49A814-2797-4801-9E18-DEB1CA99EB12}" srcOrd="3" destOrd="0" presId="urn:microsoft.com/office/officeart/2018/2/layout/IconVerticalSolidList"/>
    <dgm:cxn modelId="{81816D0B-8D71-4D7E-B579-75BE45439CA7}" type="presParOf" srcId="{9E458267-BCA4-48DB-9F5D-0A5EAD0FE84F}" destId="{7DCA1D80-A1B9-4EC9-BCA2-85EEC41FED5C}" srcOrd="3" destOrd="0" presId="urn:microsoft.com/office/officeart/2018/2/layout/IconVerticalSolidList"/>
    <dgm:cxn modelId="{829C940D-627C-4C19-B34F-CD57DAB8525E}" type="presParOf" srcId="{9E458267-BCA4-48DB-9F5D-0A5EAD0FE84F}" destId="{275BE313-1CD5-4608-82C6-F2FAD66D72D0}" srcOrd="4" destOrd="0" presId="urn:microsoft.com/office/officeart/2018/2/layout/IconVerticalSolidList"/>
    <dgm:cxn modelId="{3CE6B1B1-17E0-478E-AFE1-F9B085E7F3AB}" type="presParOf" srcId="{275BE313-1CD5-4608-82C6-F2FAD66D72D0}" destId="{7B757250-3EA9-4714-A7E1-BBA491C28CC0}" srcOrd="0" destOrd="0" presId="urn:microsoft.com/office/officeart/2018/2/layout/IconVerticalSolidList"/>
    <dgm:cxn modelId="{1143773E-336D-4BD5-B222-ECBD95D9517A}" type="presParOf" srcId="{275BE313-1CD5-4608-82C6-F2FAD66D72D0}" destId="{44F8064D-2CF3-4AFF-A7AA-9BDDEA527FAB}" srcOrd="1" destOrd="0" presId="urn:microsoft.com/office/officeart/2018/2/layout/IconVerticalSolidList"/>
    <dgm:cxn modelId="{0736D919-3025-41CF-BD82-58FA32AC3ECA}" type="presParOf" srcId="{275BE313-1CD5-4608-82C6-F2FAD66D72D0}" destId="{0929B937-B7AC-4D20-BB68-797DC9477186}" srcOrd="2" destOrd="0" presId="urn:microsoft.com/office/officeart/2018/2/layout/IconVerticalSolidList"/>
    <dgm:cxn modelId="{33FBA518-D659-4446-A802-DE9CA3342E49}" type="presParOf" srcId="{275BE313-1CD5-4608-82C6-F2FAD66D72D0}" destId="{B6D38A7C-D079-480A-8AF1-E45202860C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631355-5102-4D62-BB6C-FD9793075B2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F4E3FAFB-EDD8-4A85-AB0D-43BB3CB10B9A}">
      <dgm:prSet/>
      <dgm:spPr/>
      <dgm:t>
        <a:bodyPr/>
        <a:lstStyle/>
        <a:p>
          <a:r>
            <a:rPr lang="en-US"/>
            <a:t>He does not ask the court to rule that online education he received was inadequate to prepare him for work.</a:t>
          </a:r>
        </a:p>
      </dgm:t>
    </dgm:pt>
    <dgm:pt modelId="{8D0E276D-57F5-4F38-985C-2E20D8877ABD}" type="parTrans" cxnId="{98B0C21A-12D6-4BF3-993D-945EEE6C85E0}">
      <dgm:prSet/>
      <dgm:spPr/>
      <dgm:t>
        <a:bodyPr/>
        <a:lstStyle/>
        <a:p>
          <a:endParaRPr lang="en-US"/>
        </a:p>
      </dgm:t>
    </dgm:pt>
    <dgm:pt modelId="{209DD12F-C2A9-4068-9196-4BFA5AD85283}" type="sibTrans" cxnId="{98B0C21A-12D6-4BF3-993D-945EEE6C85E0}">
      <dgm:prSet/>
      <dgm:spPr/>
      <dgm:t>
        <a:bodyPr/>
        <a:lstStyle/>
        <a:p>
          <a:endParaRPr lang="en-US"/>
        </a:p>
      </dgm:t>
    </dgm:pt>
    <dgm:pt modelId="{ADB3D8AB-69AF-4B3E-99C4-CD31B90E814A}">
      <dgm:prSet/>
      <dgm:spPr/>
      <dgm:t>
        <a:bodyPr/>
        <a:lstStyle/>
        <a:p>
          <a:r>
            <a:rPr lang="en-US"/>
            <a:t>Hernandez’s claims do not require the court to evaluate university’s academic or educational judgment.</a:t>
          </a:r>
        </a:p>
      </dgm:t>
    </dgm:pt>
    <dgm:pt modelId="{00E39CBA-76CD-44F1-B9A8-EBEE4AC39B49}" type="parTrans" cxnId="{B2E70606-462C-47CD-9770-89C09035C764}">
      <dgm:prSet/>
      <dgm:spPr/>
      <dgm:t>
        <a:bodyPr/>
        <a:lstStyle/>
        <a:p>
          <a:endParaRPr lang="en-US"/>
        </a:p>
      </dgm:t>
    </dgm:pt>
    <dgm:pt modelId="{B8897919-FD50-458C-8964-01E2CE96157F}" type="sibTrans" cxnId="{B2E70606-462C-47CD-9770-89C09035C764}">
      <dgm:prSet/>
      <dgm:spPr/>
      <dgm:t>
        <a:bodyPr/>
        <a:lstStyle/>
        <a:p>
          <a:endParaRPr lang="en-US"/>
        </a:p>
      </dgm:t>
    </dgm:pt>
    <dgm:pt modelId="{FCAC67E0-0FFC-408A-A520-2B88CB055E95}">
      <dgm:prSet/>
      <dgm:spPr/>
      <dgm:t>
        <a:bodyPr/>
        <a:lstStyle/>
        <a:p>
          <a:r>
            <a:rPr lang="en-US"/>
            <a:t>It is asserted that Hernandez received a materially different product than what he bargained for.</a:t>
          </a:r>
        </a:p>
      </dgm:t>
    </dgm:pt>
    <dgm:pt modelId="{5774E75E-F837-41B1-9247-57593154FCA8}" type="parTrans" cxnId="{38A7CE5E-829D-44A7-ABA8-79EFBE0AFD83}">
      <dgm:prSet/>
      <dgm:spPr/>
      <dgm:t>
        <a:bodyPr/>
        <a:lstStyle/>
        <a:p>
          <a:endParaRPr lang="en-US"/>
        </a:p>
      </dgm:t>
    </dgm:pt>
    <dgm:pt modelId="{6AF27D88-6E5A-4ABD-8600-54C72EB67827}" type="sibTrans" cxnId="{38A7CE5E-829D-44A7-ABA8-79EFBE0AFD83}">
      <dgm:prSet/>
      <dgm:spPr/>
      <dgm:t>
        <a:bodyPr/>
        <a:lstStyle/>
        <a:p>
          <a:endParaRPr lang="en-US"/>
        </a:p>
      </dgm:t>
    </dgm:pt>
    <dgm:pt modelId="{42AB5A0B-07A6-450F-84D4-E3FF114E72FD}" type="pres">
      <dgm:prSet presAssocID="{97631355-5102-4D62-BB6C-FD9793075B26}" presName="vert0" presStyleCnt="0">
        <dgm:presLayoutVars>
          <dgm:dir/>
          <dgm:animOne val="branch"/>
          <dgm:animLvl val="lvl"/>
        </dgm:presLayoutVars>
      </dgm:prSet>
      <dgm:spPr/>
    </dgm:pt>
    <dgm:pt modelId="{2C9253B9-231F-4779-897A-A88FE9F3780E}" type="pres">
      <dgm:prSet presAssocID="{F4E3FAFB-EDD8-4A85-AB0D-43BB3CB10B9A}" presName="thickLine" presStyleLbl="alignNode1" presStyleIdx="0" presStyleCnt="3"/>
      <dgm:spPr/>
    </dgm:pt>
    <dgm:pt modelId="{EC2331FB-F196-4440-B0FC-ECEA7949C417}" type="pres">
      <dgm:prSet presAssocID="{F4E3FAFB-EDD8-4A85-AB0D-43BB3CB10B9A}" presName="horz1" presStyleCnt="0"/>
      <dgm:spPr/>
    </dgm:pt>
    <dgm:pt modelId="{0D82BCC8-A009-4B2E-90D3-E5D25FABEFAA}" type="pres">
      <dgm:prSet presAssocID="{F4E3FAFB-EDD8-4A85-AB0D-43BB3CB10B9A}" presName="tx1" presStyleLbl="revTx" presStyleIdx="0" presStyleCnt="3"/>
      <dgm:spPr/>
    </dgm:pt>
    <dgm:pt modelId="{62D7801A-7D3C-45E0-87C9-D5398445CDA3}" type="pres">
      <dgm:prSet presAssocID="{F4E3FAFB-EDD8-4A85-AB0D-43BB3CB10B9A}" presName="vert1" presStyleCnt="0"/>
      <dgm:spPr/>
    </dgm:pt>
    <dgm:pt modelId="{99C364FC-078C-4883-900C-3ADAE9266B5C}" type="pres">
      <dgm:prSet presAssocID="{ADB3D8AB-69AF-4B3E-99C4-CD31B90E814A}" presName="thickLine" presStyleLbl="alignNode1" presStyleIdx="1" presStyleCnt="3"/>
      <dgm:spPr/>
    </dgm:pt>
    <dgm:pt modelId="{7EB839B2-88EC-436C-9BA7-F234446D7F93}" type="pres">
      <dgm:prSet presAssocID="{ADB3D8AB-69AF-4B3E-99C4-CD31B90E814A}" presName="horz1" presStyleCnt="0"/>
      <dgm:spPr/>
    </dgm:pt>
    <dgm:pt modelId="{F6D498BA-7751-4BE5-BFB2-40B1BDE19F88}" type="pres">
      <dgm:prSet presAssocID="{ADB3D8AB-69AF-4B3E-99C4-CD31B90E814A}" presName="tx1" presStyleLbl="revTx" presStyleIdx="1" presStyleCnt="3"/>
      <dgm:spPr/>
    </dgm:pt>
    <dgm:pt modelId="{F72D6741-96BC-4DE4-96A2-FC360FDCE5A0}" type="pres">
      <dgm:prSet presAssocID="{ADB3D8AB-69AF-4B3E-99C4-CD31B90E814A}" presName="vert1" presStyleCnt="0"/>
      <dgm:spPr/>
    </dgm:pt>
    <dgm:pt modelId="{716C6616-3867-41EF-9736-64938F28B8D9}" type="pres">
      <dgm:prSet presAssocID="{FCAC67E0-0FFC-408A-A520-2B88CB055E95}" presName="thickLine" presStyleLbl="alignNode1" presStyleIdx="2" presStyleCnt="3"/>
      <dgm:spPr/>
    </dgm:pt>
    <dgm:pt modelId="{B2F9897A-093A-42AE-9293-22D9DE40C559}" type="pres">
      <dgm:prSet presAssocID="{FCAC67E0-0FFC-408A-A520-2B88CB055E95}" presName="horz1" presStyleCnt="0"/>
      <dgm:spPr/>
    </dgm:pt>
    <dgm:pt modelId="{DE5F6955-B40E-4FC3-A230-7F9D72DF0B54}" type="pres">
      <dgm:prSet presAssocID="{FCAC67E0-0FFC-408A-A520-2B88CB055E95}" presName="tx1" presStyleLbl="revTx" presStyleIdx="2" presStyleCnt="3"/>
      <dgm:spPr/>
    </dgm:pt>
    <dgm:pt modelId="{794753B2-77C8-42E5-91F9-3BE77FE96A63}" type="pres">
      <dgm:prSet presAssocID="{FCAC67E0-0FFC-408A-A520-2B88CB055E95}" presName="vert1" presStyleCnt="0"/>
      <dgm:spPr/>
    </dgm:pt>
  </dgm:ptLst>
  <dgm:cxnLst>
    <dgm:cxn modelId="{B2E70606-462C-47CD-9770-89C09035C764}" srcId="{97631355-5102-4D62-BB6C-FD9793075B26}" destId="{ADB3D8AB-69AF-4B3E-99C4-CD31B90E814A}" srcOrd="1" destOrd="0" parTransId="{00E39CBA-76CD-44F1-B9A8-EBEE4AC39B49}" sibTransId="{B8897919-FD50-458C-8964-01E2CE96157F}"/>
    <dgm:cxn modelId="{0B981517-26F4-4010-BD13-1E0AE0E6FB9E}" type="presOf" srcId="{ADB3D8AB-69AF-4B3E-99C4-CD31B90E814A}" destId="{F6D498BA-7751-4BE5-BFB2-40B1BDE19F88}" srcOrd="0" destOrd="0" presId="urn:microsoft.com/office/officeart/2008/layout/LinedList"/>
    <dgm:cxn modelId="{98B0C21A-12D6-4BF3-993D-945EEE6C85E0}" srcId="{97631355-5102-4D62-BB6C-FD9793075B26}" destId="{F4E3FAFB-EDD8-4A85-AB0D-43BB3CB10B9A}" srcOrd="0" destOrd="0" parTransId="{8D0E276D-57F5-4F38-985C-2E20D8877ABD}" sibTransId="{209DD12F-C2A9-4068-9196-4BFA5AD85283}"/>
    <dgm:cxn modelId="{38A7CE5E-829D-44A7-ABA8-79EFBE0AFD83}" srcId="{97631355-5102-4D62-BB6C-FD9793075B26}" destId="{FCAC67E0-0FFC-408A-A520-2B88CB055E95}" srcOrd="2" destOrd="0" parTransId="{5774E75E-F837-41B1-9247-57593154FCA8}" sibTransId="{6AF27D88-6E5A-4ABD-8600-54C72EB67827}"/>
    <dgm:cxn modelId="{4B4A939A-28AB-4ACC-8FC6-2D3CE5256AA5}" type="presOf" srcId="{F4E3FAFB-EDD8-4A85-AB0D-43BB3CB10B9A}" destId="{0D82BCC8-A009-4B2E-90D3-E5D25FABEFAA}" srcOrd="0" destOrd="0" presId="urn:microsoft.com/office/officeart/2008/layout/LinedList"/>
    <dgm:cxn modelId="{2AB933A1-3182-4C12-ACBC-C33BA8A7D4E1}" type="presOf" srcId="{FCAC67E0-0FFC-408A-A520-2B88CB055E95}" destId="{DE5F6955-B40E-4FC3-A230-7F9D72DF0B54}" srcOrd="0" destOrd="0" presId="urn:microsoft.com/office/officeart/2008/layout/LinedList"/>
    <dgm:cxn modelId="{24E79DFF-AD14-43BE-A78A-AADB70641502}" type="presOf" srcId="{97631355-5102-4D62-BB6C-FD9793075B26}" destId="{42AB5A0B-07A6-450F-84D4-E3FF114E72FD}" srcOrd="0" destOrd="0" presId="urn:microsoft.com/office/officeart/2008/layout/LinedList"/>
    <dgm:cxn modelId="{67CC44BF-AC85-4422-894B-7CEBBC6C36C3}" type="presParOf" srcId="{42AB5A0B-07A6-450F-84D4-E3FF114E72FD}" destId="{2C9253B9-231F-4779-897A-A88FE9F3780E}" srcOrd="0" destOrd="0" presId="urn:microsoft.com/office/officeart/2008/layout/LinedList"/>
    <dgm:cxn modelId="{8A61A833-CAE8-4672-9509-4ADFB7A1B63A}" type="presParOf" srcId="{42AB5A0B-07A6-450F-84D4-E3FF114E72FD}" destId="{EC2331FB-F196-4440-B0FC-ECEA7949C417}" srcOrd="1" destOrd="0" presId="urn:microsoft.com/office/officeart/2008/layout/LinedList"/>
    <dgm:cxn modelId="{E6F749D9-9322-4D8C-A543-4724C1C42302}" type="presParOf" srcId="{EC2331FB-F196-4440-B0FC-ECEA7949C417}" destId="{0D82BCC8-A009-4B2E-90D3-E5D25FABEFAA}" srcOrd="0" destOrd="0" presId="urn:microsoft.com/office/officeart/2008/layout/LinedList"/>
    <dgm:cxn modelId="{6A6EE83B-497B-48C4-BE42-7B4F45EE9869}" type="presParOf" srcId="{EC2331FB-F196-4440-B0FC-ECEA7949C417}" destId="{62D7801A-7D3C-45E0-87C9-D5398445CDA3}" srcOrd="1" destOrd="0" presId="urn:microsoft.com/office/officeart/2008/layout/LinedList"/>
    <dgm:cxn modelId="{B92356BC-4A47-4DAF-B1B0-19BA4AAFC50B}" type="presParOf" srcId="{42AB5A0B-07A6-450F-84D4-E3FF114E72FD}" destId="{99C364FC-078C-4883-900C-3ADAE9266B5C}" srcOrd="2" destOrd="0" presId="urn:microsoft.com/office/officeart/2008/layout/LinedList"/>
    <dgm:cxn modelId="{89778EE6-893A-4579-A677-4FB57224EC23}" type="presParOf" srcId="{42AB5A0B-07A6-450F-84D4-E3FF114E72FD}" destId="{7EB839B2-88EC-436C-9BA7-F234446D7F93}" srcOrd="3" destOrd="0" presId="urn:microsoft.com/office/officeart/2008/layout/LinedList"/>
    <dgm:cxn modelId="{FAF4900D-5AEA-4CF8-9E89-95BA80225441}" type="presParOf" srcId="{7EB839B2-88EC-436C-9BA7-F234446D7F93}" destId="{F6D498BA-7751-4BE5-BFB2-40B1BDE19F88}" srcOrd="0" destOrd="0" presId="urn:microsoft.com/office/officeart/2008/layout/LinedList"/>
    <dgm:cxn modelId="{0EFC755B-0790-4946-880A-C6AD3E92F085}" type="presParOf" srcId="{7EB839B2-88EC-436C-9BA7-F234446D7F93}" destId="{F72D6741-96BC-4DE4-96A2-FC360FDCE5A0}" srcOrd="1" destOrd="0" presId="urn:microsoft.com/office/officeart/2008/layout/LinedList"/>
    <dgm:cxn modelId="{F2271619-95DC-4C75-A7DF-F385181A7CB1}" type="presParOf" srcId="{42AB5A0B-07A6-450F-84D4-E3FF114E72FD}" destId="{716C6616-3867-41EF-9736-64938F28B8D9}" srcOrd="4" destOrd="0" presId="urn:microsoft.com/office/officeart/2008/layout/LinedList"/>
    <dgm:cxn modelId="{721A7243-89BD-4606-BD32-F7AC65B779AD}" type="presParOf" srcId="{42AB5A0B-07A6-450F-84D4-E3FF114E72FD}" destId="{B2F9897A-093A-42AE-9293-22D9DE40C559}" srcOrd="5" destOrd="0" presId="urn:microsoft.com/office/officeart/2008/layout/LinedList"/>
    <dgm:cxn modelId="{928E2D4B-ED72-4923-A624-4667852F4624}" type="presParOf" srcId="{B2F9897A-093A-42AE-9293-22D9DE40C559}" destId="{DE5F6955-B40E-4FC3-A230-7F9D72DF0B54}" srcOrd="0" destOrd="0" presId="urn:microsoft.com/office/officeart/2008/layout/LinedList"/>
    <dgm:cxn modelId="{00035DB9-5D8C-4481-8BA2-2378DEEFB569}" type="presParOf" srcId="{B2F9897A-093A-42AE-9293-22D9DE40C559}" destId="{794753B2-77C8-42E5-91F9-3BE77FE96A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B515E1-41A1-4FBB-8431-FB0E65F17E8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BA487BB-7800-4713-B402-C6EE7F2C5F41}">
      <dgm:prSet/>
      <dgm:spPr/>
      <dgm:t>
        <a:bodyPr/>
        <a:lstStyle/>
        <a:p>
          <a:r>
            <a:rPr lang="en-US" dirty="0"/>
            <a:t>Academic rules adopted by University Faculty Senate relating to unsatisfactory scholarship were not applied or utilized in the termination.</a:t>
          </a:r>
        </a:p>
      </dgm:t>
    </dgm:pt>
    <dgm:pt modelId="{8CCC550C-8375-42A8-B349-2C54A1C7AB9C}" type="parTrans" cxnId="{4C92C2B3-B434-4036-821A-1683F94DDA8D}">
      <dgm:prSet/>
      <dgm:spPr/>
      <dgm:t>
        <a:bodyPr/>
        <a:lstStyle/>
        <a:p>
          <a:endParaRPr lang="en-US"/>
        </a:p>
      </dgm:t>
    </dgm:pt>
    <dgm:pt modelId="{15AB5D2B-5810-4309-BBE4-9F1BF27145E4}" type="sibTrans" cxnId="{4C92C2B3-B434-4036-821A-1683F94DDA8D}">
      <dgm:prSet/>
      <dgm:spPr/>
      <dgm:t>
        <a:bodyPr/>
        <a:lstStyle/>
        <a:p>
          <a:endParaRPr lang="en-US"/>
        </a:p>
      </dgm:t>
    </dgm:pt>
    <dgm:pt modelId="{71FC9B5E-AAE0-4522-9F93-D471E47FDF31}">
      <dgm:prSet/>
      <dgm:spPr/>
      <dgm:t>
        <a:bodyPr/>
        <a:lstStyle/>
        <a:p>
          <a:r>
            <a:rPr lang="en-US"/>
            <a:t>There is no university policy providing for a hearing for a graduate student terminated for alleged unsatisfactory scholarship.</a:t>
          </a:r>
        </a:p>
      </dgm:t>
    </dgm:pt>
    <dgm:pt modelId="{CEBD950B-F907-4BC0-8CE1-0C04CA06AECB}" type="parTrans" cxnId="{DE096DA3-09EF-4173-B192-09A1D0543DFA}">
      <dgm:prSet/>
      <dgm:spPr/>
      <dgm:t>
        <a:bodyPr/>
        <a:lstStyle/>
        <a:p>
          <a:endParaRPr lang="en-US"/>
        </a:p>
      </dgm:t>
    </dgm:pt>
    <dgm:pt modelId="{9A878D5B-3505-492D-9CAF-EA5AEF5A4F30}" type="sibTrans" cxnId="{DE096DA3-09EF-4173-B192-09A1D0543DFA}">
      <dgm:prSet/>
      <dgm:spPr/>
      <dgm:t>
        <a:bodyPr/>
        <a:lstStyle/>
        <a:p>
          <a:endParaRPr lang="en-US"/>
        </a:p>
      </dgm:t>
    </dgm:pt>
    <dgm:pt modelId="{0FA4AB2A-04D8-4007-9A93-DEA4E7436D5C}">
      <dgm:prSet/>
      <dgm:spPr/>
      <dgm:t>
        <a:bodyPr/>
        <a:lstStyle/>
        <a:p>
          <a:r>
            <a:rPr lang="en-US"/>
            <a:t>Plaintiff was never given an opportunity for a hearing.</a:t>
          </a:r>
        </a:p>
      </dgm:t>
    </dgm:pt>
    <dgm:pt modelId="{89D0D7F3-4220-4FB1-B524-45ECFA1788E1}" type="parTrans" cxnId="{357B19BA-780A-4CB9-AD3F-6A558AA81468}">
      <dgm:prSet/>
      <dgm:spPr/>
      <dgm:t>
        <a:bodyPr/>
        <a:lstStyle/>
        <a:p>
          <a:endParaRPr lang="en-US"/>
        </a:p>
      </dgm:t>
    </dgm:pt>
    <dgm:pt modelId="{D211FDC2-C9AF-4CCA-B958-9F95D6591C4C}" type="sibTrans" cxnId="{357B19BA-780A-4CB9-AD3F-6A558AA81468}">
      <dgm:prSet/>
      <dgm:spPr/>
      <dgm:t>
        <a:bodyPr/>
        <a:lstStyle/>
        <a:p>
          <a:endParaRPr lang="en-US"/>
        </a:p>
      </dgm:t>
    </dgm:pt>
    <dgm:pt modelId="{DC5D976E-05C2-4225-BFBD-62344AC2E7E2}">
      <dgm:prSet/>
      <dgm:spPr/>
      <dgm:t>
        <a:bodyPr/>
        <a:lstStyle/>
        <a:p>
          <a:r>
            <a:rPr lang="en-US"/>
            <a:t>Academic rules were only applied to undergraduate students.</a:t>
          </a:r>
        </a:p>
      </dgm:t>
    </dgm:pt>
    <dgm:pt modelId="{909D2AF2-DA15-4492-829D-B47C113240E9}" type="parTrans" cxnId="{D89A3897-86FB-405C-8AF0-E7342335A9FD}">
      <dgm:prSet/>
      <dgm:spPr/>
      <dgm:t>
        <a:bodyPr/>
        <a:lstStyle/>
        <a:p>
          <a:endParaRPr lang="en-US"/>
        </a:p>
      </dgm:t>
    </dgm:pt>
    <dgm:pt modelId="{0F49356B-6022-40CC-9FBE-7B36D4164839}" type="sibTrans" cxnId="{D89A3897-86FB-405C-8AF0-E7342335A9FD}">
      <dgm:prSet/>
      <dgm:spPr/>
      <dgm:t>
        <a:bodyPr/>
        <a:lstStyle/>
        <a:p>
          <a:endParaRPr lang="en-US"/>
        </a:p>
      </dgm:t>
    </dgm:pt>
    <dgm:pt modelId="{0DD6137C-6479-4057-98B8-5D9EDACBAB09}" type="pres">
      <dgm:prSet presAssocID="{ADB515E1-41A1-4FBB-8431-FB0E65F17E82}" presName="vert0" presStyleCnt="0">
        <dgm:presLayoutVars>
          <dgm:dir/>
          <dgm:animOne val="branch"/>
          <dgm:animLvl val="lvl"/>
        </dgm:presLayoutVars>
      </dgm:prSet>
      <dgm:spPr/>
    </dgm:pt>
    <dgm:pt modelId="{7024C30C-65AA-44D1-BBCB-1F4CC3F3423F}" type="pres">
      <dgm:prSet presAssocID="{CBA487BB-7800-4713-B402-C6EE7F2C5F41}" presName="thickLine" presStyleLbl="alignNode1" presStyleIdx="0" presStyleCnt="4"/>
      <dgm:spPr/>
    </dgm:pt>
    <dgm:pt modelId="{545D5984-1131-49E3-B1C8-1BB50536A33E}" type="pres">
      <dgm:prSet presAssocID="{CBA487BB-7800-4713-B402-C6EE7F2C5F41}" presName="horz1" presStyleCnt="0"/>
      <dgm:spPr/>
    </dgm:pt>
    <dgm:pt modelId="{58F28118-9DE9-4514-825C-47056686DF7C}" type="pres">
      <dgm:prSet presAssocID="{CBA487BB-7800-4713-B402-C6EE7F2C5F41}" presName="tx1" presStyleLbl="revTx" presStyleIdx="0" presStyleCnt="4"/>
      <dgm:spPr/>
    </dgm:pt>
    <dgm:pt modelId="{A7AE6925-2C9B-4FF8-AA18-4325252A7534}" type="pres">
      <dgm:prSet presAssocID="{CBA487BB-7800-4713-B402-C6EE7F2C5F41}" presName="vert1" presStyleCnt="0"/>
      <dgm:spPr/>
    </dgm:pt>
    <dgm:pt modelId="{48F60B11-1FF6-4329-82E1-BC84766A1AA7}" type="pres">
      <dgm:prSet presAssocID="{71FC9B5E-AAE0-4522-9F93-D471E47FDF31}" presName="thickLine" presStyleLbl="alignNode1" presStyleIdx="1" presStyleCnt="4"/>
      <dgm:spPr/>
    </dgm:pt>
    <dgm:pt modelId="{9373247B-D5F8-4776-94FF-E2CF36FCFF69}" type="pres">
      <dgm:prSet presAssocID="{71FC9B5E-AAE0-4522-9F93-D471E47FDF31}" presName="horz1" presStyleCnt="0"/>
      <dgm:spPr/>
    </dgm:pt>
    <dgm:pt modelId="{0122880F-191D-44CB-8743-0A19EF694A38}" type="pres">
      <dgm:prSet presAssocID="{71FC9B5E-AAE0-4522-9F93-D471E47FDF31}" presName="tx1" presStyleLbl="revTx" presStyleIdx="1" presStyleCnt="4"/>
      <dgm:spPr/>
    </dgm:pt>
    <dgm:pt modelId="{2962A0FB-72F0-4BA6-8AB7-ABC413B15131}" type="pres">
      <dgm:prSet presAssocID="{71FC9B5E-AAE0-4522-9F93-D471E47FDF31}" presName="vert1" presStyleCnt="0"/>
      <dgm:spPr/>
    </dgm:pt>
    <dgm:pt modelId="{712491DD-BB04-44C7-81DE-E552DC333F43}" type="pres">
      <dgm:prSet presAssocID="{0FA4AB2A-04D8-4007-9A93-DEA4E7436D5C}" presName="thickLine" presStyleLbl="alignNode1" presStyleIdx="2" presStyleCnt="4"/>
      <dgm:spPr/>
    </dgm:pt>
    <dgm:pt modelId="{AC89D184-D37F-480B-961D-DC47C30F5113}" type="pres">
      <dgm:prSet presAssocID="{0FA4AB2A-04D8-4007-9A93-DEA4E7436D5C}" presName="horz1" presStyleCnt="0"/>
      <dgm:spPr/>
    </dgm:pt>
    <dgm:pt modelId="{E1B6FC4F-99E5-4FDA-ABC1-952D9A0B4A3B}" type="pres">
      <dgm:prSet presAssocID="{0FA4AB2A-04D8-4007-9A93-DEA4E7436D5C}" presName="tx1" presStyleLbl="revTx" presStyleIdx="2" presStyleCnt="4"/>
      <dgm:spPr/>
    </dgm:pt>
    <dgm:pt modelId="{D3008D45-0FCE-401F-847C-904E26CEE961}" type="pres">
      <dgm:prSet presAssocID="{0FA4AB2A-04D8-4007-9A93-DEA4E7436D5C}" presName="vert1" presStyleCnt="0"/>
      <dgm:spPr/>
    </dgm:pt>
    <dgm:pt modelId="{635BC67E-CB3D-4495-B490-52114A166158}" type="pres">
      <dgm:prSet presAssocID="{DC5D976E-05C2-4225-BFBD-62344AC2E7E2}" presName="thickLine" presStyleLbl="alignNode1" presStyleIdx="3" presStyleCnt="4"/>
      <dgm:spPr/>
    </dgm:pt>
    <dgm:pt modelId="{64561810-2440-4953-85D3-239ED7E76082}" type="pres">
      <dgm:prSet presAssocID="{DC5D976E-05C2-4225-BFBD-62344AC2E7E2}" presName="horz1" presStyleCnt="0"/>
      <dgm:spPr/>
    </dgm:pt>
    <dgm:pt modelId="{C90A71DB-96DB-4B8E-801F-D955BF2A95BF}" type="pres">
      <dgm:prSet presAssocID="{DC5D976E-05C2-4225-BFBD-62344AC2E7E2}" presName="tx1" presStyleLbl="revTx" presStyleIdx="3" presStyleCnt="4"/>
      <dgm:spPr/>
    </dgm:pt>
    <dgm:pt modelId="{5A733501-0C0D-4561-9514-672B6AE17AD8}" type="pres">
      <dgm:prSet presAssocID="{DC5D976E-05C2-4225-BFBD-62344AC2E7E2}" presName="vert1" presStyleCnt="0"/>
      <dgm:spPr/>
    </dgm:pt>
  </dgm:ptLst>
  <dgm:cxnLst>
    <dgm:cxn modelId="{8BDA0A2C-B7BA-457A-8382-0501B48C4D46}" type="presOf" srcId="{ADB515E1-41A1-4FBB-8431-FB0E65F17E82}" destId="{0DD6137C-6479-4057-98B8-5D9EDACBAB09}" srcOrd="0" destOrd="0" presId="urn:microsoft.com/office/officeart/2008/layout/LinedList"/>
    <dgm:cxn modelId="{CEE15C45-8B52-4C31-A63C-8F03720F469A}" type="presOf" srcId="{0FA4AB2A-04D8-4007-9A93-DEA4E7436D5C}" destId="{E1B6FC4F-99E5-4FDA-ABC1-952D9A0B4A3B}" srcOrd="0" destOrd="0" presId="urn:microsoft.com/office/officeart/2008/layout/LinedList"/>
    <dgm:cxn modelId="{D89A3897-86FB-405C-8AF0-E7342335A9FD}" srcId="{ADB515E1-41A1-4FBB-8431-FB0E65F17E82}" destId="{DC5D976E-05C2-4225-BFBD-62344AC2E7E2}" srcOrd="3" destOrd="0" parTransId="{909D2AF2-DA15-4492-829D-B47C113240E9}" sibTransId="{0F49356B-6022-40CC-9FBE-7B36D4164839}"/>
    <dgm:cxn modelId="{2EDC2B9A-C4BA-4A59-8FC7-B90E99B50EB9}" type="presOf" srcId="{CBA487BB-7800-4713-B402-C6EE7F2C5F41}" destId="{58F28118-9DE9-4514-825C-47056686DF7C}" srcOrd="0" destOrd="0" presId="urn:microsoft.com/office/officeart/2008/layout/LinedList"/>
    <dgm:cxn modelId="{DE096DA3-09EF-4173-B192-09A1D0543DFA}" srcId="{ADB515E1-41A1-4FBB-8431-FB0E65F17E82}" destId="{71FC9B5E-AAE0-4522-9F93-D471E47FDF31}" srcOrd="1" destOrd="0" parTransId="{CEBD950B-F907-4BC0-8CE1-0C04CA06AECB}" sibTransId="{9A878D5B-3505-492D-9CAF-EA5AEF5A4F30}"/>
    <dgm:cxn modelId="{4C92C2B3-B434-4036-821A-1683F94DDA8D}" srcId="{ADB515E1-41A1-4FBB-8431-FB0E65F17E82}" destId="{CBA487BB-7800-4713-B402-C6EE7F2C5F41}" srcOrd="0" destOrd="0" parTransId="{8CCC550C-8375-42A8-B349-2C54A1C7AB9C}" sibTransId="{15AB5D2B-5810-4309-BBE4-9F1BF27145E4}"/>
    <dgm:cxn modelId="{357B19BA-780A-4CB9-AD3F-6A558AA81468}" srcId="{ADB515E1-41A1-4FBB-8431-FB0E65F17E82}" destId="{0FA4AB2A-04D8-4007-9A93-DEA4E7436D5C}" srcOrd="2" destOrd="0" parTransId="{89D0D7F3-4220-4FB1-B524-45ECFA1788E1}" sibTransId="{D211FDC2-C9AF-4CCA-B958-9F95D6591C4C}"/>
    <dgm:cxn modelId="{995582F4-0EFF-4A3E-8C36-BA6CA83FCA20}" type="presOf" srcId="{71FC9B5E-AAE0-4522-9F93-D471E47FDF31}" destId="{0122880F-191D-44CB-8743-0A19EF694A38}" srcOrd="0" destOrd="0" presId="urn:microsoft.com/office/officeart/2008/layout/LinedList"/>
    <dgm:cxn modelId="{B5387CFA-E6BF-4B9C-A7E4-D44E1CA4BF8A}" type="presOf" srcId="{DC5D976E-05C2-4225-BFBD-62344AC2E7E2}" destId="{C90A71DB-96DB-4B8E-801F-D955BF2A95BF}" srcOrd="0" destOrd="0" presId="urn:microsoft.com/office/officeart/2008/layout/LinedList"/>
    <dgm:cxn modelId="{6622E3CD-3E30-4520-B624-A3C5285812E3}" type="presParOf" srcId="{0DD6137C-6479-4057-98B8-5D9EDACBAB09}" destId="{7024C30C-65AA-44D1-BBCB-1F4CC3F3423F}" srcOrd="0" destOrd="0" presId="urn:microsoft.com/office/officeart/2008/layout/LinedList"/>
    <dgm:cxn modelId="{CBC7E091-DAFD-4C5C-8F43-3642878216B9}" type="presParOf" srcId="{0DD6137C-6479-4057-98B8-5D9EDACBAB09}" destId="{545D5984-1131-49E3-B1C8-1BB50536A33E}" srcOrd="1" destOrd="0" presId="urn:microsoft.com/office/officeart/2008/layout/LinedList"/>
    <dgm:cxn modelId="{E1A10033-83ED-451D-976F-C3647DAFC06E}" type="presParOf" srcId="{545D5984-1131-49E3-B1C8-1BB50536A33E}" destId="{58F28118-9DE9-4514-825C-47056686DF7C}" srcOrd="0" destOrd="0" presId="urn:microsoft.com/office/officeart/2008/layout/LinedList"/>
    <dgm:cxn modelId="{5B77C0B2-863E-43C5-859A-D9F70F021598}" type="presParOf" srcId="{545D5984-1131-49E3-B1C8-1BB50536A33E}" destId="{A7AE6925-2C9B-4FF8-AA18-4325252A7534}" srcOrd="1" destOrd="0" presId="urn:microsoft.com/office/officeart/2008/layout/LinedList"/>
    <dgm:cxn modelId="{2BA49503-E13E-474D-809E-00AA52C987C1}" type="presParOf" srcId="{0DD6137C-6479-4057-98B8-5D9EDACBAB09}" destId="{48F60B11-1FF6-4329-82E1-BC84766A1AA7}" srcOrd="2" destOrd="0" presId="urn:microsoft.com/office/officeart/2008/layout/LinedList"/>
    <dgm:cxn modelId="{FEBAE4E5-EA39-4735-A5D2-9596DF0D6BA3}" type="presParOf" srcId="{0DD6137C-6479-4057-98B8-5D9EDACBAB09}" destId="{9373247B-D5F8-4776-94FF-E2CF36FCFF69}" srcOrd="3" destOrd="0" presId="urn:microsoft.com/office/officeart/2008/layout/LinedList"/>
    <dgm:cxn modelId="{0C9EC692-4BDB-4F93-B002-E63445A85595}" type="presParOf" srcId="{9373247B-D5F8-4776-94FF-E2CF36FCFF69}" destId="{0122880F-191D-44CB-8743-0A19EF694A38}" srcOrd="0" destOrd="0" presId="urn:microsoft.com/office/officeart/2008/layout/LinedList"/>
    <dgm:cxn modelId="{659C39A8-BBCF-474B-A7B7-4D5932F0E3C1}" type="presParOf" srcId="{9373247B-D5F8-4776-94FF-E2CF36FCFF69}" destId="{2962A0FB-72F0-4BA6-8AB7-ABC413B15131}" srcOrd="1" destOrd="0" presId="urn:microsoft.com/office/officeart/2008/layout/LinedList"/>
    <dgm:cxn modelId="{62D082DD-87E6-40CA-B49D-9F00E54DD91D}" type="presParOf" srcId="{0DD6137C-6479-4057-98B8-5D9EDACBAB09}" destId="{712491DD-BB04-44C7-81DE-E552DC333F43}" srcOrd="4" destOrd="0" presId="urn:microsoft.com/office/officeart/2008/layout/LinedList"/>
    <dgm:cxn modelId="{CE123E0E-2E15-49E3-9A9C-914AE09666FF}" type="presParOf" srcId="{0DD6137C-6479-4057-98B8-5D9EDACBAB09}" destId="{AC89D184-D37F-480B-961D-DC47C30F5113}" srcOrd="5" destOrd="0" presId="urn:microsoft.com/office/officeart/2008/layout/LinedList"/>
    <dgm:cxn modelId="{5D570FF9-9914-45B0-AEE7-8D572A512816}" type="presParOf" srcId="{AC89D184-D37F-480B-961D-DC47C30F5113}" destId="{E1B6FC4F-99E5-4FDA-ABC1-952D9A0B4A3B}" srcOrd="0" destOrd="0" presId="urn:microsoft.com/office/officeart/2008/layout/LinedList"/>
    <dgm:cxn modelId="{01B8A695-F601-4124-A609-98E671EE89A5}" type="presParOf" srcId="{AC89D184-D37F-480B-961D-DC47C30F5113}" destId="{D3008D45-0FCE-401F-847C-904E26CEE961}" srcOrd="1" destOrd="0" presId="urn:microsoft.com/office/officeart/2008/layout/LinedList"/>
    <dgm:cxn modelId="{835C5A88-8CD5-4065-BB36-A374D530CE7F}" type="presParOf" srcId="{0DD6137C-6479-4057-98B8-5D9EDACBAB09}" destId="{635BC67E-CB3D-4495-B490-52114A166158}" srcOrd="6" destOrd="0" presId="urn:microsoft.com/office/officeart/2008/layout/LinedList"/>
    <dgm:cxn modelId="{D7632B0D-DB7E-42CF-8ACB-FBAB74F517A1}" type="presParOf" srcId="{0DD6137C-6479-4057-98B8-5D9EDACBAB09}" destId="{64561810-2440-4953-85D3-239ED7E76082}" srcOrd="7" destOrd="0" presId="urn:microsoft.com/office/officeart/2008/layout/LinedList"/>
    <dgm:cxn modelId="{4A1EAA94-9BD0-4974-AAB1-B0C8E6D2457C}" type="presParOf" srcId="{64561810-2440-4953-85D3-239ED7E76082}" destId="{C90A71DB-96DB-4B8E-801F-D955BF2A95BF}" srcOrd="0" destOrd="0" presId="urn:microsoft.com/office/officeart/2008/layout/LinedList"/>
    <dgm:cxn modelId="{52A70FE4-C928-4289-B4A2-1185072CC3CF}" type="presParOf" srcId="{64561810-2440-4953-85D3-239ED7E76082}" destId="{5A733501-0C0D-4561-9514-672B6AE17A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3BF835-BB4E-4EF6-B1CE-61442A280D6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EE4D985-BFF8-4BB0-9518-F8C63D087E74}">
      <dgm:prSet/>
      <dgm:spPr/>
      <dgm:t>
        <a:bodyPr/>
        <a:lstStyle/>
        <a:p>
          <a:r>
            <a:rPr lang="en-US"/>
            <a:t>Termination for unsatisfactory scholarship will be detrimental to the plaintiff.</a:t>
          </a:r>
        </a:p>
      </dgm:t>
    </dgm:pt>
    <dgm:pt modelId="{7D969DD7-EC99-4C67-AC7E-60FF81BF1736}" type="parTrans" cxnId="{05BC744E-A30A-4FE6-A943-51FE51CD15CD}">
      <dgm:prSet/>
      <dgm:spPr/>
      <dgm:t>
        <a:bodyPr/>
        <a:lstStyle/>
        <a:p>
          <a:endParaRPr lang="en-US"/>
        </a:p>
      </dgm:t>
    </dgm:pt>
    <dgm:pt modelId="{0D6D48CC-A37B-4DFA-8E7F-0434367A12D8}" type="sibTrans" cxnId="{05BC744E-A30A-4FE6-A943-51FE51CD15CD}">
      <dgm:prSet/>
      <dgm:spPr/>
      <dgm:t>
        <a:bodyPr/>
        <a:lstStyle/>
        <a:p>
          <a:endParaRPr lang="en-US"/>
        </a:p>
      </dgm:t>
    </dgm:pt>
    <dgm:pt modelId="{6E6995EC-8730-436A-B2BD-CE2295BA3BD5}">
      <dgm:prSet/>
      <dgm:spPr/>
      <dgm:t>
        <a:bodyPr/>
        <a:lstStyle/>
        <a:p>
          <a:r>
            <a:rPr lang="en-US"/>
            <a:t>Graduated assistantship is an important part of education.</a:t>
          </a:r>
        </a:p>
      </dgm:t>
    </dgm:pt>
    <dgm:pt modelId="{059E4001-25EA-4D96-B765-FD37A46ACC8C}" type="parTrans" cxnId="{82D154C4-F582-413F-B77E-5F15659251E1}">
      <dgm:prSet/>
      <dgm:spPr/>
      <dgm:t>
        <a:bodyPr/>
        <a:lstStyle/>
        <a:p>
          <a:endParaRPr lang="en-US"/>
        </a:p>
      </dgm:t>
    </dgm:pt>
    <dgm:pt modelId="{3C60EF61-CCA9-4F7F-B98D-DCC8857655AA}" type="sibTrans" cxnId="{82D154C4-F582-413F-B77E-5F15659251E1}">
      <dgm:prSet/>
      <dgm:spPr/>
      <dgm:t>
        <a:bodyPr/>
        <a:lstStyle/>
        <a:p>
          <a:endParaRPr lang="en-US"/>
        </a:p>
      </dgm:t>
    </dgm:pt>
    <dgm:pt modelId="{FBF14B04-34D1-4CCD-8900-FDCDA9E93D03}">
      <dgm:prSet/>
      <dgm:spPr/>
      <dgm:t>
        <a:bodyPr/>
        <a:lstStyle/>
        <a:p>
          <a:r>
            <a:rPr lang="en-US" dirty="0"/>
            <a:t>Policies and rules for Students 1975-1976 applied to </a:t>
          </a:r>
          <a:r>
            <a:rPr lang="en-US" i="1" dirty="0"/>
            <a:t>Ross</a:t>
          </a:r>
          <a:r>
            <a:rPr lang="en-US" dirty="0"/>
            <a:t> with respect to termination.</a:t>
          </a:r>
        </a:p>
      </dgm:t>
    </dgm:pt>
    <dgm:pt modelId="{A76C9A97-7B46-485C-81A1-F2229C17A25B}" type="parTrans" cxnId="{E6B54671-D636-4521-AD65-8C4539D9965A}">
      <dgm:prSet/>
      <dgm:spPr/>
      <dgm:t>
        <a:bodyPr/>
        <a:lstStyle/>
        <a:p>
          <a:endParaRPr lang="en-US"/>
        </a:p>
      </dgm:t>
    </dgm:pt>
    <dgm:pt modelId="{8642E4E4-A01B-4AA1-BC4D-7305611D9B2E}" type="sibTrans" cxnId="{E6B54671-D636-4521-AD65-8C4539D9965A}">
      <dgm:prSet/>
      <dgm:spPr/>
      <dgm:t>
        <a:bodyPr/>
        <a:lstStyle/>
        <a:p>
          <a:endParaRPr lang="en-US"/>
        </a:p>
      </dgm:t>
    </dgm:pt>
    <dgm:pt modelId="{E72C5E62-C77F-4DA2-83D5-E88597C0EA84}" type="pres">
      <dgm:prSet presAssocID="{DF3BF835-BB4E-4EF6-B1CE-61442A280D64}" presName="vert0" presStyleCnt="0">
        <dgm:presLayoutVars>
          <dgm:dir/>
          <dgm:animOne val="branch"/>
          <dgm:animLvl val="lvl"/>
        </dgm:presLayoutVars>
      </dgm:prSet>
      <dgm:spPr/>
    </dgm:pt>
    <dgm:pt modelId="{62564689-D64A-4380-90D8-8B53E247FB49}" type="pres">
      <dgm:prSet presAssocID="{8EE4D985-BFF8-4BB0-9518-F8C63D087E74}" presName="thickLine" presStyleLbl="alignNode1" presStyleIdx="0" presStyleCnt="3"/>
      <dgm:spPr/>
    </dgm:pt>
    <dgm:pt modelId="{0D732BD0-2851-48AF-8C43-67CBC08F9916}" type="pres">
      <dgm:prSet presAssocID="{8EE4D985-BFF8-4BB0-9518-F8C63D087E74}" presName="horz1" presStyleCnt="0"/>
      <dgm:spPr/>
    </dgm:pt>
    <dgm:pt modelId="{5B85948D-811F-41EB-B12B-18B7A92C426B}" type="pres">
      <dgm:prSet presAssocID="{8EE4D985-BFF8-4BB0-9518-F8C63D087E74}" presName="tx1" presStyleLbl="revTx" presStyleIdx="0" presStyleCnt="3"/>
      <dgm:spPr/>
    </dgm:pt>
    <dgm:pt modelId="{8F92E462-0D88-4805-B1BD-139F43BD310E}" type="pres">
      <dgm:prSet presAssocID="{8EE4D985-BFF8-4BB0-9518-F8C63D087E74}" presName="vert1" presStyleCnt="0"/>
      <dgm:spPr/>
    </dgm:pt>
    <dgm:pt modelId="{FC5017A2-E525-43C3-829F-C4A046F6CAB6}" type="pres">
      <dgm:prSet presAssocID="{6E6995EC-8730-436A-B2BD-CE2295BA3BD5}" presName="thickLine" presStyleLbl="alignNode1" presStyleIdx="1" presStyleCnt="3"/>
      <dgm:spPr/>
    </dgm:pt>
    <dgm:pt modelId="{0E0B32EE-EA70-4806-BA40-9CD223C42F02}" type="pres">
      <dgm:prSet presAssocID="{6E6995EC-8730-436A-B2BD-CE2295BA3BD5}" presName="horz1" presStyleCnt="0"/>
      <dgm:spPr/>
    </dgm:pt>
    <dgm:pt modelId="{E19DB449-B5CB-4825-BC86-D3CD160E0B76}" type="pres">
      <dgm:prSet presAssocID="{6E6995EC-8730-436A-B2BD-CE2295BA3BD5}" presName="tx1" presStyleLbl="revTx" presStyleIdx="1" presStyleCnt="3"/>
      <dgm:spPr/>
    </dgm:pt>
    <dgm:pt modelId="{E8ADF41B-E123-4F7B-B84E-0AAADF421DE7}" type="pres">
      <dgm:prSet presAssocID="{6E6995EC-8730-436A-B2BD-CE2295BA3BD5}" presName="vert1" presStyleCnt="0"/>
      <dgm:spPr/>
    </dgm:pt>
    <dgm:pt modelId="{03C0E5D9-9E18-486E-B90D-CF61720FE10E}" type="pres">
      <dgm:prSet presAssocID="{FBF14B04-34D1-4CCD-8900-FDCDA9E93D03}" presName="thickLine" presStyleLbl="alignNode1" presStyleIdx="2" presStyleCnt="3"/>
      <dgm:spPr/>
    </dgm:pt>
    <dgm:pt modelId="{52750960-62FA-4F9E-B920-38F2F5D389D3}" type="pres">
      <dgm:prSet presAssocID="{FBF14B04-34D1-4CCD-8900-FDCDA9E93D03}" presName="horz1" presStyleCnt="0"/>
      <dgm:spPr/>
    </dgm:pt>
    <dgm:pt modelId="{600B120F-1433-42CA-9CE7-E04E370EB4A8}" type="pres">
      <dgm:prSet presAssocID="{FBF14B04-34D1-4CCD-8900-FDCDA9E93D03}" presName="tx1" presStyleLbl="revTx" presStyleIdx="2" presStyleCnt="3"/>
      <dgm:spPr/>
    </dgm:pt>
    <dgm:pt modelId="{91135995-6C3A-442C-B293-FA868FB8ED9F}" type="pres">
      <dgm:prSet presAssocID="{FBF14B04-34D1-4CCD-8900-FDCDA9E93D03}" presName="vert1" presStyleCnt="0"/>
      <dgm:spPr/>
    </dgm:pt>
  </dgm:ptLst>
  <dgm:cxnLst>
    <dgm:cxn modelId="{05BC744E-A30A-4FE6-A943-51FE51CD15CD}" srcId="{DF3BF835-BB4E-4EF6-B1CE-61442A280D64}" destId="{8EE4D985-BFF8-4BB0-9518-F8C63D087E74}" srcOrd="0" destOrd="0" parTransId="{7D969DD7-EC99-4C67-AC7E-60FF81BF1736}" sibTransId="{0D6D48CC-A37B-4DFA-8E7F-0434367A12D8}"/>
    <dgm:cxn modelId="{E6B54671-D636-4521-AD65-8C4539D9965A}" srcId="{DF3BF835-BB4E-4EF6-B1CE-61442A280D64}" destId="{FBF14B04-34D1-4CCD-8900-FDCDA9E93D03}" srcOrd="2" destOrd="0" parTransId="{A76C9A97-7B46-485C-81A1-F2229C17A25B}" sibTransId="{8642E4E4-A01B-4AA1-BC4D-7305611D9B2E}"/>
    <dgm:cxn modelId="{87CD6A53-AD40-4F78-8B85-F0A980067FA6}" type="presOf" srcId="{8EE4D985-BFF8-4BB0-9518-F8C63D087E74}" destId="{5B85948D-811F-41EB-B12B-18B7A92C426B}" srcOrd="0" destOrd="0" presId="urn:microsoft.com/office/officeart/2008/layout/LinedList"/>
    <dgm:cxn modelId="{48DAE989-57E8-4D53-8EB5-3375C234207F}" type="presOf" srcId="{6E6995EC-8730-436A-B2BD-CE2295BA3BD5}" destId="{E19DB449-B5CB-4825-BC86-D3CD160E0B76}" srcOrd="0" destOrd="0" presId="urn:microsoft.com/office/officeart/2008/layout/LinedList"/>
    <dgm:cxn modelId="{82D154C4-F582-413F-B77E-5F15659251E1}" srcId="{DF3BF835-BB4E-4EF6-B1CE-61442A280D64}" destId="{6E6995EC-8730-436A-B2BD-CE2295BA3BD5}" srcOrd="1" destOrd="0" parTransId="{059E4001-25EA-4D96-B765-FD37A46ACC8C}" sibTransId="{3C60EF61-CCA9-4F7F-B98D-DCC8857655AA}"/>
    <dgm:cxn modelId="{4C8C84E0-9CB3-4BC7-8D5D-B549A5445C21}" type="presOf" srcId="{DF3BF835-BB4E-4EF6-B1CE-61442A280D64}" destId="{E72C5E62-C77F-4DA2-83D5-E88597C0EA84}" srcOrd="0" destOrd="0" presId="urn:microsoft.com/office/officeart/2008/layout/LinedList"/>
    <dgm:cxn modelId="{6B7328EB-7721-489C-95E7-688987873AE9}" type="presOf" srcId="{FBF14B04-34D1-4CCD-8900-FDCDA9E93D03}" destId="{600B120F-1433-42CA-9CE7-E04E370EB4A8}" srcOrd="0" destOrd="0" presId="urn:microsoft.com/office/officeart/2008/layout/LinedList"/>
    <dgm:cxn modelId="{52C231A8-9E62-4991-87BB-629DE746492F}" type="presParOf" srcId="{E72C5E62-C77F-4DA2-83D5-E88597C0EA84}" destId="{62564689-D64A-4380-90D8-8B53E247FB49}" srcOrd="0" destOrd="0" presId="urn:microsoft.com/office/officeart/2008/layout/LinedList"/>
    <dgm:cxn modelId="{3E1521CD-A6BA-4B5F-A285-4C82484A60A2}" type="presParOf" srcId="{E72C5E62-C77F-4DA2-83D5-E88597C0EA84}" destId="{0D732BD0-2851-48AF-8C43-67CBC08F9916}" srcOrd="1" destOrd="0" presId="urn:microsoft.com/office/officeart/2008/layout/LinedList"/>
    <dgm:cxn modelId="{2FA83088-64ED-49A1-B617-4100D7DFD5E7}" type="presParOf" srcId="{0D732BD0-2851-48AF-8C43-67CBC08F9916}" destId="{5B85948D-811F-41EB-B12B-18B7A92C426B}" srcOrd="0" destOrd="0" presId="urn:microsoft.com/office/officeart/2008/layout/LinedList"/>
    <dgm:cxn modelId="{BD71C9D7-A72F-41CD-B5CA-6F5C3E00A25B}" type="presParOf" srcId="{0D732BD0-2851-48AF-8C43-67CBC08F9916}" destId="{8F92E462-0D88-4805-B1BD-139F43BD310E}" srcOrd="1" destOrd="0" presId="urn:microsoft.com/office/officeart/2008/layout/LinedList"/>
    <dgm:cxn modelId="{5A142EF1-2663-4FDD-9700-8A2150E42D2B}" type="presParOf" srcId="{E72C5E62-C77F-4DA2-83D5-E88597C0EA84}" destId="{FC5017A2-E525-43C3-829F-C4A046F6CAB6}" srcOrd="2" destOrd="0" presId="urn:microsoft.com/office/officeart/2008/layout/LinedList"/>
    <dgm:cxn modelId="{B8C573F2-91A7-4143-A497-31B9508BE7A5}" type="presParOf" srcId="{E72C5E62-C77F-4DA2-83D5-E88597C0EA84}" destId="{0E0B32EE-EA70-4806-BA40-9CD223C42F02}" srcOrd="3" destOrd="0" presId="urn:microsoft.com/office/officeart/2008/layout/LinedList"/>
    <dgm:cxn modelId="{7216A64D-60A1-429A-883B-017819439A42}" type="presParOf" srcId="{0E0B32EE-EA70-4806-BA40-9CD223C42F02}" destId="{E19DB449-B5CB-4825-BC86-D3CD160E0B76}" srcOrd="0" destOrd="0" presId="urn:microsoft.com/office/officeart/2008/layout/LinedList"/>
    <dgm:cxn modelId="{D68949F3-D144-499B-ADC0-76AF984354A4}" type="presParOf" srcId="{0E0B32EE-EA70-4806-BA40-9CD223C42F02}" destId="{E8ADF41B-E123-4F7B-B84E-0AAADF421DE7}" srcOrd="1" destOrd="0" presId="urn:microsoft.com/office/officeart/2008/layout/LinedList"/>
    <dgm:cxn modelId="{948FC108-234B-4006-92FB-70ED61D05829}" type="presParOf" srcId="{E72C5E62-C77F-4DA2-83D5-E88597C0EA84}" destId="{03C0E5D9-9E18-486E-B90D-CF61720FE10E}" srcOrd="4" destOrd="0" presId="urn:microsoft.com/office/officeart/2008/layout/LinedList"/>
    <dgm:cxn modelId="{47952231-2CEA-4707-AE16-6C2D7A94E4AE}" type="presParOf" srcId="{E72C5E62-C77F-4DA2-83D5-E88597C0EA84}" destId="{52750960-62FA-4F9E-B920-38F2F5D389D3}" srcOrd="5" destOrd="0" presId="urn:microsoft.com/office/officeart/2008/layout/LinedList"/>
    <dgm:cxn modelId="{E2CF8078-EB12-4880-802B-E88F19C5815D}" type="presParOf" srcId="{52750960-62FA-4F9E-B920-38F2F5D389D3}" destId="{600B120F-1433-42CA-9CE7-E04E370EB4A8}" srcOrd="0" destOrd="0" presId="urn:microsoft.com/office/officeart/2008/layout/LinedList"/>
    <dgm:cxn modelId="{E445EDDD-B667-48DE-A48B-3891D48E0EBE}" type="presParOf" srcId="{52750960-62FA-4F9E-B920-38F2F5D389D3}" destId="{91135995-6C3A-442C-B293-FA868FB8ED9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626D9A-DC1D-49C9-9D45-141BDC546A8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6ABEC6-FEFB-4DCD-87A2-0A96665D5A96}">
      <dgm:prSet/>
      <dgm:spPr/>
      <dgm:t>
        <a:bodyPr/>
        <a:lstStyle/>
        <a:p>
          <a:r>
            <a:rPr lang="en-US"/>
            <a:t>Ross’s claim that he needed a hearing because he had a property interest under state contract law was correct.</a:t>
          </a:r>
        </a:p>
      </dgm:t>
    </dgm:pt>
    <dgm:pt modelId="{245344C8-9F13-432F-BA66-831D99B471E9}" type="parTrans" cxnId="{02F7E0B7-4426-49F7-A2F3-7247E8DD3AEC}">
      <dgm:prSet/>
      <dgm:spPr/>
      <dgm:t>
        <a:bodyPr/>
        <a:lstStyle/>
        <a:p>
          <a:endParaRPr lang="en-US"/>
        </a:p>
      </dgm:t>
    </dgm:pt>
    <dgm:pt modelId="{74223CEB-FDAA-456B-87DD-FF0EF3FEA6D5}" type="sibTrans" cxnId="{02F7E0B7-4426-49F7-A2F3-7247E8DD3AEC}">
      <dgm:prSet/>
      <dgm:spPr/>
      <dgm:t>
        <a:bodyPr/>
        <a:lstStyle/>
        <a:p>
          <a:endParaRPr lang="en-US"/>
        </a:p>
      </dgm:t>
    </dgm:pt>
    <dgm:pt modelId="{0DB36F7C-812F-47C9-BEB4-C85F6CBB8FF2}">
      <dgm:prSet/>
      <dgm:spPr/>
      <dgm:t>
        <a:bodyPr/>
        <a:lstStyle/>
        <a:p>
          <a:r>
            <a:rPr lang="en-US"/>
            <a:t>However, that did not mean that he could not be terminated at all.</a:t>
          </a:r>
        </a:p>
      </dgm:t>
    </dgm:pt>
    <dgm:pt modelId="{533582A4-2B88-485D-9B98-87A479ACD9E4}" type="parTrans" cxnId="{4494B77E-5CE9-43E8-82DA-1AF4FA955660}">
      <dgm:prSet/>
      <dgm:spPr/>
      <dgm:t>
        <a:bodyPr/>
        <a:lstStyle/>
        <a:p>
          <a:endParaRPr lang="en-US"/>
        </a:p>
      </dgm:t>
    </dgm:pt>
    <dgm:pt modelId="{B2C20CEB-CF5C-4785-B12B-EEB5395C01FF}" type="sibTrans" cxnId="{4494B77E-5CE9-43E8-82DA-1AF4FA955660}">
      <dgm:prSet/>
      <dgm:spPr/>
      <dgm:t>
        <a:bodyPr/>
        <a:lstStyle/>
        <a:p>
          <a:endParaRPr lang="en-US"/>
        </a:p>
      </dgm:t>
    </dgm:pt>
    <dgm:pt modelId="{7905CF3D-889A-4F25-B9C6-B8DB8603CB22}" type="pres">
      <dgm:prSet presAssocID="{21626D9A-DC1D-49C9-9D45-141BDC546A84}" presName="diagram" presStyleCnt="0">
        <dgm:presLayoutVars>
          <dgm:dir/>
          <dgm:resizeHandles val="exact"/>
        </dgm:presLayoutVars>
      </dgm:prSet>
      <dgm:spPr/>
    </dgm:pt>
    <dgm:pt modelId="{6692A15A-C880-471C-B650-B1F6F893083E}" type="pres">
      <dgm:prSet presAssocID="{726ABEC6-FEFB-4DCD-87A2-0A96665D5A96}" presName="node" presStyleLbl="node1" presStyleIdx="0" presStyleCnt="2">
        <dgm:presLayoutVars>
          <dgm:bulletEnabled val="1"/>
        </dgm:presLayoutVars>
      </dgm:prSet>
      <dgm:spPr/>
    </dgm:pt>
    <dgm:pt modelId="{8A0BC530-CC5B-4938-8446-51E1AD09C97F}" type="pres">
      <dgm:prSet presAssocID="{74223CEB-FDAA-456B-87DD-FF0EF3FEA6D5}" presName="sibTrans" presStyleCnt="0"/>
      <dgm:spPr/>
    </dgm:pt>
    <dgm:pt modelId="{848F23E6-CD2D-453C-BA1B-2E905FE934FF}" type="pres">
      <dgm:prSet presAssocID="{0DB36F7C-812F-47C9-BEB4-C85F6CBB8FF2}" presName="node" presStyleLbl="node1" presStyleIdx="1" presStyleCnt="2">
        <dgm:presLayoutVars>
          <dgm:bulletEnabled val="1"/>
        </dgm:presLayoutVars>
      </dgm:prSet>
      <dgm:spPr/>
    </dgm:pt>
  </dgm:ptLst>
  <dgm:cxnLst>
    <dgm:cxn modelId="{21920903-5316-485D-9806-D45CF5FEC361}" type="presOf" srcId="{0DB36F7C-812F-47C9-BEB4-C85F6CBB8FF2}" destId="{848F23E6-CD2D-453C-BA1B-2E905FE934FF}" srcOrd="0" destOrd="0" presId="urn:microsoft.com/office/officeart/2005/8/layout/default"/>
    <dgm:cxn modelId="{8716AD1A-8F50-4B8D-89AC-8C69C3FF31A5}" type="presOf" srcId="{21626D9A-DC1D-49C9-9D45-141BDC546A84}" destId="{7905CF3D-889A-4F25-B9C6-B8DB8603CB22}" srcOrd="0" destOrd="0" presId="urn:microsoft.com/office/officeart/2005/8/layout/default"/>
    <dgm:cxn modelId="{4494B77E-5CE9-43E8-82DA-1AF4FA955660}" srcId="{21626D9A-DC1D-49C9-9D45-141BDC546A84}" destId="{0DB36F7C-812F-47C9-BEB4-C85F6CBB8FF2}" srcOrd="1" destOrd="0" parTransId="{533582A4-2B88-485D-9B98-87A479ACD9E4}" sibTransId="{B2C20CEB-CF5C-4785-B12B-EEB5395C01FF}"/>
    <dgm:cxn modelId="{2CCB1B97-71BC-4619-801D-0AAE37CD45A3}" type="presOf" srcId="{726ABEC6-FEFB-4DCD-87A2-0A96665D5A96}" destId="{6692A15A-C880-471C-B650-B1F6F893083E}" srcOrd="0" destOrd="0" presId="urn:microsoft.com/office/officeart/2005/8/layout/default"/>
    <dgm:cxn modelId="{02F7E0B7-4426-49F7-A2F3-7247E8DD3AEC}" srcId="{21626D9A-DC1D-49C9-9D45-141BDC546A84}" destId="{726ABEC6-FEFB-4DCD-87A2-0A96665D5A96}" srcOrd="0" destOrd="0" parTransId="{245344C8-9F13-432F-BA66-831D99B471E9}" sibTransId="{74223CEB-FDAA-456B-87DD-FF0EF3FEA6D5}"/>
    <dgm:cxn modelId="{43EFF74C-9DFB-49CE-A8B6-F9FECADE5DAF}" type="presParOf" srcId="{7905CF3D-889A-4F25-B9C6-B8DB8603CB22}" destId="{6692A15A-C880-471C-B650-B1F6F893083E}" srcOrd="0" destOrd="0" presId="urn:microsoft.com/office/officeart/2005/8/layout/default"/>
    <dgm:cxn modelId="{C8C13065-9E99-4350-A0E4-D461542BCBDA}" type="presParOf" srcId="{7905CF3D-889A-4F25-B9C6-B8DB8603CB22}" destId="{8A0BC530-CC5B-4938-8446-51E1AD09C97F}" srcOrd="1" destOrd="0" presId="urn:microsoft.com/office/officeart/2005/8/layout/default"/>
    <dgm:cxn modelId="{DFB3A761-0C55-430F-B3CB-07C7CE2B0F85}" type="presParOf" srcId="{7905CF3D-889A-4F25-B9C6-B8DB8603CB22}" destId="{848F23E6-CD2D-453C-BA1B-2E905FE934F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CBA93D-D981-4BCC-AF19-56F8F143052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6916DB8-9DAA-45F2-808C-8CC574EE1207}">
      <dgm:prSet/>
      <dgm:spPr/>
      <dgm:t>
        <a:bodyPr/>
        <a:lstStyle/>
        <a:p>
          <a:r>
            <a:rPr lang="en-US"/>
            <a:t>State law applied and ordinary contract principles were not jettisoned.</a:t>
          </a:r>
        </a:p>
      </dgm:t>
    </dgm:pt>
    <dgm:pt modelId="{0F3E8176-4EEA-4A0A-9C90-48696A0C5EF6}" type="parTrans" cxnId="{C9721288-6C6A-4642-9E42-256EDE6FDE4A}">
      <dgm:prSet/>
      <dgm:spPr/>
      <dgm:t>
        <a:bodyPr/>
        <a:lstStyle/>
        <a:p>
          <a:endParaRPr lang="en-US"/>
        </a:p>
      </dgm:t>
    </dgm:pt>
    <dgm:pt modelId="{7D4ED69E-1A67-43CE-9389-BEEC964EE3D3}" type="sibTrans" cxnId="{C9721288-6C6A-4642-9E42-256EDE6FDE4A}">
      <dgm:prSet/>
      <dgm:spPr/>
      <dgm:t>
        <a:bodyPr/>
        <a:lstStyle/>
        <a:p>
          <a:endParaRPr lang="en-US"/>
        </a:p>
      </dgm:t>
    </dgm:pt>
    <dgm:pt modelId="{EF722190-59CF-4AB2-8B64-7F3D09AF33C2}">
      <dgm:prSet/>
      <dgm:spPr/>
      <dgm:t>
        <a:bodyPr/>
        <a:lstStyle/>
        <a:p>
          <a:r>
            <a:rPr lang="en-US"/>
            <a:t>Rejected was the argument that state law was displaced with a “particularized body of law” in the student and university context.</a:t>
          </a:r>
        </a:p>
      </dgm:t>
    </dgm:pt>
    <dgm:pt modelId="{88F70278-FFE5-4790-97BB-A83A478872FC}" type="parTrans" cxnId="{49AE674A-BB01-44B2-86CA-DDE99BE1EDAA}">
      <dgm:prSet/>
      <dgm:spPr/>
      <dgm:t>
        <a:bodyPr/>
        <a:lstStyle/>
        <a:p>
          <a:endParaRPr lang="en-US"/>
        </a:p>
      </dgm:t>
    </dgm:pt>
    <dgm:pt modelId="{C2800D14-5B74-4D15-8111-5A035CE6DCCA}" type="sibTrans" cxnId="{49AE674A-BB01-44B2-86CA-DDE99BE1EDAA}">
      <dgm:prSet/>
      <dgm:spPr/>
      <dgm:t>
        <a:bodyPr/>
        <a:lstStyle/>
        <a:p>
          <a:endParaRPr lang="en-US"/>
        </a:p>
      </dgm:t>
    </dgm:pt>
    <dgm:pt modelId="{A1DF39B5-B36D-44A9-A8A3-5DA6814C16BA}">
      <dgm:prSet/>
      <dgm:spPr/>
      <dgm:t>
        <a:bodyPr/>
        <a:lstStyle/>
        <a:p>
          <a:r>
            <a:rPr lang="en-US" dirty="0"/>
            <a:t>Judge Muir had found the same thing in </a:t>
          </a:r>
          <a:r>
            <a:rPr lang="en-US" i="1" dirty="0"/>
            <a:t>Ross</a:t>
          </a:r>
          <a:r>
            <a:rPr lang="en-US" dirty="0"/>
            <a:t>.</a:t>
          </a:r>
        </a:p>
      </dgm:t>
    </dgm:pt>
    <dgm:pt modelId="{67A90E99-0F6B-4EE0-9111-1C4063F495C7}" type="parTrans" cxnId="{177C0CFB-200D-4676-ACE6-211FB5E673CD}">
      <dgm:prSet/>
      <dgm:spPr/>
      <dgm:t>
        <a:bodyPr/>
        <a:lstStyle/>
        <a:p>
          <a:endParaRPr lang="en-US"/>
        </a:p>
      </dgm:t>
    </dgm:pt>
    <dgm:pt modelId="{7C0BFE98-11A6-47BB-891F-BAE7FBECA5B3}" type="sibTrans" cxnId="{177C0CFB-200D-4676-ACE6-211FB5E673CD}">
      <dgm:prSet/>
      <dgm:spPr/>
      <dgm:t>
        <a:bodyPr/>
        <a:lstStyle/>
        <a:p>
          <a:endParaRPr lang="en-US"/>
        </a:p>
      </dgm:t>
    </dgm:pt>
    <dgm:pt modelId="{6311CC03-177E-47D2-9218-7812FD35AD9D}" type="pres">
      <dgm:prSet presAssocID="{15CBA93D-D981-4BCC-AF19-56F8F143052E}" presName="root" presStyleCnt="0">
        <dgm:presLayoutVars>
          <dgm:dir/>
          <dgm:resizeHandles val="exact"/>
        </dgm:presLayoutVars>
      </dgm:prSet>
      <dgm:spPr/>
    </dgm:pt>
    <dgm:pt modelId="{5E6FB4F2-9FD5-4B0A-B3E1-2E454B5F913A}" type="pres">
      <dgm:prSet presAssocID="{56916DB8-9DAA-45F2-808C-8CC574EE1207}" presName="compNode" presStyleCnt="0"/>
      <dgm:spPr/>
    </dgm:pt>
    <dgm:pt modelId="{5C4A1B67-3D24-44DD-A788-9AF44580FB98}" type="pres">
      <dgm:prSet presAssocID="{56916DB8-9DAA-45F2-808C-8CC574EE1207}" presName="bgRect" presStyleLbl="bgShp" presStyleIdx="0" presStyleCnt="3"/>
      <dgm:spPr/>
    </dgm:pt>
    <dgm:pt modelId="{301CD6CD-09D4-47B1-992B-FF7A62A128D6}" type="pres">
      <dgm:prSet presAssocID="{56916DB8-9DAA-45F2-808C-8CC574EE12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mitments"/>
        </a:ext>
      </dgm:extLst>
    </dgm:pt>
    <dgm:pt modelId="{A26662F2-4EBA-4924-8359-5689A9BB1A55}" type="pres">
      <dgm:prSet presAssocID="{56916DB8-9DAA-45F2-808C-8CC574EE1207}" presName="spaceRect" presStyleCnt="0"/>
      <dgm:spPr/>
    </dgm:pt>
    <dgm:pt modelId="{65EF73B0-0E08-43DD-9589-796D43E47017}" type="pres">
      <dgm:prSet presAssocID="{56916DB8-9DAA-45F2-808C-8CC574EE1207}" presName="parTx" presStyleLbl="revTx" presStyleIdx="0" presStyleCnt="3">
        <dgm:presLayoutVars>
          <dgm:chMax val="0"/>
          <dgm:chPref val="0"/>
        </dgm:presLayoutVars>
      </dgm:prSet>
      <dgm:spPr/>
    </dgm:pt>
    <dgm:pt modelId="{5B4E7156-D0F8-482D-B980-426DBE65FDB6}" type="pres">
      <dgm:prSet presAssocID="{7D4ED69E-1A67-43CE-9389-BEEC964EE3D3}" presName="sibTrans" presStyleCnt="0"/>
      <dgm:spPr/>
    </dgm:pt>
    <dgm:pt modelId="{B00579CB-8E7B-4A9B-8576-6B61FAF8DF11}" type="pres">
      <dgm:prSet presAssocID="{EF722190-59CF-4AB2-8B64-7F3D09AF33C2}" presName="compNode" presStyleCnt="0"/>
      <dgm:spPr/>
    </dgm:pt>
    <dgm:pt modelId="{EDF71EB2-2980-4EDA-AFD3-FC61853F7046}" type="pres">
      <dgm:prSet presAssocID="{EF722190-59CF-4AB2-8B64-7F3D09AF33C2}" presName="bgRect" presStyleLbl="bgShp" presStyleIdx="1" presStyleCnt="3"/>
      <dgm:spPr/>
    </dgm:pt>
    <dgm:pt modelId="{22DD5D1F-41DD-40AE-AFCD-9E8C21D4EA09}" type="pres">
      <dgm:prSet presAssocID="{EF722190-59CF-4AB2-8B64-7F3D09AF33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1935C9B5-DE9C-42F7-91DE-3A4980473E47}" type="pres">
      <dgm:prSet presAssocID="{EF722190-59CF-4AB2-8B64-7F3D09AF33C2}" presName="spaceRect" presStyleCnt="0"/>
      <dgm:spPr/>
    </dgm:pt>
    <dgm:pt modelId="{66BA68BF-A198-4D3C-AD3F-EC5579ED85C6}" type="pres">
      <dgm:prSet presAssocID="{EF722190-59CF-4AB2-8B64-7F3D09AF33C2}" presName="parTx" presStyleLbl="revTx" presStyleIdx="1" presStyleCnt="3">
        <dgm:presLayoutVars>
          <dgm:chMax val="0"/>
          <dgm:chPref val="0"/>
        </dgm:presLayoutVars>
      </dgm:prSet>
      <dgm:spPr/>
    </dgm:pt>
    <dgm:pt modelId="{B79514F1-2E30-4F4B-BBCB-303109F548F5}" type="pres">
      <dgm:prSet presAssocID="{C2800D14-5B74-4D15-8111-5A035CE6DCCA}" presName="sibTrans" presStyleCnt="0"/>
      <dgm:spPr/>
    </dgm:pt>
    <dgm:pt modelId="{25DD33A1-3CE4-43C7-A98F-10FE5824958F}" type="pres">
      <dgm:prSet presAssocID="{A1DF39B5-B36D-44A9-A8A3-5DA6814C16BA}" presName="compNode" presStyleCnt="0"/>
      <dgm:spPr/>
    </dgm:pt>
    <dgm:pt modelId="{98FE8920-3423-4EFA-8A5E-A02197B9CF19}" type="pres">
      <dgm:prSet presAssocID="{A1DF39B5-B36D-44A9-A8A3-5DA6814C16BA}" presName="bgRect" presStyleLbl="bgShp" presStyleIdx="2" presStyleCnt="3"/>
      <dgm:spPr/>
    </dgm:pt>
    <dgm:pt modelId="{C3849898-6E30-435D-B229-212867AA8A8D}" type="pres">
      <dgm:prSet presAssocID="{A1DF39B5-B36D-44A9-A8A3-5DA6814C16B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21C3E7DC-FD7E-47F1-AD47-88533C9D1699}" type="pres">
      <dgm:prSet presAssocID="{A1DF39B5-B36D-44A9-A8A3-5DA6814C16BA}" presName="spaceRect" presStyleCnt="0"/>
      <dgm:spPr/>
    </dgm:pt>
    <dgm:pt modelId="{472C671F-5E76-4BD0-8945-D10A07F78E2A}" type="pres">
      <dgm:prSet presAssocID="{A1DF39B5-B36D-44A9-A8A3-5DA6814C16BA}" presName="parTx" presStyleLbl="revTx" presStyleIdx="2" presStyleCnt="3">
        <dgm:presLayoutVars>
          <dgm:chMax val="0"/>
          <dgm:chPref val="0"/>
        </dgm:presLayoutVars>
      </dgm:prSet>
      <dgm:spPr/>
    </dgm:pt>
  </dgm:ptLst>
  <dgm:cxnLst>
    <dgm:cxn modelId="{4113550A-E1AA-456C-A9B6-7D7D45D61D9A}" type="presOf" srcId="{15CBA93D-D981-4BCC-AF19-56F8F143052E}" destId="{6311CC03-177E-47D2-9218-7812FD35AD9D}" srcOrd="0" destOrd="0" presId="urn:microsoft.com/office/officeart/2018/2/layout/IconVerticalSolidList"/>
    <dgm:cxn modelId="{49AE674A-BB01-44B2-86CA-DDE99BE1EDAA}" srcId="{15CBA93D-D981-4BCC-AF19-56F8F143052E}" destId="{EF722190-59CF-4AB2-8B64-7F3D09AF33C2}" srcOrd="1" destOrd="0" parTransId="{88F70278-FFE5-4790-97BB-A83A478872FC}" sibTransId="{C2800D14-5B74-4D15-8111-5A035CE6DCCA}"/>
    <dgm:cxn modelId="{C9721288-6C6A-4642-9E42-256EDE6FDE4A}" srcId="{15CBA93D-D981-4BCC-AF19-56F8F143052E}" destId="{56916DB8-9DAA-45F2-808C-8CC574EE1207}" srcOrd="0" destOrd="0" parTransId="{0F3E8176-4EEA-4A0A-9C90-48696A0C5EF6}" sibTransId="{7D4ED69E-1A67-43CE-9389-BEEC964EE3D3}"/>
    <dgm:cxn modelId="{038AEE99-05A8-4310-AA52-10AC038EB28C}" type="presOf" srcId="{EF722190-59CF-4AB2-8B64-7F3D09AF33C2}" destId="{66BA68BF-A198-4D3C-AD3F-EC5579ED85C6}" srcOrd="0" destOrd="0" presId="urn:microsoft.com/office/officeart/2018/2/layout/IconVerticalSolidList"/>
    <dgm:cxn modelId="{70E0C3E8-80E1-4F0F-9CA7-200993A47422}" type="presOf" srcId="{56916DB8-9DAA-45F2-808C-8CC574EE1207}" destId="{65EF73B0-0E08-43DD-9589-796D43E47017}" srcOrd="0" destOrd="0" presId="urn:microsoft.com/office/officeart/2018/2/layout/IconVerticalSolidList"/>
    <dgm:cxn modelId="{18572CF2-EA1B-4812-9A5F-9EA817F75D4F}" type="presOf" srcId="{A1DF39B5-B36D-44A9-A8A3-5DA6814C16BA}" destId="{472C671F-5E76-4BD0-8945-D10A07F78E2A}" srcOrd="0" destOrd="0" presId="urn:microsoft.com/office/officeart/2018/2/layout/IconVerticalSolidList"/>
    <dgm:cxn modelId="{177C0CFB-200D-4676-ACE6-211FB5E673CD}" srcId="{15CBA93D-D981-4BCC-AF19-56F8F143052E}" destId="{A1DF39B5-B36D-44A9-A8A3-5DA6814C16BA}" srcOrd="2" destOrd="0" parTransId="{67A90E99-0F6B-4EE0-9111-1C4063F495C7}" sibTransId="{7C0BFE98-11A6-47BB-891F-BAE7FBECA5B3}"/>
    <dgm:cxn modelId="{76C68342-F8A4-444C-BA7A-3862446E5AF7}" type="presParOf" srcId="{6311CC03-177E-47D2-9218-7812FD35AD9D}" destId="{5E6FB4F2-9FD5-4B0A-B3E1-2E454B5F913A}" srcOrd="0" destOrd="0" presId="urn:microsoft.com/office/officeart/2018/2/layout/IconVerticalSolidList"/>
    <dgm:cxn modelId="{7F8D0A93-5E17-40C8-91DC-132982E0EEB2}" type="presParOf" srcId="{5E6FB4F2-9FD5-4B0A-B3E1-2E454B5F913A}" destId="{5C4A1B67-3D24-44DD-A788-9AF44580FB98}" srcOrd="0" destOrd="0" presId="urn:microsoft.com/office/officeart/2018/2/layout/IconVerticalSolidList"/>
    <dgm:cxn modelId="{D69462AD-A3BD-443D-9CB2-D5FE5A9D85A1}" type="presParOf" srcId="{5E6FB4F2-9FD5-4B0A-B3E1-2E454B5F913A}" destId="{301CD6CD-09D4-47B1-992B-FF7A62A128D6}" srcOrd="1" destOrd="0" presId="urn:microsoft.com/office/officeart/2018/2/layout/IconVerticalSolidList"/>
    <dgm:cxn modelId="{4C1317AA-F4CE-476F-AD61-44EB9CB8097D}" type="presParOf" srcId="{5E6FB4F2-9FD5-4B0A-B3E1-2E454B5F913A}" destId="{A26662F2-4EBA-4924-8359-5689A9BB1A55}" srcOrd="2" destOrd="0" presId="urn:microsoft.com/office/officeart/2018/2/layout/IconVerticalSolidList"/>
    <dgm:cxn modelId="{66280660-5323-4E49-A4C1-2FD750789AB8}" type="presParOf" srcId="{5E6FB4F2-9FD5-4B0A-B3E1-2E454B5F913A}" destId="{65EF73B0-0E08-43DD-9589-796D43E47017}" srcOrd="3" destOrd="0" presId="urn:microsoft.com/office/officeart/2018/2/layout/IconVerticalSolidList"/>
    <dgm:cxn modelId="{7A977490-6060-47C1-ABC6-3049C01E7466}" type="presParOf" srcId="{6311CC03-177E-47D2-9218-7812FD35AD9D}" destId="{5B4E7156-D0F8-482D-B980-426DBE65FDB6}" srcOrd="1" destOrd="0" presId="urn:microsoft.com/office/officeart/2018/2/layout/IconVerticalSolidList"/>
    <dgm:cxn modelId="{69ED1B48-1337-44DF-9337-B3953630B779}" type="presParOf" srcId="{6311CC03-177E-47D2-9218-7812FD35AD9D}" destId="{B00579CB-8E7B-4A9B-8576-6B61FAF8DF11}" srcOrd="2" destOrd="0" presId="urn:microsoft.com/office/officeart/2018/2/layout/IconVerticalSolidList"/>
    <dgm:cxn modelId="{7ED01FC4-FF9E-4A74-AA1F-2A2DC8FD5537}" type="presParOf" srcId="{B00579CB-8E7B-4A9B-8576-6B61FAF8DF11}" destId="{EDF71EB2-2980-4EDA-AFD3-FC61853F7046}" srcOrd="0" destOrd="0" presId="urn:microsoft.com/office/officeart/2018/2/layout/IconVerticalSolidList"/>
    <dgm:cxn modelId="{0487A7F4-EBCA-43E2-8AFD-99124CB47374}" type="presParOf" srcId="{B00579CB-8E7B-4A9B-8576-6B61FAF8DF11}" destId="{22DD5D1F-41DD-40AE-AFCD-9E8C21D4EA09}" srcOrd="1" destOrd="0" presId="urn:microsoft.com/office/officeart/2018/2/layout/IconVerticalSolidList"/>
    <dgm:cxn modelId="{F973C960-17FF-4FE7-855B-574F00D566F3}" type="presParOf" srcId="{B00579CB-8E7B-4A9B-8576-6B61FAF8DF11}" destId="{1935C9B5-DE9C-42F7-91DE-3A4980473E47}" srcOrd="2" destOrd="0" presId="urn:microsoft.com/office/officeart/2018/2/layout/IconVerticalSolidList"/>
    <dgm:cxn modelId="{1E9D6C6C-296B-4718-BCFF-7548D8A53F6B}" type="presParOf" srcId="{B00579CB-8E7B-4A9B-8576-6B61FAF8DF11}" destId="{66BA68BF-A198-4D3C-AD3F-EC5579ED85C6}" srcOrd="3" destOrd="0" presId="urn:microsoft.com/office/officeart/2018/2/layout/IconVerticalSolidList"/>
    <dgm:cxn modelId="{EC57F617-BB4C-4D2B-8442-9542E2779683}" type="presParOf" srcId="{6311CC03-177E-47D2-9218-7812FD35AD9D}" destId="{B79514F1-2E30-4F4B-BBCB-303109F548F5}" srcOrd="3" destOrd="0" presId="urn:microsoft.com/office/officeart/2018/2/layout/IconVerticalSolidList"/>
    <dgm:cxn modelId="{CCADD49A-2B46-40BF-A570-28CA330A3497}" type="presParOf" srcId="{6311CC03-177E-47D2-9218-7812FD35AD9D}" destId="{25DD33A1-3CE4-43C7-A98F-10FE5824958F}" srcOrd="4" destOrd="0" presId="urn:microsoft.com/office/officeart/2018/2/layout/IconVerticalSolidList"/>
    <dgm:cxn modelId="{1DD3FD59-D8E6-493D-9A71-E3E005CCEBB6}" type="presParOf" srcId="{25DD33A1-3CE4-43C7-A98F-10FE5824958F}" destId="{98FE8920-3423-4EFA-8A5E-A02197B9CF19}" srcOrd="0" destOrd="0" presId="urn:microsoft.com/office/officeart/2018/2/layout/IconVerticalSolidList"/>
    <dgm:cxn modelId="{48B0DED5-6A3D-4B09-8606-335267503D59}" type="presParOf" srcId="{25DD33A1-3CE4-43C7-A98F-10FE5824958F}" destId="{C3849898-6E30-435D-B229-212867AA8A8D}" srcOrd="1" destOrd="0" presId="urn:microsoft.com/office/officeart/2018/2/layout/IconVerticalSolidList"/>
    <dgm:cxn modelId="{3C4B4A32-2057-4884-AFE3-6D65273D1037}" type="presParOf" srcId="{25DD33A1-3CE4-43C7-A98F-10FE5824958F}" destId="{21C3E7DC-FD7E-47F1-AD47-88533C9D1699}" srcOrd="2" destOrd="0" presId="urn:microsoft.com/office/officeart/2018/2/layout/IconVerticalSolidList"/>
    <dgm:cxn modelId="{12CC4AE3-4377-4B27-958B-E18CEAD77DB0}" type="presParOf" srcId="{25DD33A1-3CE4-43C7-A98F-10FE5824958F}" destId="{472C671F-5E76-4BD0-8945-D10A07F78E2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A995FF-F5B1-49AE-AE5D-E9190BFBBF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6E60EC-A25C-4492-B099-51214680AFDB}">
      <dgm:prSet/>
      <dgm:spPr/>
      <dgm:t>
        <a:bodyPr/>
        <a:lstStyle/>
        <a:p>
          <a:r>
            <a:rPr lang="en-US"/>
            <a:t>It is understood that university programs and directions may change.</a:t>
          </a:r>
        </a:p>
      </dgm:t>
    </dgm:pt>
    <dgm:pt modelId="{53976686-CE66-4375-BDB7-F5D03435147D}" type="parTrans" cxnId="{BD4E2508-8752-494F-8B68-BC74D01590E9}">
      <dgm:prSet/>
      <dgm:spPr/>
      <dgm:t>
        <a:bodyPr/>
        <a:lstStyle/>
        <a:p>
          <a:endParaRPr lang="en-US"/>
        </a:p>
      </dgm:t>
    </dgm:pt>
    <dgm:pt modelId="{DBC7794D-F9C4-46BF-AD51-401EF1E304BB}" type="sibTrans" cxnId="{BD4E2508-8752-494F-8B68-BC74D01590E9}">
      <dgm:prSet/>
      <dgm:spPr/>
      <dgm:t>
        <a:bodyPr/>
        <a:lstStyle/>
        <a:p>
          <a:endParaRPr lang="en-US"/>
        </a:p>
      </dgm:t>
    </dgm:pt>
    <dgm:pt modelId="{C38280FD-33D5-469C-86C5-28ACD7470717}">
      <dgm:prSet/>
      <dgm:spPr/>
      <dgm:t>
        <a:bodyPr/>
        <a:lstStyle/>
        <a:p>
          <a:r>
            <a:rPr lang="en-US" dirty="0"/>
            <a:t>This was made explicit in reservation of rights provisions.</a:t>
          </a:r>
        </a:p>
      </dgm:t>
    </dgm:pt>
    <dgm:pt modelId="{84F26573-48B5-4442-9733-E1ACB1133F27}" type="parTrans" cxnId="{A688FFCD-1AF7-4D31-B8D4-3DEB9221CC8E}">
      <dgm:prSet/>
      <dgm:spPr/>
      <dgm:t>
        <a:bodyPr/>
        <a:lstStyle/>
        <a:p>
          <a:endParaRPr lang="en-US"/>
        </a:p>
      </dgm:t>
    </dgm:pt>
    <dgm:pt modelId="{82D87638-B0B4-474C-9A8E-C91319B4FA42}" type="sibTrans" cxnId="{A688FFCD-1AF7-4D31-B8D4-3DEB9221CC8E}">
      <dgm:prSet/>
      <dgm:spPr/>
      <dgm:t>
        <a:bodyPr/>
        <a:lstStyle/>
        <a:p>
          <a:endParaRPr lang="en-US"/>
        </a:p>
      </dgm:t>
    </dgm:pt>
    <dgm:pt modelId="{3EC55300-FD90-47D9-934A-C9EA82F530F6}" type="pres">
      <dgm:prSet presAssocID="{4CA995FF-F5B1-49AE-AE5D-E9190BFBBF50}" presName="root" presStyleCnt="0">
        <dgm:presLayoutVars>
          <dgm:dir/>
          <dgm:resizeHandles val="exact"/>
        </dgm:presLayoutVars>
      </dgm:prSet>
      <dgm:spPr/>
    </dgm:pt>
    <dgm:pt modelId="{CB56A781-3BFC-4A2F-AC97-8BBA3D667E74}" type="pres">
      <dgm:prSet presAssocID="{106E60EC-A25C-4492-B099-51214680AFDB}" presName="compNode" presStyleCnt="0"/>
      <dgm:spPr/>
    </dgm:pt>
    <dgm:pt modelId="{52C52FC2-BE6C-4A92-B36B-E929D2628A2B}" type="pres">
      <dgm:prSet presAssocID="{106E60EC-A25C-4492-B099-51214680AFDB}" presName="bgRect" presStyleLbl="bgShp" presStyleIdx="0" presStyleCnt="2"/>
      <dgm:spPr/>
    </dgm:pt>
    <dgm:pt modelId="{81F3EE66-AE49-459D-990E-C2ED28AA5B03}" type="pres">
      <dgm:prSet presAssocID="{106E60EC-A25C-4492-B099-51214680AF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F8C918E-CCE6-4991-928F-3EE7A84871C8}" type="pres">
      <dgm:prSet presAssocID="{106E60EC-A25C-4492-B099-51214680AFDB}" presName="spaceRect" presStyleCnt="0"/>
      <dgm:spPr/>
    </dgm:pt>
    <dgm:pt modelId="{EB38E7C1-0B56-42BF-8E23-B7ABEB689A79}" type="pres">
      <dgm:prSet presAssocID="{106E60EC-A25C-4492-B099-51214680AFDB}" presName="parTx" presStyleLbl="revTx" presStyleIdx="0" presStyleCnt="2">
        <dgm:presLayoutVars>
          <dgm:chMax val="0"/>
          <dgm:chPref val="0"/>
        </dgm:presLayoutVars>
      </dgm:prSet>
      <dgm:spPr/>
    </dgm:pt>
    <dgm:pt modelId="{A06B2F83-242B-4F98-AA1F-7740AB6C6A37}" type="pres">
      <dgm:prSet presAssocID="{DBC7794D-F9C4-46BF-AD51-401EF1E304BB}" presName="sibTrans" presStyleCnt="0"/>
      <dgm:spPr/>
    </dgm:pt>
    <dgm:pt modelId="{FA847D82-283A-4A3D-92D3-7073D18B2498}" type="pres">
      <dgm:prSet presAssocID="{C38280FD-33D5-469C-86C5-28ACD7470717}" presName="compNode" presStyleCnt="0"/>
      <dgm:spPr/>
    </dgm:pt>
    <dgm:pt modelId="{5F163D58-F27C-46AC-91DA-D188D5FC2345}" type="pres">
      <dgm:prSet presAssocID="{C38280FD-33D5-469C-86C5-28ACD7470717}" presName="bgRect" presStyleLbl="bgShp" presStyleIdx="1" presStyleCnt="2"/>
      <dgm:spPr/>
    </dgm:pt>
    <dgm:pt modelId="{9E1940A0-B272-4983-A4E9-E730CBFE1333}" type="pres">
      <dgm:prSet presAssocID="{C38280FD-33D5-469C-86C5-28ACD74707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E94ACC95-C0D3-4DE1-8699-94AF23FE8891}" type="pres">
      <dgm:prSet presAssocID="{C38280FD-33D5-469C-86C5-28ACD7470717}" presName="spaceRect" presStyleCnt="0"/>
      <dgm:spPr/>
    </dgm:pt>
    <dgm:pt modelId="{3C7C79A6-DA21-43F3-992E-42E37B09E64E}" type="pres">
      <dgm:prSet presAssocID="{C38280FD-33D5-469C-86C5-28ACD7470717}" presName="parTx" presStyleLbl="revTx" presStyleIdx="1" presStyleCnt="2">
        <dgm:presLayoutVars>
          <dgm:chMax val="0"/>
          <dgm:chPref val="0"/>
        </dgm:presLayoutVars>
      </dgm:prSet>
      <dgm:spPr/>
    </dgm:pt>
  </dgm:ptLst>
  <dgm:cxnLst>
    <dgm:cxn modelId="{BD4E2508-8752-494F-8B68-BC74D01590E9}" srcId="{4CA995FF-F5B1-49AE-AE5D-E9190BFBBF50}" destId="{106E60EC-A25C-4492-B099-51214680AFDB}" srcOrd="0" destOrd="0" parTransId="{53976686-CE66-4375-BDB7-F5D03435147D}" sibTransId="{DBC7794D-F9C4-46BF-AD51-401EF1E304BB}"/>
    <dgm:cxn modelId="{B2BDF11D-1A5F-484D-80D6-26FA59D0533A}" type="presOf" srcId="{106E60EC-A25C-4492-B099-51214680AFDB}" destId="{EB38E7C1-0B56-42BF-8E23-B7ABEB689A79}" srcOrd="0" destOrd="0" presId="urn:microsoft.com/office/officeart/2018/2/layout/IconVerticalSolidList"/>
    <dgm:cxn modelId="{B0AA36A3-4EAB-41A3-8633-C36E677E913D}" type="presOf" srcId="{C38280FD-33D5-469C-86C5-28ACD7470717}" destId="{3C7C79A6-DA21-43F3-992E-42E37B09E64E}" srcOrd="0" destOrd="0" presId="urn:microsoft.com/office/officeart/2018/2/layout/IconVerticalSolidList"/>
    <dgm:cxn modelId="{650259A4-0099-4A8D-8F5E-46F663BF6FF0}" type="presOf" srcId="{4CA995FF-F5B1-49AE-AE5D-E9190BFBBF50}" destId="{3EC55300-FD90-47D9-934A-C9EA82F530F6}" srcOrd="0" destOrd="0" presId="urn:microsoft.com/office/officeart/2018/2/layout/IconVerticalSolidList"/>
    <dgm:cxn modelId="{A688FFCD-1AF7-4D31-B8D4-3DEB9221CC8E}" srcId="{4CA995FF-F5B1-49AE-AE5D-E9190BFBBF50}" destId="{C38280FD-33D5-469C-86C5-28ACD7470717}" srcOrd="1" destOrd="0" parTransId="{84F26573-48B5-4442-9733-E1ACB1133F27}" sibTransId="{82D87638-B0B4-474C-9A8E-C91319B4FA42}"/>
    <dgm:cxn modelId="{2B4F90CC-40C2-46CF-9A97-1B9FDBD64C19}" type="presParOf" srcId="{3EC55300-FD90-47D9-934A-C9EA82F530F6}" destId="{CB56A781-3BFC-4A2F-AC97-8BBA3D667E74}" srcOrd="0" destOrd="0" presId="urn:microsoft.com/office/officeart/2018/2/layout/IconVerticalSolidList"/>
    <dgm:cxn modelId="{6C79DB31-6618-459E-9A95-1810D71D1CF3}" type="presParOf" srcId="{CB56A781-3BFC-4A2F-AC97-8BBA3D667E74}" destId="{52C52FC2-BE6C-4A92-B36B-E929D2628A2B}" srcOrd="0" destOrd="0" presId="urn:microsoft.com/office/officeart/2018/2/layout/IconVerticalSolidList"/>
    <dgm:cxn modelId="{F598B7C9-DCD9-4C78-9A55-A6756940F838}" type="presParOf" srcId="{CB56A781-3BFC-4A2F-AC97-8BBA3D667E74}" destId="{81F3EE66-AE49-459D-990E-C2ED28AA5B03}" srcOrd="1" destOrd="0" presId="urn:microsoft.com/office/officeart/2018/2/layout/IconVerticalSolidList"/>
    <dgm:cxn modelId="{6582E646-185B-49FB-82F7-6185792E6D94}" type="presParOf" srcId="{CB56A781-3BFC-4A2F-AC97-8BBA3D667E74}" destId="{AF8C918E-CCE6-4991-928F-3EE7A84871C8}" srcOrd="2" destOrd="0" presId="urn:microsoft.com/office/officeart/2018/2/layout/IconVerticalSolidList"/>
    <dgm:cxn modelId="{A506762A-EDE1-4C82-9074-269AA25A48A6}" type="presParOf" srcId="{CB56A781-3BFC-4A2F-AC97-8BBA3D667E74}" destId="{EB38E7C1-0B56-42BF-8E23-B7ABEB689A79}" srcOrd="3" destOrd="0" presId="urn:microsoft.com/office/officeart/2018/2/layout/IconVerticalSolidList"/>
    <dgm:cxn modelId="{25CCAF47-A050-434B-8037-99796D9C2C09}" type="presParOf" srcId="{3EC55300-FD90-47D9-934A-C9EA82F530F6}" destId="{A06B2F83-242B-4F98-AA1F-7740AB6C6A37}" srcOrd="1" destOrd="0" presId="urn:microsoft.com/office/officeart/2018/2/layout/IconVerticalSolidList"/>
    <dgm:cxn modelId="{4914449E-3DCB-44BA-B127-D0A3D1BF1A1D}" type="presParOf" srcId="{3EC55300-FD90-47D9-934A-C9EA82F530F6}" destId="{FA847D82-283A-4A3D-92D3-7073D18B2498}" srcOrd="2" destOrd="0" presId="urn:microsoft.com/office/officeart/2018/2/layout/IconVerticalSolidList"/>
    <dgm:cxn modelId="{9EAE5A81-D555-43E7-A421-3E3195E3964B}" type="presParOf" srcId="{FA847D82-283A-4A3D-92D3-7073D18B2498}" destId="{5F163D58-F27C-46AC-91DA-D188D5FC2345}" srcOrd="0" destOrd="0" presId="urn:microsoft.com/office/officeart/2018/2/layout/IconVerticalSolidList"/>
    <dgm:cxn modelId="{F25D34AD-58A6-4123-B350-8670D97D00F8}" type="presParOf" srcId="{FA847D82-283A-4A3D-92D3-7073D18B2498}" destId="{9E1940A0-B272-4983-A4E9-E730CBFE1333}" srcOrd="1" destOrd="0" presId="urn:microsoft.com/office/officeart/2018/2/layout/IconVerticalSolidList"/>
    <dgm:cxn modelId="{76C902B2-F16C-4A5E-AF51-2C3CA34F5B88}" type="presParOf" srcId="{FA847D82-283A-4A3D-92D3-7073D18B2498}" destId="{E94ACC95-C0D3-4DE1-8699-94AF23FE8891}" srcOrd="2" destOrd="0" presId="urn:microsoft.com/office/officeart/2018/2/layout/IconVerticalSolidList"/>
    <dgm:cxn modelId="{012BEF19-CFE3-4F3C-9D13-CF54EDBFFD84}" type="presParOf" srcId="{FA847D82-283A-4A3D-92D3-7073D18B2498}" destId="{3C7C79A6-DA21-43F3-992E-42E37B09E64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21B893-7C61-4349-980F-0642CC41903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E3D64C6-5670-4779-B530-98F6EA631425}">
      <dgm:prSet/>
      <dgm:spPr/>
      <dgm:t>
        <a:bodyPr/>
        <a:lstStyle/>
        <a:p>
          <a:r>
            <a:rPr lang="en-US" dirty="0"/>
            <a:t>Students' complaints in </a:t>
          </a:r>
          <a:r>
            <a:rPr lang="en-US" i="1" u="none" dirty="0"/>
            <a:t>Hickey </a:t>
          </a:r>
          <a:r>
            <a:rPr lang="en-US" dirty="0"/>
            <a:t>supported implied “fair contact”; what university publications touted as a campus experience.</a:t>
          </a:r>
        </a:p>
      </dgm:t>
    </dgm:pt>
    <dgm:pt modelId="{AA6A0EB5-B8E1-42C2-B8A9-CDB22991D610}" type="parTrans" cxnId="{F436B985-612A-46A0-B513-00C0D5EFBAEF}">
      <dgm:prSet/>
      <dgm:spPr/>
      <dgm:t>
        <a:bodyPr/>
        <a:lstStyle/>
        <a:p>
          <a:endParaRPr lang="en-US"/>
        </a:p>
      </dgm:t>
    </dgm:pt>
    <dgm:pt modelId="{0DCE797B-5775-46B9-880C-9594C3428C4A}" type="sibTrans" cxnId="{F436B985-612A-46A0-B513-00C0D5EFBAEF}">
      <dgm:prSet/>
      <dgm:spPr/>
      <dgm:t>
        <a:bodyPr/>
        <a:lstStyle/>
        <a:p>
          <a:endParaRPr lang="en-US"/>
        </a:p>
      </dgm:t>
    </dgm:pt>
    <dgm:pt modelId="{60BBF560-0286-4715-B755-1A0AB9E0DFBF}">
      <dgm:prSet/>
      <dgm:spPr/>
      <dgm:t>
        <a:bodyPr/>
        <a:lstStyle/>
        <a:p>
          <a:r>
            <a:rPr lang="en-US"/>
            <a:t>Long standing prepandemic tradition of in person education.</a:t>
          </a:r>
        </a:p>
      </dgm:t>
    </dgm:pt>
    <dgm:pt modelId="{0E06456E-C297-448F-8B4C-5F3C275E5DE7}" type="parTrans" cxnId="{E92D7827-DC47-4145-8CDA-8056044CED10}">
      <dgm:prSet/>
      <dgm:spPr/>
      <dgm:t>
        <a:bodyPr/>
        <a:lstStyle/>
        <a:p>
          <a:endParaRPr lang="en-US"/>
        </a:p>
      </dgm:t>
    </dgm:pt>
    <dgm:pt modelId="{44CA33D5-22C2-4451-A5F6-261D1FCA5CED}" type="sibTrans" cxnId="{E92D7827-DC47-4145-8CDA-8056044CED10}">
      <dgm:prSet/>
      <dgm:spPr/>
      <dgm:t>
        <a:bodyPr/>
        <a:lstStyle/>
        <a:p>
          <a:endParaRPr lang="en-US"/>
        </a:p>
      </dgm:t>
    </dgm:pt>
    <dgm:pt modelId="{B63F5E35-4530-40B3-BE05-7FFDDDB5E130}">
      <dgm:prSet/>
      <dgm:spPr/>
      <dgm:t>
        <a:bodyPr/>
        <a:lstStyle/>
        <a:p>
          <a:r>
            <a:rPr lang="en-US"/>
            <a:t>Separate marketing and pricing of online vs. in-person programs.</a:t>
          </a:r>
        </a:p>
      </dgm:t>
    </dgm:pt>
    <dgm:pt modelId="{7A20B688-0E20-47F1-A709-211F84CEAED9}" type="parTrans" cxnId="{6B0F5209-04CF-491D-B0AF-196F0CF52166}">
      <dgm:prSet/>
      <dgm:spPr/>
      <dgm:t>
        <a:bodyPr/>
        <a:lstStyle/>
        <a:p>
          <a:endParaRPr lang="en-US"/>
        </a:p>
      </dgm:t>
    </dgm:pt>
    <dgm:pt modelId="{74C2B128-CA99-4A67-B21A-3F234DEA61C6}" type="sibTrans" cxnId="{6B0F5209-04CF-491D-B0AF-196F0CF52166}">
      <dgm:prSet/>
      <dgm:spPr/>
      <dgm:t>
        <a:bodyPr/>
        <a:lstStyle/>
        <a:p>
          <a:endParaRPr lang="en-US"/>
        </a:p>
      </dgm:t>
    </dgm:pt>
    <dgm:pt modelId="{01F692A7-6FD4-45FB-982A-64D633C41BAF}" type="pres">
      <dgm:prSet presAssocID="{2121B893-7C61-4349-980F-0642CC419038}" presName="vert0" presStyleCnt="0">
        <dgm:presLayoutVars>
          <dgm:dir/>
          <dgm:animOne val="branch"/>
          <dgm:animLvl val="lvl"/>
        </dgm:presLayoutVars>
      </dgm:prSet>
      <dgm:spPr/>
    </dgm:pt>
    <dgm:pt modelId="{6BFF3466-2C79-4277-BACF-E6645EA55D11}" type="pres">
      <dgm:prSet presAssocID="{3E3D64C6-5670-4779-B530-98F6EA631425}" presName="thickLine" presStyleLbl="alignNode1" presStyleIdx="0" presStyleCnt="3"/>
      <dgm:spPr/>
    </dgm:pt>
    <dgm:pt modelId="{A5426EA0-FEAD-4FDA-A17E-FE58A677929F}" type="pres">
      <dgm:prSet presAssocID="{3E3D64C6-5670-4779-B530-98F6EA631425}" presName="horz1" presStyleCnt="0"/>
      <dgm:spPr/>
    </dgm:pt>
    <dgm:pt modelId="{D372D33B-CAF6-4316-882A-814599BBC022}" type="pres">
      <dgm:prSet presAssocID="{3E3D64C6-5670-4779-B530-98F6EA631425}" presName="tx1" presStyleLbl="revTx" presStyleIdx="0" presStyleCnt="3"/>
      <dgm:spPr/>
    </dgm:pt>
    <dgm:pt modelId="{1A0D8313-F805-4068-9371-BDA98D02B5A8}" type="pres">
      <dgm:prSet presAssocID="{3E3D64C6-5670-4779-B530-98F6EA631425}" presName="vert1" presStyleCnt="0"/>
      <dgm:spPr/>
    </dgm:pt>
    <dgm:pt modelId="{BD5F4E06-B539-4B34-AB2D-2665013C28DC}" type="pres">
      <dgm:prSet presAssocID="{60BBF560-0286-4715-B755-1A0AB9E0DFBF}" presName="thickLine" presStyleLbl="alignNode1" presStyleIdx="1" presStyleCnt="3"/>
      <dgm:spPr/>
    </dgm:pt>
    <dgm:pt modelId="{511D5092-528B-4D0B-AB50-9FF0E5B9FBD3}" type="pres">
      <dgm:prSet presAssocID="{60BBF560-0286-4715-B755-1A0AB9E0DFBF}" presName="horz1" presStyleCnt="0"/>
      <dgm:spPr/>
    </dgm:pt>
    <dgm:pt modelId="{17FE4462-9CC4-4498-A3B6-2AFBBACA329E}" type="pres">
      <dgm:prSet presAssocID="{60BBF560-0286-4715-B755-1A0AB9E0DFBF}" presName="tx1" presStyleLbl="revTx" presStyleIdx="1" presStyleCnt="3"/>
      <dgm:spPr/>
    </dgm:pt>
    <dgm:pt modelId="{32FC0E69-BFFC-44DC-A721-384E3D45298C}" type="pres">
      <dgm:prSet presAssocID="{60BBF560-0286-4715-B755-1A0AB9E0DFBF}" presName="vert1" presStyleCnt="0"/>
      <dgm:spPr/>
    </dgm:pt>
    <dgm:pt modelId="{ED1410B5-4EDD-4C0A-9CE4-6F8E47A8414A}" type="pres">
      <dgm:prSet presAssocID="{B63F5E35-4530-40B3-BE05-7FFDDDB5E130}" presName="thickLine" presStyleLbl="alignNode1" presStyleIdx="2" presStyleCnt="3"/>
      <dgm:spPr/>
    </dgm:pt>
    <dgm:pt modelId="{3F8B4897-C26A-44CF-835E-FBE143EFCEBB}" type="pres">
      <dgm:prSet presAssocID="{B63F5E35-4530-40B3-BE05-7FFDDDB5E130}" presName="horz1" presStyleCnt="0"/>
      <dgm:spPr/>
    </dgm:pt>
    <dgm:pt modelId="{239AC7BA-22BD-4FD3-9CC6-DBCB8D647D14}" type="pres">
      <dgm:prSet presAssocID="{B63F5E35-4530-40B3-BE05-7FFDDDB5E130}" presName="tx1" presStyleLbl="revTx" presStyleIdx="2" presStyleCnt="3"/>
      <dgm:spPr/>
    </dgm:pt>
    <dgm:pt modelId="{3FFEA775-CAB2-436F-9BB9-EF303FEE47F7}" type="pres">
      <dgm:prSet presAssocID="{B63F5E35-4530-40B3-BE05-7FFDDDB5E130}" presName="vert1" presStyleCnt="0"/>
      <dgm:spPr/>
    </dgm:pt>
  </dgm:ptLst>
  <dgm:cxnLst>
    <dgm:cxn modelId="{6B0F5209-04CF-491D-B0AF-196F0CF52166}" srcId="{2121B893-7C61-4349-980F-0642CC419038}" destId="{B63F5E35-4530-40B3-BE05-7FFDDDB5E130}" srcOrd="2" destOrd="0" parTransId="{7A20B688-0E20-47F1-A709-211F84CEAED9}" sibTransId="{74C2B128-CA99-4A67-B21A-3F234DEA61C6}"/>
    <dgm:cxn modelId="{5F51B626-56A1-4367-BFBC-1FE2F2C11A8E}" type="presOf" srcId="{60BBF560-0286-4715-B755-1A0AB9E0DFBF}" destId="{17FE4462-9CC4-4498-A3B6-2AFBBACA329E}" srcOrd="0" destOrd="0" presId="urn:microsoft.com/office/officeart/2008/layout/LinedList"/>
    <dgm:cxn modelId="{E92D7827-DC47-4145-8CDA-8056044CED10}" srcId="{2121B893-7C61-4349-980F-0642CC419038}" destId="{60BBF560-0286-4715-B755-1A0AB9E0DFBF}" srcOrd="1" destOrd="0" parTransId="{0E06456E-C297-448F-8B4C-5F3C275E5DE7}" sibTransId="{44CA33D5-22C2-4451-A5F6-261D1FCA5CED}"/>
    <dgm:cxn modelId="{4552A334-DB5B-48C9-9F9C-A6CE99257101}" type="presOf" srcId="{3E3D64C6-5670-4779-B530-98F6EA631425}" destId="{D372D33B-CAF6-4316-882A-814599BBC022}" srcOrd="0" destOrd="0" presId="urn:microsoft.com/office/officeart/2008/layout/LinedList"/>
    <dgm:cxn modelId="{F436B985-612A-46A0-B513-00C0D5EFBAEF}" srcId="{2121B893-7C61-4349-980F-0642CC419038}" destId="{3E3D64C6-5670-4779-B530-98F6EA631425}" srcOrd="0" destOrd="0" parTransId="{AA6A0EB5-B8E1-42C2-B8A9-CDB22991D610}" sibTransId="{0DCE797B-5775-46B9-880C-9594C3428C4A}"/>
    <dgm:cxn modelId="{F35810E8-582D-4B39-80D1-A6B7C3EB4B48}" type="presOf" srcId="{2121B893-7C61-4349-980F-0642CC419038}" destId="{01F692A7-6FD4-45FB-982A-64D633C41BAF}" srcOrd="0" destOrd="0" presId="urn:microsoft.com/office/officeart/2008/layout/LinedList"/>
    <dgm:cxn modelId="{1EDFF2FB-31AC-458E-8FBD-7A1FEF009914}" type="presOf" srcId="{B63F5E35-4530-40B3-BE05-7FFDDDB5E130}" destId="{239AC7BA-22BD-4FD3-9CC6-DBCB8D647D14}" srcOrd="0" destOrd="0" presId="urn:microsoft.com/office/officeart/2008/layout/LinedList"/>
    <dgm:cxn modelId="{045A613B-EEA2-44BE-9B96-71A1073DD55F}" type="presParOf" srcId="{01F692A7-6FD4-45FB-982A-64D633C41BAF}" destId="{6BFF3466-2C79-4277-BACF-E6645EA55D11}" srcOrd="0" destOrd="0" presId="urn:microsoft.com/office/officeart/2008/layout/LinedList"/>
    <dgm:cxn modelId="{9A3AB54E-6397-4BD7-A838-226639047353}" type="presParOf" srcId="{01F692A7-6FD4-45FB-982A-64D633C41BAF}" destId="{A5426EA0-FEAD-4FDA-A17E-FE58A677929F}" srcOrd="1" destOrd="0" presId="urn:microsoft.com/office/officeart/2008/layout/LinedList"/>
    <dgm:cxn modelId="{226C6CBE-8784-4C54-AA5B-29628570FDCD}" type="presParOf" srcId="{A5426EA0-FEAD-4FDA-A17E-FE58A677929F}" destId="{D372D33B-CAF6-4316-882A-814599BBC022}" srcOrd="0" destOrd="0" presId="urn:microsoft.com/office/officeart/2008/layout/LinedList"/>
    <dgm:cxn modelId="{76078705-5617-46DB-876C-D6332BDDC4AC}" type="presParOf" srcId="{A5426EA0-FEAD-4FDA-A17E-FE58A677929F}" destId="{1A0D8313-F805-4068-9371-BDA98D02B5A8}" srcOrd="1" destOrd="0" presId="urn:microsoft.com/office/officeart/2008/layout/LinedList"/>
    <dgm:cxn modelId="{918BAD52-9E7F-4EF6-8558-E35DE0740311}" type="presParOf" srcId="{01F692A7-6FD4-45FB-982A-64D633C41BAF}" destId="{BD5F4E06-B539-4B34-AB2D-2665013C28DC}" srcOrd="2" destOrd="0" presId="urn:microsoft.com/office/officeart/2008/layout/LinedList"/>
    <dgm:cxn modelId="{DE477F3A-4B46-41E4-B70F-5A555062B288}" type="presParOf" srcId="{01F692A7-6FD4-45FB-982A-64D633C41BAF}" destId="{511D5092-528B-4D0B-AB50-9FF0E5B9FBD3}" srcOrd="3" destOrd="0" presId="urn:microsoft.com/office/officeart/2008/layout/LinedList"/>
    <dgm:cxn modelId="{ABF09CA3-E5DC-4732-80F9-AB9437857A15}" type="presParOf" srcId="{511D5092-528B-4D0B-AB50-9FF0E5B9FBD3}" destId="{17FE4462-9CC4-4498-A3B6-2AFBBACA329E}" srcOrd="0" destOrd="0" presId="urn:microsoft.com/office/officeart/2008/layout/LinedList"/>
    <dgm:cxn modelId="{C189D0B0-2D83-4D13-875A-2C034CCF5CF5}" type="presParOf" srcId="{511D5092-528B-4D0B-AB50-9FF0E5B9FBD3}" destId="{32FC0E69-BFFC-44DC-A721-384E3D45298C}" srcOrd="1" destOrd="0" presId="urn:microsoft.com/office/officeart/2008/layout/LinedList"/>
    <dgm:cxn modelId="{BA373DAA-7536-4692-ADE9-2E13F429E65A}" type="presParOf" srcId="{01F692A7-6FD4-45FB-982A-64D633C41BAF}" destId="{ED1410B5-4EDD-4C0A-9CE4-6F8E47A8414A}" srcOrd="4" destOrd="0" presId="urn:microsoft.com/office/officeart/2008/layout/LinedList"/>
    <dgm:cxn modelId="{DAAD50A4-3391-4969-9E48-85F30039278D}" type="presParOf" srcId="{01F692A7-6FD4-45FB-982A-64D633C41BAF}" destId="{3F8B4897-C26A-44CF-835E-FBE143EFCEBB}" srcOrd="5" destOrd="0" presId="urn:microsoft.com/office/officeart/2008/layout/LinedList"/>
    <dgm:cxn modelId="{BF28C906-2F67-46D5-8C61-F60B11767A4B}" type="presParOf" srcId="{3F8B4897-C26A-44CF-835E-FBE143EFCEBB}" destId="{239AC7BA-22BD-4FD3-9CC6-DBCB8D647D14}" srcOrd="0" destOrd="0" presId="urn:microsoft.com/office/officeart/2008/layout/LinedList"/>
    <dgm:cxn modelId="{D142FCB7-805C-4779-8BE4-F3D365B4CA7E}" type="presParOf" srcId="{3F8B4897-C26A-44CF-835E-FBE143EFCEBB}" destId="{3FFEA775-CAB2-436F-9BB9-EF303FEE47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647FCA-D22B-428E-ABD3-0195B16811B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39BA0FF-885A-4952-8858-0D2C790062D6}">
      <dgm:prSet/>
      <dgm:spPr/>
      <dgm:t>
        <a:bodyPr/>
        <a:lstStyle/>
        <a:p>
          <a:r>
            <a:rPr lang="en-US"/>
            <a:t>Students adequately pled damages.</a:t>
          </a:r>
        </a:p>
      </dgm:t>
    </dgm:pt>
    <dgm:pt modelId="{C0B9E50D-6612-41CF-AFD0-E00EF9AED2BF}" type="parTrans" cxnId="{5A484F5C-D78A-4762-BC66-FE23204CE818}">
      <dgm:prSet/>
      <dgm:spPr/>
      <dgm:t>
        <a:bodyPr/>
        <a:lstStyle/>
        <a:p>
          <a:endParaRPr lang="en-US"/>
        </a:p>
      </dgm:t>
    </dgm:pt>
    <dgm:pt modelId="{B5F3BBCF-0AED-479F-83A4-E42133439C8C}" type="sibTrans" cxnId="{5A484F5C-D78A-4762-BC66-FE23204CE818}">
      <dgm:prSet/>
      <dgm:spPr/>
      <dgm:t>
        <a:bodyPr/>
        <a:lstStyle/>
        <a:p>
          <a:endParaRPr lang="en-US"/>
        </a:p>
      </dgm:t>
    </dgm:pt>
    <dgm:pt modelId="{4BE5CE3D-A10C-4C69-9FB3-E312E24FFBE8}">
      <dgm:prSet/>
      <dgm:spPr/>
      <dgm:t>
        <a:bodyPr/>
        <a:lstStyle/>
        <a:p>
          <a:r>
            <a:rPr lang="en-US"/>
            <a:t>Students did not receive “opportunity for collaborative learning and in-person, dialogue, feed back and critique for which they paid”.</a:t>
          </a:r>
        </a:p>
      </dgm:t>
    </dgm:pt>
    <dgm:pt modelId="{2938C02C-1254-41FA-99F5-FC3673CF469D}" type="parTrans" cxnId="{A027771D-3CC3-40F8-AE0B-AA5A30E31880}">
      <dgm:prSet/>
      <dgm:spPr/>
      <dgm:t>
        <a:bodyPr/>
        <a:lstStyle/>
        <a:p>
          <a:endParaRPr lang="en-US"/>
        </a:p>
      </dgm:t>
    </dgm:pt>
    <dgm:pt modelId="{4FCB9DD3-1D07-4044-A131-AC670DA573AA}" type="sibTrans" cxnId="{A027771D-3CC3-40F8-AE0B-AA5A30E31880}">
      <dgm:prSet/>
      <dgm:spPr/>
      <dgm:t>
        <a:bodyPr/>
        <a:lstStyle/>
        <a:p>
          <a:endParaRPr lang="en-US"/>
        </a:p>
      </dgm:t>
    </dgm:pt>
    <dgm:pt modelId="{4BDE9FF8-39BD-41AC-8F4F-9FEAA73BD756}">
      <dgm:prSet/>
      <dgm:spPr/>
      <dgm:t>
        <a:bodyPr/>
        <a:lstStyle/>
        <a:p>
          <a:r>
            <a:rPr lang="en-US" dirty="0"/>
            <a:t>Schools and others who solicited to public, need to be careful what they puff about.</a:t>
          </a:r>
        </a:p>
      </dgm:t>
    </dgm:pt>
    <dgm:pt modelId="{CB792996-A35E-4867-B3BF-1625A7AF84CF}" type="parTrans" cxnId="{090C753D-5218-44F5-B8DC-B3DDD61A744A}">
      <dgm:prSet/>
      <dgm:spPr/>
      <dgm:t>
        <a:bodyPr/>
        <a:lstStyle/>
        <a:p>
          <a:endParaRPr lang="en-US"/>
        </a:p>
      </dgm:t>
    </dgm:pt>
    <dgm:pt modelId="{F9E3D424-06F5-4823-B7C8-F8CE3296D56C}" type="sibTrans" cxnId="{090C753D-5218-44F5-B8DC-B3DDD61A744A}">
      <dgm:prSet/>
      <dgm:spPr/>
      <dgm:t>
        <a:bodyPr/>
        <a:lstStyle/>
        <a:p>
          <a:endParaRPr lang="en-US"/>
        </a:p>
      </dgm:t>
    </dgm:pt>
    <dgm:pt modelId="{DD80877F-3967-464B-A162-84ECB6DEF81C}" type="pres">
      <dgm:prSet presAssocID="{74647FCA-D22B-428E-ABD3-0195B16811B3}" presName="vert0" presStyleCnt="0">
        <dgm:presLayoutVars>
          <dgm:dir/>
          <dgm:animOne val="branch"/>
          <dgm:animLvl val="lvl"/>
        </dgm:presLayoutVars>
      </dgm:prSet>
      <dgm:spPr/>
    </dgm:pt>
    <dgm:pt modelId="{B8B6E399-E80A-4736-90C7-C75AB8F6F487}" type="pres">
      <dgm:prSet presAssocID="{639BA0FF-885A-4952-8858-0D2C790062D6}" presName="thickLine" presStyleLbl="alignNode1" presStyleIdx="0" presStyleCnt="3"/>
      <dgm:spPr/>
    </dgm:pt>
    <dgm:pt modelId="{AC6E8A97-727B-4C72-B355-24BB58A48ECB}" type="pres">
      <dgm:prSet presAssocID="{639BA0FF-885A-4952-8858-0D2C790062D6}" presName="horz1" presStyleCnt="0"/>
      <dgm:spPr/>
    </dgm:pt>
    <dgm:pt modelId="{8814457F-B3CF-4BF6-A1AE-8EBC6460909A}" type="pres">
      <dgm:prSet presAssocID="{639BA0FF-885A-4952-8858-0D2C790062D6}" presName="tx1" presStyleLbl="revTx" presStyleIdx="0" presStyleCnt="3"/>
      <dgm:spPr/>
    </dgm:pt>
    <dgm:pt modelId="{9BD1D768-DBC6-4E2E-9EE5-4F4D4973AED2}" type="pres">
      <dgm:prSet presAssocID="{639BA0FF-885A-4952-8858-0D2C790062D6}" presName="vert1" presStyleCnt="0"/>
      <dgm:spPr/>
    </dgm:pt>
    <dgm:pt modelId="{B0061EBE-F234-47EF-85F7-B7343B3DCCFB}" type="pres">
      <dgm:prSet presAssocID="{4BE5CE3D-A10C-4C69-9FB3-E312E24FFBE8}" presName="thickLine" presStyleLbl="alignNode1" presStyleIdx="1" presStyleCnt="3"/>
      <dgm:spPr/>
    </dgm:pt>
    <dgm:pt modelId="{8BC1646A-5BC6-4F34-BDFA-C6E2FC23EB98}" type="pres">
      <dgm:prSet presAssocID="{4BE5CE3D-A10C-4C69-9FB3-E312E24FFBE8}" presName="horz1" presStyleCnt="0"/>
      <dgm:spPr/>
    </dgm:pt>
    <dgm:pt modelId="{92184866-84F3-41D1-9F79-233951AE539D}" type="pres">
      <dgm:prSet presAssocID="{4BE5CE3D-A10C-4C69-9FB3-E312E24FFBE8}" presName="tx1" presStyleLbl="revTx" presStyleIdx="1" presStyleCnt="3"/>
      <dgm:spPr/>
    </dgm:pt>
    <dgm:pt modelId="{47F258D2-3646-4FAE-9300-2B18289666C5}" type="pres">
      <dgm:prSet presAssocID="{4BE5CE3D-A10C-4C69-9FB3-E312E24FFBE8}" presName="vert1" presStyleCnt="0"/>
      <dgm:spPr/>
    </dgm:pt>
    <dgm:pt modelId="{83DF73B0-87DC-4E54-A31E-A2DEAD2DD592}" type="pres">
      <dgm:prSet presAssocID="{4BDE9FF8-39BD-41AC-8F4F-9FEAA73BD756}" presName="thickLine" presStyleLbl="alignNode1" presStyleIdx="2" presStyleCnt="3"/>
      <dgm:spPr/>
    </dgm:pt>
    <dgm:pt modelId="{3E103ECA-EAA1-49D8-9696-DABD153B3671}" type="pres">
      <dgm:prSet presAssocID="{4BDE9FF8-39BD-41AC-8F4F-9FEAA73BD756}" presName="horz1" presStyleCnt="0"/>
      <dgm:spPr/>
    </dgm:pt>
    <dgm:pt modelId="{45C07B7E-6BCA-4E17-8A8A-8F18ADE6C165}" type="pres">
      <dgm:prSet presAssocID="{4BDE9FF8-39BD-41AC-8F4F-9FEAA73BD756}" presName="tx1" presStyleLbl="revTx" presStyleIdx="2" presStyleCnt="3"/>
      <dgm:spPr/>
    </dgm:pt>
    <dgm:pt modelId="{CDD73C6B-4AC5-40E4-A586-BAC1D52D9E4B}" type="pres">
      <dgm:prSet presAssocID="{4BDE9FF8-39BD-41AC-8F4F-9FEAA73BD756}" presName="vert1" presStyleCnt="0"/>
      <dgm:spPr/>
    </dgm:pt>
  </dgm:ptLst>
  <dgm:cxnLst>
    <dgm:cxn modelId="{A027771D-3CC3-40F8-AE0B-AA5A30E31880}" srcId="{74647FCA-D22B-428E-ABD3-0195B16811B3}" destId="{4BE5CE3D-A10C-4C69-9FB3-E312E24FFBE8}" srcOrd="1" destOrd="0" parTransId="{2938C02C-1254-41FA-99F5-FC3673CF469D}" sibTransId="{4FCB9DD3-1D07-4044-A131-AC670DA573AA}"/>
    <dgm:cxn modelId="{090C753D-5218-44F5-B8DC-B3DDD61A744A}" srcId="{74647FCA-D22B-428E-ABD3-0195B16811B3}" destId="{4BDE9FF8-39BD-41AC-8F4F-9FEAA73BD756}" srcOrd="2" destOrd="0" parTransId="{CB792996-A35E-4867-B3BF-1625A7AF84CF}" sibTransId="{F9E3D424-06F5-4823-B7C8-F8CE3296D56C}"/>
    <dgm:cxn modelId="{5A484F5C-D78A-4762-BC66-FE23204CE818}" srcId="{74647FCA-D22B-428E-ABD3-0195B16811B3}" destId="{639BA0FF-885A-4952-8858-0D2C790062D6}" srcOrd="0" destOrd="0" parTransId="{C0B9E50D-6612-41CF-AFD0-E00EF9AED2BF}" sibTransId="{B5F3BBCF-0AED-479F-83A4-E42133439C8C}"/>
    <dgm:cxn modelId="{6952CA69-A505-477A-A713-0082D1D68A05}" type="presOf" srcId="{4BE5CE3D-A10C-4C69-9FB3-E312E24FFBE8}" destId="{92184866-84F3-41D1-9F79-233951AE539D}" srcOrd="0" destOrd="0" presId="urn:microsoft.com/office/officeart/2008/layout/LinedList"/>
    <dgm:cxn modelId="{F3D57952-7481-4E02-91EF-E26CCA8E1651}" type="presOf" srcId="{4BDE9FF8-39BD-41AC-8F4F-9FEAA73BD756}" destId="{45C07B7E-6BCA-4E17-8A8A-8F18ADE6C165}" srcOrd="0" destOrd="0" presId="urn:microsoft.com/office/officeart/2008/layout/LinedList"/>
    <dgm:cxn modelId="{FFE267A0-5639-45F8-898E-19D6AD2DAE9E}" type="presOf" srcId="{74647FCA-D22B-428E-ABD3-0195B16811B3}" destId="{DD80877F-3967-464B-A162-84ECB6DEF81C}" srcOrd="0" destOrd="0" presId="urn:microsoft.com/office/officeart/2008/layout/LinedList"/>
    <dgm:cxn modelId="{A8924ED4-B72F-4A8C-BE61-EB9F05E6EB5A}" type="presOf" srcId="{639BA0FF-885A-4952-8858-0D2C790062D6}" destId="{8814457F-B3CF-4BF6-A1AE-8EBC6460909A}" srcOrd="0" destOrd="0" presId="urn:microsoft.com/office/officeart/2008/layout/LinedList"/>
    <dgm:cxn modelId="{89A22E3F-3D57-4D22-BF21-0889DB7A44DB}" type="presParOf" srcId="{DD80877F-3967-464B-A162-84ECB6DEF81C}" destId="{B8B6E399-E80A-4736-90C7-C75AB8F6F487}" srcOrd="0" destOrd="0" presId="urn:microsoft.com/office/officeart/2008/layout/LinedList"/>
    <dgm:cxn modelId="{83DCC9F9-DCAC-485D-8C21-023FD8D94F8B}" type="presParOf" srcId="{DD80877F-3967-464B-A162-84ECB6DEF81C}" destId="{AC6E8A97-727B-4C72-B355-24BB58A48ECB}" srcOrd="1" destOrd="0" presId="urn:microsoft.com/office/officeart/2008/layout/LinedList"/>
    <dgm:cxn modelId="{8A54ED99-49DD-4EC3-8FF6-5C7608696BB2}" type="presParOf" srcId="{AC6E8A97-727B-4C72-B355-24BB58A48ECB}" destId="{8814457F-B3CF-4BF6-A1AE-8EBC6460909A}" srcOrd="0" destOrd="0" presId="urn:microsoft.com/office/officeart/2008/layout/LinedList"/>
    <dgm:cxn modelId="{6C9E7025-48A2-4C80-856D-B0C5BB3BD66E}" type="presParOf" srcId="{AC6E8A97-727B-4C72-B355-24BB58A48ECB}" destId="{9BD1D768-DBC6-4E2E-9EE5-4F4D4973AED2}" srcOrd="1" destOrd="0" presId="urn:microsoft.com/office/officeart/2008/layout/LinedList"/>
    <dgm:cxn modelId="{707EB540-8FAB-405E-B1C7-F2D20411DC5C}" type="presParOf" srcId="{DD80877F-3967-464B-A162-84ECB6DEF81C}" destId="{B0061EBE-F234-47EF-85F7-B7343B3DCCFB}" srcOrd="2" destOrd="0" presId="urn:microsoft.com/office/officeart/2008/layout/LinedList"/>
    <dgm:cxn modelId="{C2D068BF-4FC1-4D01-B958-9905C1CDD307}" type="presParOf" srcId="{DD80877F-3967-464B-A162-84ECB6DEF81C}" destId="{8BC1646A-5BC6-4F34-BDFA-C6E2FC23EB98}" srcOrd="3" destOrd="0" presId="urn:microsoft.com/office/officeart/2008/layout/LinedList"/>
    <dgm:cxn modelId="{94DF958E-BA54-4E79-99E6-CEC7DA06B489}" type="presParOf" srcId="{8BC1646A-5BC6-4F34-BDFA-C6E2FC23EB98}" destId="{92184866-84F3-41D1-9F79-233951AE539D}" srcOrd="0" destOrd="0" presId="urn:microsoft.com/office/officeart/2008/layout/LinedList"/>
    <dgm:cxn modelId="{84F76ED2-EF23-4CFA-AF67-C4E3E916577A}" type="presParOf" srcId="{8BC1646A-5BC6-4F34-BDFA-C6E2FC23EB98}" destId="{47F258D2-3646-4FAE-9300-2B18289666C5}" srcOrd="1" destOrd="0" presId="urn:microsoft.com/office/officeart/2008/layout/LinedList"/>
    <dgm:cxn modelId="{E9FF013D-2A8C-40A4-976A-925021BBAC20}" type="presParOf" srcId="{DD80877F-3967-464B-A162-84ECB6DEF81C}" destId="{83DF73B0-87DC-4E54-A31E-A2DEAD2DD592}" srcOrd="4" destOrd="0" presId="urn:microsoft.com/office/officeart/2008/layout/LinedList"/>
    <dgm:cxn modelId="{F5FA1BE2-CE2B-4757-916B-6D6AB0670A89}" type="presParOf" srcId="{DD80877F-3967-464B-A162-84ECB6DEF81C}" destId="{3E103ECA-EAA1-49D8-9696-DABD153B3671}" srcOrd="5" destOrd="0" presId="urn:microsoft.com/office/officeart/2008/layout/LinedList"/>
    <dgm:cxn modelId="{38DAB3AA-A328-44A8-BE3B-07A55674B1F0}" type="presParOf" srcId="{3E103ECA-EAA1-49D8-9696-DABD153B3671}" destId="{45C07B7E-6BCA-4E17-8A8A-8F18ADE6C165}" srcOrd="0" destOrd="0" presId="urn:microsoft.com/office/officeart/2008/layout/LinedList"/>
    <dgm:cxn modelId="{EBC692D4-4C1B-4ACF-B385-D4A2140AB6B3}" type="presParOf" srcId="{3E103ECA-EAA1-49D8-9696-DABD153B3671}" destId="{CDD73C6B-4AC5-40E4-A586-BAC1D52D9E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BA1A6-E928-4EBF-828D-377073FC4009}">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56C198-D1EC-46D3-AB8A-2B4D6AA0A3B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Implicated contract principles, because state property interests, necessary for 14</a:t>
          </a:r>
          <a:r>
            <a:rPr lang="en-US" sz="2300" kern="1200" baseline="30000"/>
            <a:t>th</a:t>
          </a:r>
          <a:r>
            <a:rPr lang="en-US" sz="2300" kern="1200"/>
            <a:t> Amendment protection, are defined by state law.</a:t>
          </a:r>
        </a:p>
      </dsp:txBody>
      <dsp:txXfrm>
        <a:off x="0" y="2703"/>
        <a:ext cx="6900512" cy="1843578"/>
      </dsp:txXfrm>
    </dsp:sp>
    <dsp:sp modelId="{DAB65274-D6B8-4A62-888D-16075A4A75ED}">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E9AC4-8402-4A42-985A-B0F0B4975E6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At the time of this case the protections afforded by Title VII, and Pennsylvania civil rights laws, did not protect a student getting kicked out of a program because his superiors disapproved of his lifestyle or other choices deemed impermissible by the university environment.</a:t>
          </a:r>
        </a:p>
      </dsp:txBody>
      <dsp:txXfrm>
        <a:off x="0" y="1846281"/>
        <a:ext cx="6900512" cy="1843578"/>
      </dsp:txXfrm>
    </dsp:sp>
    <dsp:sp modelId="{8FC35B85-5B8A-456C-B211-E3D3C794E912}">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BE6FD0-3C89-4149-B8DA-5AFA86B1DD3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parties submitted the case on stipulated fact concerning the question of liability.</a:t>
          </a:r>
        </a:p>
      </dsp:txBody>
      <dsp:txXfrm>
        <a:off x="0" y="3689859"/>
        <a:ext cx="6900512" cy="1843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CC9DF-6E54-4139-8715-03A1C1C3C7BC}">
      <dsp:nvSpPr>
        <dsp:cNvPr id="0" name=""/>
        <dsp:cNvSpPr/>
      </dsp:nvSpPr>
      <dsp:spPr>
        <a:xfrm>
          <a:off x="0" y="179816"/>
          <a:ext cx="6900512" cy="253641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Kinds of cases that can be brought:</a:t>
          </a:r>
        </a:p>
      </dsp:txBody>
      <dsp:txXfrm>
        <a:off x="123817" y="303633"/>
        <a:ext cx="6652878" cy="2288779"/>
      </dsp:txXfrm>
    </dsp:sp>
    <dsp:sp modelId="{1C43D96C-AEF7-4E9C-BBAA-DEADA61A401F}">
      <dsp:nvSpPr>
        <dsp:cNvPr id="0" name=""/>
        <dsp:cNvSpPr/>
      </dsp:nvSpPr>
      <dsp:spPr>
        <a:xfrm>
          <a:off x="0" y="2819910"/>
          <a:ext cx="6900512" cy="253641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Specific undertakings the university promised but failed to deliver such as certain curriculum, accreditation or degree</a:t>
          </a:r>
        </a:p>
      </dsp:txBody>
      <dsp:txXfrm>
        <a:off x="123817" y="2943727"/>
        <a:ext cx="6652878" cy="22887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480BC-9126-414D-BB41-1FD15D4DDA92}">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E861A-8B8E-4D7C-89A0-7926B11F26E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1.  Students cite to several university publications replete with references to in-person, on-campus instruction as well as to campus experience. The university touted the on-campus experience.</a:t>
          </a:r>
        </a:p>
      </dsp:txBody>
      <dsp:txXfrm>
        <a:off x="0" y="2703"/>
        <a:ext cx="6900512" cy="1843578"/>
      </dsp:txXfrm>
    </dsp:sp>
    <dsp:sp modelId="{E0C50C49-E367-4FAD-B376-1C9E0259C960}">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BFB8C-3377-412E-A20D-9E3FF5C8C6FE}">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2.  Complaint alleged the university’s tradition of having in-person education.</a:t>
          </a:r>
        </a:p>
      </dsp:txBody>
      <dsp:txXfrm>
        <a:off x="0" y="1846281"/>
        <a:ext cx="6900512" cy="1843578"/>
      </dsp:txXfrm>
    </dsp:sp>
    <dsp:sp modelId="{0878DE1F-E76D-4A39-9CBE-5AD2FDBEA8ED}">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22E49-F180-4B27-9018-925096969D00}">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3.  Students point out that online education is a separate product and distinct from in-person education to be offered at a lower cost.</a:t>
          </a:r>
        </a:p>
      </dsp:txBody>
      <dsp:txXfrm>
        <a:off x="0" y="3689859"/>
        <a:ext cx="6900512" cy="18435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E52F4-709B-4351-B6BF-DA0366E81BDE}">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399558-0A57-46B6-A3E4-81254E7A1C03}">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Students have adequately pleaded their implied contract in exchange for in-person education, Pittsburgh’s mandatory fees, Temple Universities’ fee but not as to Pittsburgh’s house and dining fees.</a:t>
          </a:r>
        </a:p>
      </dsp:txBody>
      <dsp:txXfrm>
        <a:off x="0" y="0"/>
        <a:ext cx="6900512" cy="2768070"/>
      </dsp:txXfrm>
    </dsp:sp>
    <dsp:sp modelId="{04B478CC-6321-4013-9B27-1E744269CFEA}">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6FF8D-4F49-4755-8D8D-DD22558E8823}">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Fees that could not be sued for were specifically designated as nonrefundable .</a:t>
          </a:r>
        </a:p>
      </dsp:txBody>
      <dsp:txXfrm>
        <a:off x="0" y="2768070"/>
        <a:ext cx="6900512" cy="27680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BE4F9-E8E6-492F-9838-26FFBD095B2F}">
      <dsp:nvSpPr>
        <dsp:cNvPr id="0" name=""/>
        <dsp:cNvSpPr/>
      </dsp:nvSpPr>
      <dsp:spPr>
        <a:xfrm>
          <a:off x="0" y="0"/>
          <a:ext cx="50097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506764-D61F-42EC-B25B-78581E1099C1}">
      <dsp:nvSpPr>
        <dsp:cNvPr id="0" name=""/>
        <dsp:cNvSpPr/>
      </dsp:nvSpPr>
      <dsp:spPr>
        <a:xfrm>
          <a:off x="0" y="0"/>
          <a:ext cx="5009798" cy="90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The students’ asserted damages are cognizable. </a:t>
          </a:r>
        </a:p>
      </dsp:txBody>
      <dsp:txXfrm>
        <a:off x="0" y="0"/>
        <a:ext cx="5009798" cy="907288"/>
      </dsp:txXfrm>
    </dsp:sp>
    <dsp:sp modelId="{856FE892-D882-4CDE-9462-0E16E8513902}">
      <dsp:nvSpPr>
        <dsp:cNvPr id="0" name=""/>
        <dsp:cNvSpPr/>
      </dsp:nvSpPr>
      <dsp:spPr>
        <a:xfrm>
          <a:off x="0" y="907287"/>
          <a:ext cx="50097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7A975-4FC9-4E56-A3B7-52BDCFA90CB2}">
      <dsp:nvSpPr>
        <dsp:cNvPr id="0" name=""/>
        <dsp:cNvSpPr/>
      </dsp:nvSpPr>
      <dsp:spPr>
        <a:xfrm>
          <a:off x="0" y="907288"/>
          <a:ext cx="5009798" cy="90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Adequately pled damages. </a:t>
          </a:r>
        </a:p>
      </dsp:txBody>
      <dsp:txXfrm>
        <a:off x="0" y="907288"/>
        <a:ext cx="5009798" cy="907288"/>
      </dsp:txXfrm>
    </dsp:sp>
    <dsp:sp modelId="{D53CA847-B19F-4DC5-8CD2-EFE795CA6014}">
      <dsp:nvSpPr>
        <dsp:cNvPr id="0" name=""/>
        <dsp:cNvSpPr/>
      </dsp:nvSpPr>
      <dsp:spPr>
        <a:xfrm>
          <a:off x="0" y="1814575"/>
          <a:ext cx="50097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B9517-CC89-4278-9549-31BF0B80D57B}">
      <dsp:nvSpPr>
        <dsp:cNvPr id="0" name=""/>
        <dsp:cNvSpPr/>
      </dsp:nvSpPr>
      <dsp:spPr>
        <a:xfrm>
          <a:off x="0" y="1814576"/>
          <a:ext cx="5009798" cy="90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Type of education bargained for not given.</a:t>
          </a:r>
        </a:p>
      </dsp:txBody>
      <dsp:txXfrm>
        <a:off x="0" y="1814576"/>
        <a:ext cx="5009798" cy="907288"/>
      </dsp:txXfrm>
    </dsp:sp>
    <dsp:sp modelId="{AC8A2C06-EA29-4D0B-9AF4-70F0EC136542}">
      <dsp:nvSpPr>
        <dsp:cNvPr id="0" name=""/>
        <dsp:cNvSpPr/>
      </dsp:nvSpPr>
      <dsp:spPr>
        <a:xfrm>
          <a:off x="0" y="2721864"/>
          <a:ext cx="500979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CFB1F-85EE-4097-A243-1D2405037487}">
      <dsp:nvSpPr>
        <dsp:cNvPr id="0" name=""/>
        <dsp:cNvSpPr/>
      </dsp:nvSpPr>
      <dsp:spPr>
        <a:xfrm>
          <a:off x="0" y="2721864"/>
          <a:ext cx="5009798" cy="907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Third Circuit and D.C. Circuit held that the allegations, if proven, would rise to cognizable damages.</a:t>
          </a:r>
        </a:p>
      </dsp:txBody>
      <dsp:txXfrm>
        <a:off x="0" y="2721864"/>
        <a:ext cx="5009798" cy="9072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4938-E9B8-45B0-9EF6-4286D8677187}">
      <dsp:nvSpPr>
        <dsp:cNvPr id="0" name=""/>
        <dsp:cNvSpPr/>
      </dsp:nvSpPr>
      <dsp:spPr>
        <a:xfrm>
          <a:off x="260255" y="1122299"/>
          <a:ext cx="1370938" cy="137093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A2501-DD62-4BF7-B504-BA9C5AAE11DF}">
      <dsp:nvSpPr>
        <dsp:cNvPr id="0" name=""/>
        <dsp:cNvSpPr/>
      </dsp:nvSpPr>
      <dsp:spPr>
        <a:xfrm>
          <a:off x="548152" y="1410196"/>
          <a:ext cx="795144" cy="795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DE743-474F-4EE8-A1AB-8581043B4546}">
      <dsp:nvSpPr>
        <dsp:cNvPr id="0" name=""/>
        <dsp:cNvSpPr/>
      </dsp:nvSpPr>
      <dsp:spPr>
        <a:xfrm>
          <a:off x="1924966" y="1122299"/>
          <a:ext cx="3231497"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The superior court found that summary judgment was properly granted.</a:t>
          </a:r>
        </a:p>
      </dsp:txBody>
      <dsp:txXfrm>
        <a:off x="1924966" y="1122299"/>
        <a:ext cx="3231497" cy="1370938"/>
      </dsp:txXfrm>
    </dsp:sp>
    <dsp:sp modelId="{C8A4C9FD-BB8C-4717-A6F7-7EE811777FD9}">
      <dsp:nvSpPr>
        <dsp:cNvPr id="0" name=""/>
        <dsp:cNvSpPr/>
      </dsp:nvSpPr>
      <dsp:spPr>
        <a:xfrm>
          <a:off x="5719528" y="1122299"/>
          <a:ext cx="1370938" cy="137093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B4B3DE-0B44-45D9-8EA1-891B2A997F1A}">
      <dsp:nvSpPr>
        <dsp:cNvPr id="0" name=""/>
        <dsp:cNvSpPr/>
      </dsp:nvSpPr>
      <dsp:spPr>
        <a:xfrm>
          <a:off x="6007425" y="1410196"/>
          <a:ext cx="795144" cy="795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76021-3D5F-433C-8C53-10F6C4A20C63}">
      <dsp:nvSpPr>
        <dsp:cNvPr id="0" name=""/>
        <dsp:cNvSpPr/>
      </dsp:nvSpPr>
      <dsp:spPr>
        <a:xfrm>
          <a:off x="7344362" y="1122299"/>
          <a:ext cx="3311251" cy="1370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Appellant failed to point to a single provision of a written contract between the university and its students setting forth obligations of members of a dissertation committee for linking allegations to a contractual relationship between the university and its students.</a:t>
          </a:r>
        </a:p>
      </dsp:txBody>
      <dsp:txXfrm>
        <a:off x="7344362" y="1122299"/>
        <a:ext cx="3311251" cy="13709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BE6EF-D2D8-4779-B411-BAA458AE3D61}">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5D804-5159-4A07-88CE-34C56A104D6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No reasonable jury could read the provisions of the university's contract with appellant to require that members of a dissertation committee vote to pass the student’s written dissertation prior to scheduling an oral defensive.</a:t>
          </a:r>
        </a:p>
      </dsp:txBody>
      <dsp:txXfrm>
        <a:off x="0" y="2703"/>
        <a:ext cx="6900512" cy="1843578"/>
      </dsp:txXfrm>
    </dsp:sp>
    <dsp:sp modelId="{834F623F-F9CD-4651-A9CE-8237D47327B3}">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310FF-E799-4680-B4AB-A3B4ECC6194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There is no specific written contract provision as to how dissertations will be handled in terms of a committee vote.</a:t>
          </a:r>
        </a:p>
      </dsp:txBody>
      <dsp:txXfrm>
        <a:off x="0" y="1846281"/>
        <a:ext cx="6900512" cy="1843578"/>
      </dsp:txXfrm>
    </dsp:sp>
    <dsp:sp modelId="{F69D8679-166D-4E24-BCBE-5F9F19CB91D0}">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728BA-2359-490F-9CC8-9EF0F6BB507D}">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There is no claim for arbitrations and capricious actions generally.</a:t>
          </a:r>
        </a:p>
      </dsp:txBody>
      <dsp:txXfrm>
        <a:off x="0" y="3689859"/>
        <a:ext cx="6900512" cy="18435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A947-5344-425C-8511-F08A0F929D12}">
      <dsp:nvSpPr>
        <dsp:cNvPr id="0" name=""/>
        <dsp:cNvSpPr/>
      </dsp:nvSpPr>
      <dsp:spPr>
        <a:xfrm>
          <a:off x="0" y="127470"/>
          <a:ext cx="6900512" cy="259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There is no general obligation to provide an education in a “quality” manner, or apparently in any manner but as prior cases note, there can be a specific cause of action for breach of contract.</a:t>
          </a:r>
        </a:p>
      </dsp:txBody>
      <dsp:txXfrm>
        <a:off x="126795" y="254265"/>
        <a:ext cx="6646922" cy="2343810"/>
      </dsp:txXfrm>
    </dsp:sp>
    <dsp:sp modelId="{BB86E225-9874-485D-BA1F-D85DE92A8165}">
      <dsp:nvSpPr>
        <dsp:cNvPr id="0" name=""/>
        <dsp:cNvSpPr/>
      </dsp:nvSpPr>
      <dsp:spPr>
        <a:xfrm>
          <a:off x="0" y="2811270"/>
          <a:ext cx="6900512" cy="259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No cause of actions in education in malpractice.</a:t>
          </a:r>
        </a:p>
      </dsp:txBody>
      <dsp:txXfrm>
        <a:off x="126795" y="2938065"/>
        <a:ext cx="6646922" cy="23438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47404-2ACD-42E7-8751-1A251D761CFA}">
      <dsp:nvSpPr>
        <dsp:cNvPr id="0" name=""/>
        <dsp:cNvSpPr/>
      </dsp:nvSpPr>
      <dsp:spPr>
        <a:xfrm>
          <a:off x="0" y="745053"/>
          <a:ext cx="10506456" cy="1375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4EFFF-BACE-441F-AB0F-AE50CE69194C}">
      <dsp:nvSpPr>
        <dsp:cNvPr id="0" name=""/>
        <dsp:cNvSpPr/>
      </dsp:nvSpPr>
      <dsp:spPr>
        <a:xfrm>
          <a:off x="416083" y="1054537"/>
          <a:ext cx="756516" cy="7565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E7396-A9DB-496B-9C48-193043F142F6}">
      <dsp:nvSpPr>
        <dsp:cNvPr id="0" name=""/>
        <dsp:cNvSpPr/>
      </dsp:nvSpPr>
      <dsp:spPr>
        <a:xfrm>
          <a:off x="1588683" y="745053"/>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a:lnSpc>
              <a:spcPct val="90000"/>
            </a:lnSpc>
            <a:spcBef>
              <a:spcPct val="0"/>
            </a:spcBef>
            <a:spcAft>
              <a:spcPct val="35000"/>
            </a:spcAft>
            <a:buNone/>
          </a:pPr>
          <a:r>
            <a:rPr lang="en-US" sz="2500" kern="1200"/>
            <a:t>Dental student dismissed from school of dental medicine, as outlined in the student handbook for unprofessional conduct, in connection with professional behavior performing a root canal.</a:t>
          </a:r>
        </a:p>
      </dsp:txBody>
      <dsp:txXfrm>
        <a:off x="1588683" y="745053"/>
        <a:ext cx="8917772" cy="1375483"/>
      </dsp:txXfrm>
    </dsp:sp>
    <dsp:sp modelId="{0AEC3D58-BD5C-4205-8418-5F2831799E76}">
      <dsp:nvSpPr>
        <dsp:cNvPr id="0" name=""/>
        <dsp:cNvSpPr/>
      </dsp:nvSpPr>
      <dsp:spPr>
        <a:xfrm>
          <a:off x="0" y="2464408"/>
          <a:ext cx="10506456" cy="1375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D369A-5C55-4133-9512-A17694445871}">
      <dsp:nvSpPr>
        <dsp:cNvPr id="0" name=""/>
        <dsp:cNvSpPr/>
      </dsp:nvSpPr>
      <dsp:spPr>
        <a:xfrm>
          <a:off x="416083" y="2773892"/>
          <a:ext cx="756516" cy="756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9D961-F6BD-4833-9CCD-4AFE80AD6634}">
      <dsp:nvSpPr>
        <dsp:cNvPr id="0" name=""/>
        <dsp:cNvSpPr/>
      </dsp:nvSpPr>
      <dsp:spPr>
        <a:xfrm>
          <a:off x="1588683" y="2464408"/>
          <a:ext cx="8917772" cy="137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72" tIns="145572" rIns="145572" bIns="145572" numCol="1" spcCol="1270" anchor="ctr" anchorCtr="0">
          <a:noAutofit/>
        </a:bodyPr>
        <a:lstStyle/>
        <a:p>
          <a:pPr marL="0" lvl="0" indent="0" algn="l" defTabSz="1111250">
            <a:lnSpc>
              <a:spcPct val="90000"/>
            </a:lnSpc>
            <a:spcBef>
              <a:spcPct val="0"/>
            </a:spcBef>
            <a:spcAft>
              <a:spcPct val="35000"/>
            </a:spcAft>
            <a:buNone/>
          </a:pPr>
          <a:r>
            <a:rPr lang="en-US" sz="2500" kern="1200"/>
            <a:t>The issue concerned informed consent.</a:t>
          </a:r>
        </a:p>
      </dsp:txBody>
      <dsp:txXfrm>
        <a:off x="1588683" y="2464408"/>
        <a:ext cx="8917772" cy="13754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9B344-C08F-4124-AEA2-5E0F59FC5222}">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4E4DF-3EFD-421B-9D50-5EF5E629F3A4}">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McCabe</a:t>
          </a:r>
          <a:r>
            <a:rPr lang="en-US" sz="3000" kern="1200"/>
            <a:t> never averred that Marywood’s conditional, or temporarily-revoked accreditation status prevented her from graduating from a fully accredited nursing program or from sitting for her licensure exam.  </a:t>
          </a:r>
        </a:p>
      </dsp:txBody>
      <dsp:txXfrm>
        <a:off x="0" y="0"/>
        <a:ext cx="6900512" cy="2768070"/>
      </dsp:txXfrm>
    </dsp:sp>
    <dsp:sp modelId="{46508046-4217-4B4B-A03F-6F9AA62306A9}">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E34BC0-3DB8-4977-BD99-70A7D14629DF}">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Her lawsuit is premised on speculation as to what would have happened if Marywood’s nursing program lost its nursing school accreditation.</a:t>
          </a:r>
        </a:p>
      </dsp:txBody>
      <dsp:txXfrm>
        <a:off x="0" y="2768070"/>
        <a:ext cx="6900512" cy="276807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77CAB-D44E-45A9-B651-0E898C184D76}">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B5522-1ED3-42A6-BC38-4C1DB5263611}">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The records supported the trial court’s finding that McCabe’s harm came from her decision to transfer schools.</a:t>
          </a:r>
        </a:p>
      </dsp:txBody>
      <dsp:txXfrm>
        <a:off x="0" y="0"/>
        <a:ext cx="6900512" cy="2768070"/>
      </dsp:txXfrm>
    </dsp:sp>
    <dsp:sp modelId="{D0443DA9-3008-4B4F-A37D-35C6B97B9D1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A953E-7824-4CDF-A5EE-A9E14539199C}">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Nowhere in the complaint did McCabe aver that Marywood denied her the opportunity to graduate from a fully accredited nursing program by allegedly misrepresenting the nursing program’s accreditation status.</a:t>
          </a:r>
        </a:p>
      </dsp:txBody>
      <dsp:txXfrm>
        <a:off x="0" y="2768070"/>
        <a:ext cx="6900512" cy="2768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DC3DE-648B-42D1-8F23-11E19EAA40C4}">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607BE-3E53-4229-883B-DB24E94F578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Plaintiff was a candidate for the Master of Science degree in the field of Ceramic Science.</a:t>
          </a:r>
        </a:p>
      </dsp:txBody>
      <dsp:txXfrm>
        <a:off x="0" y="0"/>
        <a:ext cx="6900512" cy="1384035"/>
      </dsp:txXfrm>
    </dsp:sp>
    <dsp:sp modelId="{4FFF493D-FD03-4628-8272-211198C95AD8}">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CF354-D9EC-47A2-AE38-BB7C20F9EE79}">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Plaintiff accepted the offer given to him in a letter from the University.</a:t>
          </a:r>
        </a:p>
      </dsp:txBody>
      <dsp:txXfrm>
        <a:off x="0" y="1384035"/>
        <a:ext cx="6900512" cy="1384035"/>
      </dsp:txXfrm>
    </dsp:sp>
    <dsp:sp modelId="{FF60DD06-4BF6-4F95-8599-1704C65E369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3C6FB7-3235-44BA-9A52-F8121F983139}">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The program was accompanied by a grant which outlined the objective for three years.</a:t>
          </a:r>
        </a:p>
      </dsp:txBody>
      <dsp:txXfrm>
        <a:off x="0" y="2768070"/>
        <a:ext cx="6900512" cy="1384035"/>
      </dsp:txXfrm>
    </dsp:sp>
    <dsp:sp modelId="{8DB60A94-FEF6-491E-AF51-91A6B1E6E708}">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29675B-7A65-49DE-A2C5-D0B13F231AA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Plaintiff was told that he was being terminated as a student for poor scholarship.</a:t>
          </a:r>
        </a:p>
      </dsp:txBody>
      <dsp:txXfrm>
        <a:off x="0" y="4152105"/>
        <a:ext cx="6900512" cy="13840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55A51-1D69-499C-BE00-5D7E718B10BA}">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FA3129-FBAB-4D00-9909-D4310C530B65}">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i="1" kern="1200"/>
            <a:t>Gally v. Columbia University</a:t>
          </a:r>
          <a:r>
            <a:rPr lang="en-US" sz="3900" kern="1200"/>
            <a:t>, 22 F. Supp. 2d 199 (S.D.N.Y. 1998).</a:t>
          </a:r>
        </a:p>
      </dsp:txBody>
      <dsp:txXfrm>
        <a:off x="0" y="0"/>
        <a:ext cx="6900512" cy="2768070"/>
      </dsp:txXfrm>
    </dsp:sp>
    <dsp:sp modelId="{9C81E2BF-4D3E-40C0-96A1-F620D3EBE04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372452-FE75-4287-BFD1-BCBC07100269}">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Whether a cause of action exists for constructive discharge from a graduate school program, in this case a dental program.</a:t>
          </a:r>
        </a:p>
      </dsp:txBody>
      <dsp:txXfrm>
        <a:off x="0" y="2768070"/>
        <a:ext cx="6900512" cy="27680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07A54-B4D5-4E41-982A-CD4483C9F37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F9C49-0333-43A4-BC7A-DC0632A6A5E1}">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7796B-797E-40B0-BFCB-67338011532C}">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n-US" sz="2100" kern="1200"/>
            <a:t>The students alleged they paid tuition for an in-person educational experience.</a:t>
          </a:r>
        </a:p>
      </dsp:txBody>
      <dsp:txXfrm>
        <a:off x="1437631" y="531"/>
        <a:ext cx="9077968" cy="1244702"/>
      </dsp:txXfrm>
    </dsp:sp>
    <dsp:sp modelId="{970D8E69-3D7A-4B68-88CF-5C5D0A0240D1}">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30F2A-8DE1-436B-96CD-244C744FE352}">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9A814-2797-4801-9E18-DEB1CA99EB1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n-US" sz="2100" kern="1200"/>
            <a:t>The university failed to provide that experience, though it retained the benefit of the tuition.</a:t>
          </a:r>
        </a:p>
      </dsp:txBody>
      <dsp:txXfrm>
        <a:off x="1437631" y="1556410"/>
        <a:ext cx="9077968" cy="1244702"/>
      </dsp:txXfrm>
    </dsp:sp>
    <dsp:sp modelId="{7B757250-3EA9-4714-A7E1-BBA491C28CC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F8064D-2CF3-4AFF-A7AA-9BDDEA527FAB}">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38A7C-D079-480A-8AF1-E45202860C9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n-US" sz="2100" kern="1200"/>
            <a:t>The disagreement between the parties about whether the contract includes an implied promise to provide students with an in-person instruction and access to on-campus facilities is alone enough to permit an unjust enrichment claim.</a:t>
          </a:r>
        </a:p>
      </dsp:txBody>
      <dsp:txXfrm>
        <a:off x="1437631" y="3112289"/>
        <a:ext cx="9077968" cy="12447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53B9-231F-4779-897A-A88FE9F3780E}">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2BCC8-A009-4B2E-90D3-E5D25FABEFA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He does not ask the court to rule that online education he received was inadequate to prepare him for work.</a:t>
          </a:r>
        </a:p>
      </dsp:txBody>
      <dsp:txXfrm>
        <a:off x="0" y="2703"/>
        <a:ext cx="6900512" cy="1843578"/>
      </dsp:txXfrm>
    </dsp:sp>
    <dsp:sp modelId="{99C364FC-078C-4883-900C-3ADAE9266B5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498BA-7751-4BE5-BFB2-40B1BDE19F88}">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Hernandez’s claims do not require the court to evaluate university’s academic or educational judgment.</a:t>
          </a:r>
        </a:p>
      </dsp:txBody>
      <dsp:txXfrm>
        <a:off x="0" y="1846281"/>
        <a:ext cx="6900512" cy="1843578"/>
      </dsp:txXfrm>
    </dsp:sp>
    <dsp:sp modelId="{716C6616-3867-41EF-9736-64938F28B8D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F6955-B40E-4FC3-A230-7F9D72DF0B5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It is asserted that Hernandez received a materially different product than what he bargained for.</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4C30C-65AA-44D1-BBCB-1F4CC3F3423F}">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28118-9DE9-4514-825C-47056686DF7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Academic rules adopted by University Faculty Senate relating to unsatisfactory scholarship were not applied or utilized in the termination.</a:t>
          </a:r>
        </a:p>
      </dsp:txBody>
      <dsp:txXfrm>
        <a:off x="0" y="0"/>
        <a:ext cx="6900512" cy="1384035"/>
      </dsp:txXfrm>
    </dsp:sp>
    <dsp:sp modelId="{48F60B11-1FF6-4329-82E1-BC84766A1AA7}">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2880F-191D-44CB-8743-0A19EF694A3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There is no university policy providing for a hearing for a graduate student terminated for alleged unsatisfactory scholarship.</a:t>
          </a:r>
        </a:p>
      </dsp:txBody>
      <dsp:txXfrm>
        <a:off x="0" y="1384035"/>
        <a:ext cx="6900512" cy="1384035"/>
      </dsp:txXfrm>
    </dsp:sp>
    <dsp:sp modelId="{712491DD-BB04-44C7-81DE-E552DC333F43}">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6FC4F-99E5-4FDA-ABC1-952D9A0B4A3B}">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Plaintiff was never given an opportunity for a hearing.</a:t>
          </a:r>
        </a:p>
      </dsp:txBody>
      <dsp:txXfrm>
        <a:off x="0" y="2768070"/>
        <a:ext cx="6900512" cy="1384035"/>
      </dsp:txXfrm>
    </dsp:sp>
    <dsp:sp modelId="{635BC67E-CB3D-4495-B490-52114A166158}">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A71DB-96DB-4B8E-801F-D955BF2A95BF}">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Academic rules were only applied to undergraduate students.</a:t>
          </a:r>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64689-D64A-4380-90D8-8B53E247FB49}">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5948D-811F-41EB-B12B-18B7A92C426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Termination for unsatisfactory scholarship will be detrimental to the plaintiff.</a:t>
          </a:r>
        </a:p>
      </dsp:txBody>
      <dsp:txXfrm>
        <a:off x="0" y="2703"/>
        <a:ext cx="6900512" cy="1843578"/>
      </dsp:txXfrm>
    </dsp:sp>
    <dsp:sp modelId="{FC5017A2-E525-43C3-829F-C4A046F6CAB6}">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DB449-B5CB-4825-BC86-D3CD160E0B76}">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Graduated assistantship is an important part of education.</a:t>
          </a:r>
        </a:p>
      </dsp:txBody>
      <dsp:txXfrm>
        <a:off x="0" y="1846281"/>
        <a:ext cx="6900512" cy="1843578"/>
      </dsp:txXfrm>
    </dsp:sp>
    <dsp:sp modelId="{03C0E5D9-9E18-486E-B90D-CF61720FE10E}">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B120F-1433-42CA-9CE7-E04E370EB4A8}">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t>Policies and rules for Students 1975-1976 applied to </a:t>
          </a:r>
          <a:r>
            <a:rPr lang="en-US" sz="3700" i="1" kern="1200" dirty="0"/>
            <a:t>Ross</a:t>
          </a:r>
          <a:r>
            <a:rPr lang="en-US" sz="3700" kern="1200" dirty="0"/>
            <a:t> with respect to termination.</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2A15A-C880-471C-B650-B1F6F893083E}">
      <dsp:nvSpPr>
        <dsp:cNvPr id="0" name=""/>
        <dsp:cNvSpPr/>
      </dsp:nvSpPr>
      <dsp:spPr>
        <a:xfrm>
          <a:off x="1283" y="472576"/>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Ross’s claim that he needed a hearing because he had a property interest under state contract law was correct.</a:t>
          </a:r>
        </a:p>
      </dsp:txBody>
      <dsp:txXfrm>
        <a:off x="1283" y="472576"/>
        <a:ext cx="5006206" cy="3003723"/>
      </dsp:txXfrm>
    </dsp:sp>
    <dsp:sp modelId="{848F23E6-CD2D-453C-BA1B-2E905FE934FF}">
      <dsp:nvSpPr>
        <dsp:cNvPr id="0" name=""/>
        <dsp:cNvSpPr/>
      </dsp:nvSpPr>
      <dsp:spPr>
        <a:xfrm>
          <a:off x="5508110" y="472576"/>
          <a:ext cx="5006206" cy="3003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However, that did not mean that he could not be terminated at all.</a:t>
          </a:r>
        </a:p>
      </dsp:txBody>
      <dsp:txXfrm>
        <a:off x="5508110" y="472576"/>
        <a:ext cx="5006206" cy="30037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A1B67-3D24-44DD-A788-9AF44580FB98}">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CD6CD-09D4-47B1-992B-FF7A62A128D6}">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F73B0-0E08-43DD-9589-796D43E47017}">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State law applied and ordinary contract principles were not jettisoned.</a:t>
          </a:r>
        </a:p>
      </dsp:txBody>
      <dsp:txXfrm>
        <a:off x="1844034" y="682"/>
        <a:ext cx="4401230" cy="1596566"/>
      </dsp:txXfrm>
    </dsp:sp>
    <dsp:sp modelId="{EDF71EB2-2980-4EDA-AFD3-FC61853F7046}">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D5D1F-41DD-40AE-AFCD-9E8C21D4EA09}">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A68BF-A198-4D3C-AD3F-EC5579ED85C6}">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Rejected was the argument that state law was displaced with a “particularized body of law” in the student and university context.</a:t>
          </a:r>
        </a:p>
      </dsp:txBody>
      <dsp:txXfrm>
        <a:off x="1844034" y="1996390"/>
        <a:ext cx="4401230" cy="1596566"/>
      </dsp:txXfrm>
    </dsp:sp>
    <dsp:sp modelId="{98FE8920-3423-4EFA-8A5E-A02197B9CF19}">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49898-6E30-435D-B229-212867AA8A8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2C671F-5E76-4BD0-8945-D10A07F78E2A}">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dirty="0"/>
            <a:t>Judge Muir had found the same thing in </a:t>
          </a:r>
          <a:r>
            <a:rPr lang="en-US" sz="2200" i="1" kern="1200" dirty="0"/>
            <a:t>Ross</a:t>
          </a:r>
          <a:r>
            <a:rPr lang="en-US" sz="2200" kern="1200" dirty="0"/>
            <a:t>.</a:t>
          </a:r>
        </a:p>
      </dsp:txBody>
      <dsp:txXfrm>
        <a:off x="1844034" y="3992098"/>
        <a:ext cx="4401230" cy="15965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52FC2-BE6C-4A92-B36B-E929D2628A2B}">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F3EE66-AE49-459D-990E-C2ED28AA5B03}">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8E7C1-0B56-42BF-8E23-B7ABEB689A79}">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en-US" sz="2500" kern="1200"/>
            <a:t>It is understood that university programs and directions may change.</a:t>
          </a:r>
        </a:p>
      </dsp:txBody>
      <dsp:txXfrm>
        <a:off x="1936708" y="908268"/>
        <a:ext cx="4308556" cy="1676804"/>
      </dsp:txXfrm>
    </dsp:sp>
    <dsp:sp modelId="{5F163D58-F27C-46AC-91DA-D188D5FC2345}">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940A0-B272-4983-A4E9-E730CBFE1333}">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7C79A6-DA21-43F3-992E-42E37B09E64E}">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1111250">
            <a:lnSpc>
              <a:spcPct val="90000"/>
            </a:lnSpc>
            <a:spcBef>
              <a:spcPct val="0"/>
            </a:spcBef>
            <a:spcAft>
              <a:spcPct val="35000"/>
            </a:spcAft>
            <a:buNone/>
          </a:pPr>
          <a:r>
            <a:rPr lang="en-US" sz="2500" kern="1200" dirty="0"/>
            <a:t>This was made explicit in reservation of rights provisions.</a:t>
          </a:r>
        </a:p>
      </dsp:txBody>
      <dsp:txXfrm>
        <a:off x="1936708" y="3004274"/>
        <a:ext cx="4308556" cy="1676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F3466-2C79-4277-BACF-E6645EA55D11}">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2D33B-CAF6-4316-882A-814599BBC022}">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Students' complaints in </a:t>
          </a:r>
          <a:r>
            <a:rPr lang="en-US" sz="2900" i="1" u="none" kern="1200" dirty="0"/>
            <a:t>Hickey </a:t>
          </a:r>
          <a:r>
            <a:rPr lang="en-US" sz="2900" kern="1200" dirty="0"/>
            <a:t>supported implied “fair contact”; what university publications touted as a campus experience.</a:t>
          </a:r>
        </a:p>
      </dsp:txBody>
      <dsp:txXfrm>
        <a:off x="0" y="2703"/>
        <a:ext cx="6900512" cy="1843578"/>
      </dsp:txXfrm>
    </dsp:sp>
    <dsp:sp modelId="{BD5F4E06-B539-4B34-AB2D-2665013C28DC}">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E4462-9CC4-4498-A3B6-2AFBBACA329E}">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Long standing prepandemic tradition of in person education.</a:t>
          </a:r>
        </a:p>
      </dsp:txBody>
      <dsp:txXfrm>
        <a:off x="0" y="1846281"/>
        <a:ext cx="6900512" cy="1843578"/>
      </dsp:txXfrm>
    </dsp:sp>
    <dsp:sp modelId="{ED1410B5-4EDD-4C0A-9CE4-6F8E47A8414A}">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AC7BA-22BD-4FD3-9CC6-DBCB8D647D1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Separate marketing and pricing of online vs. in-person programs.</a:t>
          </a:r>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6E399-E80A-4736-90C7-C75AB8F6F487}">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457F-B3CF-4BF6-A1AE-8EBC6460909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Students adequately pled damages.</a:t>
          </a:r>
        </a:p>
      </dsp:txBody>
      <dsp:txXfrm>
        <a:off x="0" y="2703"/>
        <a:ext cx="6900512" cy="1843578"/>
      </dsp:txXfrm>
    </dsp:sp>
    <dsp:sp modelId="{B0061EBE-F234-47EF-85F7-B7343B3DCCFB}">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84866-84F3-41D1-9F79-233951AE539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Students did not receive “opportunity for collaborative learning and in-person, dialogue, feed back and critique for which they paid”.</a:t>
          </a:r>
        </a:p>
      </dsp:txBody>
      <dsp:txXfrm>
        <a:off x="0" y="1846281"/>
        <a:ext cx="6900512" cy="1843578"/>
      </dsp:txXfrm>
    </dsp:sp>
    <dsp:sp modelId="{83DF73B0-87DC-4E54-A31E-A2DEAD2DD592}">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07B7E-6BCA-4E17-8A8A-8F18ADE6C16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Schools and others who solicited to public, need to be careful what they puff about.</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AC89D-FF94-40E1-980B-D7B6BDE458D4}"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F80A5-D519-4900-BB0B-8CD95B69DA1A}" type="slidenum">
              <a:rPr lang="en-US" smtClean="0"/>
              <a:t>‹#›</a:t>
            </a:fld>
            <a:endParaRPr lang="en-US"/>
          </a:p>
        </p:txBody>
      </p:sp>
    </p:spTree>
    <p:extLst>
      <p:ext uri="{BB962C8B-B14F-4D97-AF65-F5344CB8AC3E}">
        <p14:creationId xmlns:p14="http://schemas.microsoft.com/office/powerpoint/2010/main" val="57847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20CC2-6552-AA01-F83B-9E8306DFFC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59C998-6EF6-7019-2E1D-A148F2D35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3ACCA3-4495-842F-EE5D-80080DC946A4}"/>
              </a:ext>
            </a:extLst>
          </p:cNvPr>
          <p:cNvSpPr>
            <a:spLocks noGrp="1"/>
          </p:cNvSpPr>
          <p:nvPr>
            <p:ph type="dt" sz="half" idx="10"/>
          </p:nvPr>
        </p:nvSpPr>
        <p:spPr/>
        <p:txBody>
          <a:bodyPr/>
          <a:lstStyle/>
          <a:p>
            <a:fld id="{73F17C0E-D0D8-4CE5-9963-B27DC1665976}" type="datetime1">
              <a:rPr lang="en-US" smtClean="0"/>
              <a:t>1/16/2024</a:t>
            </a:fld>
            <a:endParaRPr lang="en-US"/>
          </a:p>
        </p:txBody>
      </p:sp>
      <p:sp>
        <p:nvSpPr>
          <p:cNvPr id="5" name="Footer Placeholder 4">
            <a:extLst>
              <a:ext uri="{FF2B5EF4-FFF2-40B4-BE49-F238E27FC236}">
                <a16:creationId xmlns:a16="http://schemas.microsoft.com/office/drawing/2014/main" id="{DF1AAF60-DE09-4DEB-131A-C7FB79450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F4DEC-28A1-5383-C8CB-0A065E550D04}"/>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321349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E623-AE2B-EFAD-AA94-82186058E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614D7-76A4-62EA-F077-568A4799F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B821B-EA9D-C34A-2DD9-37173B9F506A}"/>
              </a:ext>
            </a:extLst>
          </p:cNvPr>
          <p:cNvSpPr>
            <a:spLocks noGrp="1"/>
          </p:cNvSpPr>
          <p:nvPr>
            <p:ph type="dt" sz="half" idx="10"/>
          </p:nvPr>
        </p:nvSpPr>
        <p:spPr/>
        <p:txBody>
          <a:bodyPr/>
          <a:lstStyle/>
          <a:p>
            <a:fld id="{3BD0F094-3911-4FEA-BCC3-DB07C8B443F7}" type="datetime1">
              <a:rPr lang="en-US" smtClean="0"/>
              <a:t>1/16/2024</a:t>
            </a:fld>
            <a:endParaRPr lang="en-US"/>
          </a:p>
        </p:txBody>
      </p:sp>
      <p:sp>
        <p:nvSpPr>
          <p:cNvPr id="5" name="Footer Placeholder 4">
            <a:extLst>
              <a:ext uri="{FF2B5EF4-FFF2-40B4-BE49-F238E27FC236}">
                <a16:creationId xmlns:a16="http://schemas.microsoft.com/office/drawing/2014/main" id="{B7D03704-B309-EB97-2ABF-15FFAC092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70731E-7862-14F3-815D-86BACCB03137}"/>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221545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7C94B-CFE3-0765-D1C5-AFB33ABD0E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4BAD4-478F-16F1-99F6-F74F45B45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68B7D-B1A9-08DA-1AEB-0CED71624D5B}"/>
              </a:ext>
            </a:extLst>
          </p:cNvPr>
          <p:cNvSpPr>
            <a:spLocks noGrp="1"/>
          </p:cNvSpPr>
          <p:nvPr>
            <p:ph type="dt" sz="half" idx="10"/>
          </p:nvPr>
        </p:nvSpPr>
        <p:spPr/>
        <p:txBody>
          <a:bodyPr/>
          <a:lstStyle/>
          <a:p>
            <a:fld id="{B096E482-6A16-4872-899D-60AB282C3B9F}" type="datetime1">
              <a:rPr lang="en-US" smtClean="0"/>
              <a:t>1/16/2024</a:t>
            </a:fld>
            <a:endParaRPr lang="en-US"/>
          </a:p>
        </p:txBody>
      </p:sp>
      <p:sp>
        <p:nvSpPr>
          <p:cNvPr id="5" name="Footer Placeholder 4">
            <a:extLst>
              <a:ext uri="{FF2B5EF4-FFF2-40B4-BE49-F238E27FC236}">
                <a16:creationId xmlns:a16="http://schemas.microsoft.com/office/drawing/2014/main" id="{D6DF6B42-02F1-62F5-F31F-78F7A3A63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AA29C-2F96-6A51-5010-DBBEE36A9E56}"/>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141082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A53D6-7B76-29B5-57F3-ED83466F48F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48D55DB-9989-EB57-05A6-6BEFF35D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DDF5F-6B81-3DF1-8C5C-9B1A60697C24}"/>
              </a:ext>
            </a:extLst>
          </p:cNvPr>
          <p:cNvSpPr>
            <a:spLocks noGrp="1"/>
          </p:cNvSpPr>
          <p:nvPr>
            <p:ph type="dt" sz="half" idx="10"/>
          </p:nvPr>
        </p:nvSpPr>
        <p:spPr/>
        <p:txBody>
          <a:bodyPr/>
          <a:lstStyle/>
          <a:p>
            <a:fld id="{13755D81-6D75-41EF-9BD5-1FC91BA440BE}" type="datetime1">
              <a:rPr lang="en-US" smtClean="0"/>
              <a:t>1/16/2024</a:t>
            </a:fld>
            <a:endParaRPr lang="en-US"/>
          </a:p>
        </p:txBody>
      </p:sp>
      <p:sp>
        <p:nvSpPr>
          <p:cNvPr id="5" name="Footer Placeholder 4">
            <a:extLst>
              <a:ext uri="{FF2B5EF4-FFF2-40B4-BE49-F238E27FC236}">
                <a16:creationId xmlns:a16="http://schemas.microsoft.com/office/drawing/2014/main" id="{CB24F871-0902-BE14-D273-3624E065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98584-CC53-E13B-45BC-7466A5E49D62}"/>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409734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A73-5843-CE10-A4E6-8115941B07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9B45DF-9986-BD7D-6D38-3737FE007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5E926-2A83-F8F1-D3F9-E86B9E46000C}"/>
              </a:ext>
            </a:extLst>
          </p:cNvPr>
          <p:cNvSpPr>
            <a:spLocks noGrp="1"/>
          </p:cNvSpPr>
          <p:nvPr>
            <p:ph type="dt" sz="half" idx="10"/>
          </p:nvPr>
        </p:nvSpPr>
        <p:spPr/>
        <p:txBody>
          <a:bodyPr/>
          <a:lstStyle/>
          <a:p>
            <a:fld id="{81B2A6C6-F666-42C4-8E2D-52D207F1ADBF}" type="datetime1">
              <a:rPr lang="en-US" smtClean="0"/>
              <a:t>1/16/2024</a:t>
            </a:fld>
            <a:endParaRPr lang="en-US"/>
          </a:p>
        </p:txBody>
      </p:sp>
      <p:sp>
        <p:nvSpPr>
          <p:cNvPr id="5" name="Footer Placeholder 4">
            <a:extLst>
              <a:ext uri="{FF2B5EF4-FFF2-40B4-BE49-F238E27FC236}">
                <a16:creationId xmlns:a16="http://schemas.microsoft.com/office/drawing/2014/main" id="{95E90D30-B48D-B8AE-B1CC-323E19E7A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E54B8-A3AE-AC1D-E633-0986038C0268}"/>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23528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6127B-97F0-ED14-0F91-A4CC1B422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AB8B65-0A04-E72A-C24F-6D66549718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51651-85E1-E381-747E-EE4E0ED676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988C0-7AAF-A622-EEDF-58BCC3762F94}"/>
              </a:ext>
            </a:extLst>
          </p:cNvPr>
          <p:cNvSpPr>
            <a:spLocks noGrp="1"/>
          </p:cNvSpPr>
          <p:nvPr>
            <p:ph type="dt" sz="half" idx="10"/>
          </p:nvPr>
        </p:nvSpPr>
        <p:spPr/>
        <p:txBody>
          <a:bodyPr/>
          <a:lstStyle/>
          <a:p>
            <a:fld id="{1D5E2FC6-BA90-4CF7-B183-EC2957AA50A8}" type="datetime1">
              <a:rPr lang="en-US" smtClean="0"/>
              <a:t>1/16/2024</a:t>
            </a:fld>
            <a:endParaRPr lang="en-US"/>
          </a:p>
        </p:txBody>
      </p:sp>
      <p:sp>
        <p:nvSpPr>
          <p:cNvPr id="6" name="Footer Placeholder 5">
            <a:extLst>
              <a:ext uri="{FF2B5EF4-FFF2-40B4-BE49-F238E27FC236}">
                <a16:creationId xmlns:a16="http://schemas.microsoft.com/office/drawing/2014/main" id="{4FFDDE22-F67C-68DA-91E5-1AAF75B91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CACBB6-4FF5-C56B-AC31-8F1282710DDB}"/>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426167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D841-8F38-F498-A8BA-1F60F0779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E8CCBF-BE2A-6B7C-793C-489470B6A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9309D-6DD5-11DE-E524-0BF74B4083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00EAA-A92B-5F95-8335-22D6A8F543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FAF83-3932-C770-E84A-B27DDD96E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3F1376-38D0-7FA6-7EBD-ACFFBE1BE625}"/>
              </a:ext>
            </a:extLst>
          </p:cNvPr>
          <p:cNvSpPr>
            <a:spLocks noGrp="1"/>
          </p:cNvSpPr>
          <p:nvPr>
            <p:ph type="dt" sz="half" idx="10"/>
          </p:nvPr>
        </p:nvSpPr>
        <p:spPr/>
        <p:txBody>
          <a:bodyPr/>
          <a:lstStyle/>
          <a:p>
            <a:fld id="{F549C5D9-B64C-426E-9497-34F993BCD9FA}" type="datetime1">
              <a:rPr lang="en-US" smtClean="0"/>
              <a:t>1/16/2024</a:t>
            </a:fld>
            <a:endParaRPr lang="en-US"/>
          </a:p>
        </p:txBody>
      </p:sp>
      <p:sp>
        <p:nvSpPr>
          <p:cNvPr id="8" name="Footer Placeholder 7">
            <a:extLst>
              <a:ext uri="{FF2B5EF4-FFF2-40B4-BE49-F238E27FC236}">
                <a16:creationId xmlns:a16="http://schemas.microsoft.com/office/drawing/2014/main" id="{FB49ED3D-C2F5-7D5E-ED46-B389460E4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B0FB8E-4B57-FC6E-FF87-2CD1E8B8098B}"/>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3542178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A72-2B9B-A48D-AB33-B19EB61B8A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E2D6F-7899-3F67-C924-9A700C4DF9FA}"/>
              </a:ext>
            </a:extLst>
          </p:cNvPr>
          <p:cNvSpPr>
            <a:spLocks noGrp="1"/>
          </p:cNvSpPr>
          <p:nvPr>
            <p:ph type="dt" sz="half" idx="10"/>
          </p:nvPr>
        </p:nvSpPr>
        <p:spPr/>
        <p:txBody>
          <a:bodyPr/>
          <a:lstStyle/>
          <a:p>
            <a:fld id="{614D8963-8B5D-4011-AE8D-09C9A5D5D552}" type="datetime1">
              <a:rPr lang="en-US" smtClean="0"/>
              <a:t>1/16/2024</a:t>
            </a:fld>
            <a:endParaRPr lang="en-US"/>
          </a:p>
        </p:txBody>
      </p:sp>
      <p:sp>
        <p:nvSpPr>
          <p:cNvPr id="4" name="Footer Placeholder 3">
            <a:extLst>
              <a:ext uri="{FF2B5EF4-FFF2-40B4-BE49-F238E27FC236}">
                <a16:creationId xmlns:a16="http://schemas.microsoft.com/office/drawing/2014/main" id="{989B6E58-8010-2DBB-3141-902589653D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B3E3B7-34A9-4322-5F5B-DF77B4169C87}"/>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360321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C997C-2BE8-8770-607E-A59FA9913CDA}"/>
              </a:ext>
            </a:extLst>
          </p:cNvPr>
          <p:cNvSpPr>
            <a:spLocks noGrp="1"/>
          </p:cNvSpPr>
          <p:nvPr>
            <p:ph type="dt" sz="half" idx="10"/>
          </p:nvPr>
        </p:nvSpPr>
        <p:spPr/>
        <p:txBody>
          <a:bodyPr/>
          <a:lstStyle/>
          <a:p>
            <a:fld id="{6777B87F-F484-4752-A8A9-2F98D538B30E}" type="datetime1">
              <a:rPr lang="en-US" smtClean="0"/>
              <a:t>1/16/2024</a:t>
            </a:fld>
            <a:endParaRPr lang="en-US"/>
          </a:p>
        </p:txBody>
      </p:sp>
      <p:sp>
        <p:nvSpPr>
          <p:cNvPr id="3" name="Footer Placeholder 2">
            <a:extLst>
              <a:ext uri="{FF2B5EF4-FFF2-40B4-BE49-F238E27FC236}">
                <a16:creationId xmlns:a16="http://schemas.microsoft.com/office/drawing/2014/main" id="{E7B37F3E-E820-C9C1-4414-1E70167E01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6CD732-3319-457B-D2A7-97FC827E169C}"/>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122136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D4FF-47D1-2D03-7935-4AED0AD7B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5CDBC-EA86-F2D0-0078-DF1620588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C4FFD-BF33-1C7F-8CBF-68712FA2A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5734FA-8468-BF0C-948D-379D347B21B2}"/>
              </a:ext>
            </a:extLst>
          </p:cNvPr>
          <p:cNvSpPr>
            <a:spLocks noGrp="1"/>
          </p:cNvSpPr>
          <p:nvPr>
            <p:ph type="dt" sz="half" idx="10"/>
          </p:nvPr>
        </p:nvSpPr>
        <p:spPr/>
        <p:txBody>
          <a:bodyPr/>
          <a:lstStyle/>
          <a:p>
            <a:fld id="{A2F0ED57-821A-4B3B-AB13-FFE1F5651F06}" type="datetime1">
              <a:rPr lang="en-US" smtClean="0"/>
              <a:t>1/16/2024</a:t>
            </a:fld>
            <a:endParaRPr lang="en-US"/>
          </a:p>
        </p:txBody>
      </p:sp>
      <p:sp>
        <p:nvSpPr>
          <p:cNvPr id="6" name="Footer Placeholder 5">
            <a:extLst>
              <a:ext uri="{FF2B5EF4-FFF2-40B4-BE49-F238E27FC236}">
                <a16:creationId xmlns:a16="http://schemas.microsoft.com/office/drawing/2014/main" id="{AE5C581A-BE8A-0AC5-F176-DFB92E824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ABF9F-B455-5FFF-3D73-1C03C916193B}"/>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4683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85EC-64B8-2EAE-2978-456D6743B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2630F-492C-0CBE-D846-785BC6907E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0FE41D-ECE2-00DC-5733-B6170AFDE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9FA12-F9C5-732D-3BE8-CE54DCF63E4E}"/>
              </a:ext>
            </a:extLst>
          </p:cNvPr>
          <p:cNvSpPr>
            <a:spLocks noGrp="1"/>
          </p:cNvSpPr>
          <p:nvPr>
            <p:ph type="dt" sz="half" idx="10"/>
          </p:nvPr>
        </p:nvSpPr>
        <p:spPr/>
        <p:txBody>
          <a:bodyPr/>
          <a:lstStyle/>
          <a:p>
            <a:fld id="{A659EDD0-243D-4B0B-A88D-BEF93520043B}" type="datetime1">
              <a:rPr lang="en-US" smtClean="0"/>
              <a:t>1/16/2024</a:t>
            </a:fld>
            <a:endParaRPr lang="en-US"/>
          </a:p>
        </p:txBody>
      </p:sp>
      <p:sp>
        <p:nvSpPr>
          <p:cNvPr id="6" name="Footer Placeholder 5">
            <a:extLst>
              <a:ext uri="{FF2B5EF4-FFF2-40B4-BE49-F238E27FC236}">
                <a16:creationId xmlns:a16="http://schemas.microsoft.com/office/drawing/2014/main" id="{2B790C50-67AF-3C5C-CAF9-585E70F4B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4ECED-CE2F-AC8D-E4F3-E50B62879B86}"/>
              </a:ext>
            </a:extLst>
          </p:cNvPr>
          <p:cNvSpPr>
            <a:spLocks noGrp="1"/>
          </p:cNvSpPr>
          <p:nvPr>
            <p:ph type="sldNum" sz="quarter" idx="12"/>
          </p:nvPr>
        </p:nvSpPr>
        <p:spPr/>
        <p:txBody>
          <a:bodyPr/>
          <a:lstStyle/>
          <a:p>
            <a:fld id="{6E273DA1-F7E3-4AD2-8CA2-23BC2C08D101}" type="slidenum">
              <a:rPr lang="en-US" smtClean="0"/>
              <a:t>‹#›</a:t>
            </a:fld>
            <a:endParaRPr lang="en-US"/>
          </a:p>
        </p:txBody>
      </p:sp>
    </p:spTree>
    <p:extLst>
      <p:ext uri="{BB962C8B-B14F-4D97-AF65-F5344CB8AC3E}">
        <p14:creationId xmlns:p14="http://schemas.microsoft.com/office/powerpoint/2010/main" val="37374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0F0D66-FDFA-B434-947C-BD54C4913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B0A677-ECC9-45C6-72E3-BB94B119B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089E0-D869-FABE-9A17-15787FE4B9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0169D-39C7-4DD9-82C7-8457EF3B0AEB}" type="datetime1">
              <a:rPr lang="en-US" smtClean="0"/>
              <a:t>1/16/2024</a:t>
            </a:fld>
            <a:endParaRPr lang="en-US"/>
          </a:p>
        </p:txBody>
      </p:sp>
      <p:sp>
        <p:nvSpPr>
          <p:cNvPr id="5" name="Footer Placeholder 4">
            <a:extLst>
              <a:ext uri="{FF2B5EF4-FFF2-40B4-BE49-F238E27FC236}">
                <a16:creationId xmlns:a16="http://schemas.microsoft.com/office/drawing/2014/main" id="{39FE642B-6582-D33B-1008-741E6ED5A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2C2B49-B2AA-9FAC-6DCD-018222B9A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73DA1-F7E3-4AD2-8CA2-23BC2C08D101}" type="slidenum">
              <a:rPr lang="en-US" smtClean="0"/>
              <a:t>‹#›</a:t>
            </a:fld>
            <a:endParaRPr lang="en-US"/>
          </a:p>
        </p:txBody>
      </p:sp>
    </p:spTree>
    <p:extLst>
      <p:ext uri="{BB962C8B-B14F-4D97-AF65-F5344CB8AC3E}">
        <p14:creationId xmlns:p14="http://schemas.microsoft.com/office/powerpoint/2010/main" val="39057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riederstravis.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04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COVID-19 college refunds and online classes mean for 529 plans -  InvestmentNews">
            <a:extLst>
              <a:ext uri="{FF2B5EF4-FFF2-40B4-BE49-F238E27FC236}">
                <a16:creationId xmlns:a16="http://schemas.microsoft.com/office/drawing/2014/main" id="{DFF4FF94-64BD-1C8C-600C-14FAFF6FA0DA}"/>
              </a:ext>
            </a:extLst>
          </p:cNvPr>
          <p:cNvPicPr>
            <a:picLocks noChangeAspect="1" noChangeArrowheads="1"/>
          </p:cNvPicPr>
          <p:nvPr/>
        </p:nvPicPr>
        <p:blipFill rotWithShape="1">
          <a:blip r:embed="rId2">
            <a:alphaModFix amt="5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6830" r="-1" b="8878"/>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66269C0-5578-CC6E-7F17-2940C77DBDEA}"/>
              </a:ext>
            </a:extLst>
          </p:cNvPr>
          <p:cNvSpPr>
            <a:spLocks noGrp="1"/>
          </p:cNvSpPr>
          <p:nvPr>
            <p:ph type="ctrTitle"/>
          </p:nvPr>
        </p:nvSpPr>
        <p:spPr>
          <a:xfrm>
            <a:off x="1524000" y="1122363"/>
            <a:ext cx="9144000" cy="3063240"/>
          </a:xfrm>
        </p:spPr>
        <p:txBody>
          <a:bodyPr>
            <a:normAutofit/>
          </a:bodyPr>
          <a:lstStyle/>
          <a:p>
            <a:r>
              <a:rPr lang="en-US" sz="6600" b="1" dirty="0">
                <a:solidFill>
                  <a:schemeClr val="bg1"/>
                </a:solidFill>
              </a:rPr>
              <a:t>Are Colleges Obliged to Give Refunds?</a:t>
            </a:r>
            <a:br>
              <a:rPr lang="en-US" sz="6600" b="1" dirty="0">
                <a:solidFill>
                  <a:schemeClr val="bg1"/>
                </a:solidFill>
              </a:rPr>
            </a:br>
            <a:r>
              <a:rPr lang="en-US" sz="6600" b="1" dirty="0">
                <a:solidFill>
                  <a:schemeClr val="bg1"/>
                </a:solidFill>
              </a:rPr>
              <a:t>Third Circuit Weighs In</a:t>
            </a:r>
          </a:p>
        </p:txBody>
      </p:sp>
      <p:sp>
        <p:nvSpPr>
          <p:cNvPr id="3" name="Subtitle 2">
            <a:extLst>
              <a:ext uri="{FF2B5EF4-FFF2-40B4-BE49-F238E27FC236}">
                <a16:creationId xmlns:a16="http://schemas.microsoft.com/office/drawing/2014/main" id="{396992C5-B832-61E6-079B-B0172AC5F6B1}"/>
              </a:ext>
            </a:extLst>
          </p:cNvPr>
          <p:cNvSpPr>
            <a:spLocks noGrp="1"/>
          </p:cNvSpPr>
          <p:nvPr>
            <p:ph type="subTitle" idx="1"/>
          </p:nvPr>
        </p:nvSpPr>
        <p:spPr>
          <a:xfrm>
            <a:off x="1527048" y="4599432"/>
            <a:ext cx="9144000" cy="1536192"/>
          </a:xfrm>
        </p:spPr>
        <p:txBody>
          <a:bodyPr>
            <a:normAutofit/>
          </a:bodyPr>
          <a:lstStyle/>
          <a:p>
            <a:r>
              <a:rPr lang="en-US" sz="1300" b="1" dirty="0">
                <a:solidFill>
                  <a:schemeClr val="bg1"/>
                </a:solidFill>
              </a:rPr>
              <a:t>Tuesday, January 30, 2024</a:t>
            </a:r>
          </a:p>
          <a:p>
            <a:r>
              <a:rPr lang="en-US" sz="1300" b="1" dirty="0">
                <a:solidFill>
                  <a:schemeClr val="bg1"/>
                </a:solidFill>
              </a:rPr>
              <a:t>12:00 p.m.</a:t>
            </a:r>
          </a:p>
          <a:p>
            <a:r>
              <a:rPr lang="en-US" sz="1300" b="1" dirty="0">
                <a:solidFill>
                  <a:schemeClr val="bg1"/>
                </a:solidFill>
              </a:rPr>
              <a:t>Presented by: Clifford A. Rieders, Esq.</a:t>
            </a:r>
          </a:p>
          <a:p>
            <a:r>
              <a:rPr lang="en-US" sz="1300" b="1" dirty="0">
                <a:solidFill>
                  <a:schemeClr val="bg1"/>
                </a:solidFill>
                <a:hlinkClick r:id="rId4"/>
              </a:rPr>
              <a:t>www.riederstravis.com</a:t>
            </a:r>
            <a:endParaRPr lang="en-US" sz="1300" b="1" dirty="0">
              <a:solidFill>
                <a:schemeClr val="bg1"/>
              </a:solidFill>
            </a:endParaRPr>
          </a:p>
          <a:p>
            <a:r>
              <a:rPr lang="en-US" sz="1300" b="1" dirty="0">
                <a:solidFill>
                  <a:schemeClr val="bg1"/>
                </a:solidFill>
              </a:rPr>
              <a:t>www.celesq.com</a:t>
            </a:r>
          </a:p>
        </p:txBody>
      </p:sp>
      <p:sp>
        <p:nvSpPr>
          <p:cNvPr id="104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6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653D-19F8-62DC-F574-323143217263}"/>
              </a:ext>
            </a:extLst>
          </p:cNvPr>
          <p:cNvSpPr>
            <a:spLocks noGrp="1"/>
          </p:cNvSpPr>
          <p:nvPr>
            <p:ph type="title"/>
          </p:nvPr>
        </p:nvSpPr>
        <p:spPr>
          <a:xfrm>
            <a:off x="635000" y="640823"/>
            <a:ext cx="3418659" cy="5583148"/>
          </a:xfrm>
        </p:spPr>
        <p:txBody>
          <a:bodyPr anchor="ctr">
            <a:normAutofit/>
          </a:bodyPr>
          <a:lstStyle/>
          <a:p>
            <a:r>
              <a:rPr lang="sv-SE" sz="5400" b="1" i="0">
                <a:effectLst/>
              </a:rPr>
              <a:t>Findings</a:t>
            </a:r>
            <a:endParaRPr lang="en-US" sz="54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2F76F55-5E7A-33A9-7702-974E2370914F}"/>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id="{9A27B656-EE1F-E5A5-7F8F-A2A7CE45FE10}"/>
              </a:ext>
            </a:extLst>
          </p:cNvPr>
          <p:cNvGraphicFramePr>
            <a:graphicFrameLocks noGrp="1"/>
          </p:cNvGraphicFramePr>
          <p:nvPr>
            <p:ph idx="1"/>
            <p:extLst>
              <p:ext uri="{D42A27DB-BD31-4B8C-83A1-F6EECF244321}">
                <p14:modId xmlns:p14="http://schemas.microsoft.com/office/powerpoint/2010/main" val="5022346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3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AFD8B-7AF2-03A8-59E8-4BF62D5AA8F7}"/>
              </a:ext>
            </a:extLst>
          </p:cNvPr>
          <p:cNvSpPr>
            <a:spLocks noGrp="1"/>
          </p:cNvSpPr>
          <p:nvPr>
            <p:ph type="title"/>
          </p:nvPr>
        </p:nvSpPr>
        <p:spPr>
          <a:xfrm>
            <a:off x="572493" y="238539"/>
            <a:ext cx="11018520" cy="1434415"/>
          </a:xfrm>
        </p:spPr>
        <p:txBody>
          <a:bodyPr anchor="b">
            <a:normAutofit/>
          </a:bodyPr>
          <a:lstStyle/>
          <a:p>
            <a:r>
              <a:rPr lang="en-US" sz="5400" b="1"/>
              <a:t>Success in Later Life</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721799-CB5C-0C3E-FF2A-9C2A6240B411}"/>
              </a:ext>
            </a:extLst>
          </p:cNvPr>
          <p:cNvSpPr>
            <a:spLocks noGrp="1"/>
          </p:cNvSpPr>
          <p:nvPr>
            <p:ph idx="1"/>
          </p:nvPr>
        </p:nvSpPr>
        <p:spPr>
          <a:xfrm>
            <a:off x="572492" y="1911493"/>
            <a:ext cx="7103165" cy="4689679"/>
          </a:xfrm>
        </p:spPr>
        <p:txBody>
          <a:bodyPr anchor="t">
            <a:normAutofit fontScale="92500" lnSpcReduction="20000"/>
          </a:bodyPr>
          <a:lstStyle/>
          <a:p>
            <a:pPr marL="0" indent="0">
              <a:buNone/>
            </a:pPr>
            <a:endParaRPr lang="en-US" sz="1700" dirty="0"/>
          </a:p>
          <a:p>
            <a:r>
              <a:rPr lang="en-US" sz="2400" dirty="0"/>
              <a:t>A graduate student who is kicked out for poor work will have difficulty of finding a job or getting into another program.</a:t>
            </a:r>
          </a:p>
          <a:p>
            <a:r>
              <a:rPr lang="en-US" sz="2400" dirty="0"/>
              <a:t>Graduate college education is just one avenue to professional skill.</a:t>
            </a:r>
          </a:p>
          <a:p>
            <a:pPr marL="0" indent="0">
              <a:buNone/>
            </a:pPr>
            <a:r>
              <a:rPr lang="en-US" sz="2400" dirty="0"/>
              <a:t>Relationship between the parties.</a:t>
            </a:r>
          </a:p>
          <a:p>
            <a:r>
              <a:rPr lang="en-US" sz="2400" dirty="0"/>
              <a:t>Relationship between student and private college is contractual:</a:t>
            </a:r>
          </a:p>
          <a:p>
            <a:pPr marL="0" indent="0">
              <a:buNone/>
            </a:pPr>
            <a:r>
              <a:rPr lang="en-US" sz="2400" i="1" dirty="0"/>
              <a:t>Barker v. Bryn </a:t>
            </a:r>
            <a:r>
              <a:rPr lang="en-US" sz="2400" i="1" dirty="0" err="1"/>
              <a:t>Mawr</a:t>
            </a:r>
            <a:r>
              <a:rPr lang="en-US" sz="2400" i="1" dirty="0"/>
              <a:t>, </a:t>
            </a:r>
            <a:r>
              <a:rPr lang="en-US" sz="2400" b="0" i="0" dirty="0">
                <a:effectLst/>
              </a:rPr>
              <a:t>278 Pa. 121, 122 A.220 (1923)</a:t>
            </a:r>
          </a:p>
          <a:p>
            <a:r>
              <a:rPr lang="en-US" sz="2400" dirty="0"/>
              <a:t>Students have been permitted to bring contract actions against institutions of higher learning for alleged breaches of their contracts:</a:t>
            </a:r>
          </a:p>
          <a:p>
            <a:pPr marL="0" indent="0">
              <a:buNone/>
            </a:pPr>
            <a:r>
              <a:rPr lang="en-US" sz="2400" i="1" dirty="0" err="1"/>
              <a:t>Strank</a:t>
            </a:r>
            <a:r>
              <a:rPr lang="en-US" sz="2400" i="1" dirty="0"/>
              <a:t> v. Mercy Hospital of Johnstown, </a:t>
            </a:r>
            <a:r>
              <a:rPr lang="en-US" sz="2400" i="0" dirty="0">
                <a:effectLst/>
              </a:rPr>
              <a:t>383 Pa. 54 (1955)</a:t>
            </a:r>
          </a:p>
          <a:p>
            <a:r>
              <a:rPr lang="en-US" sz="2400" dirty="0"/>
              <a:t>Public institution is bound to the same approach .</a:t>
            </a:r>
          </a:p>
          <a:p>
            <a:endParaRPr lang="en-US" sz="1700" dirty="0"/>
          </a:p>
        </p:txBody>
      </p:sp>
      <p:pic>
        <p:nvPicPr>
          <p:cNvPr id="2050" name="Picture 2" descr="Pandemic? No Problem! Here's How to Get a Job in 2021 | The Full Frontal">
            <a:extLst>
              <a:ext uri="{FF2B5EF4-FFF2-40B4-BE49-F238E27FC236}">
                <a16:creationId xmlns:a16="http://schemas.microsoft.com/office/drawing/2014/main" id="{5EE6E85F-A4BB-B193-0196-D9BD418C2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70" r="2595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EB61426-4552-54AD-E22A-3B8D10BF2C80}"/>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11</a:t>
            </a:fld>
            <a:endParaRPr lang="en-US"/>
          </a:p>
        </p:txBody>
      </p:sp>
    </p:spTree>
    <p:extLst>
      <p:ext uri="{BB962C8B-B14F-4D97-AF65-F5344CB8AC3E}">
        <p14:creationId xmlns:p14="http://schemas.microsoft.com/office/powerpoint/2010/main" val="108844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D602E-00F2-2886-4431-DB1B291F9A38}"/>
              </a:ext>
            </a:extLst>
          </p:cNvPr>
          <p:cNvSpPr>
            <a:spLocks noGrp="1"/>
          </p:cNvSpPr>
          <p:nvPr>
            <p:ph type="title"/>
          </p:nvPr>
        </p:nvSpPr>
        <p:spPr>
          <a:xfrm>
            <a:off x="572493" y="238539"/>
            <a:ext cx="11018520" cy="1434415"/>
          </a:xfrm>
        </p:spPr>
        <p:txBody>
          <a:bodyPr anchor="b">
            <a:normAutofit/>
          </a:bodyPr>
          <a:lstStyle/>
          <a:p>
            <a:r>
              <a:rPr lang="en-US" sz="5400" b="1"/>
              <a:t>Reasonable Expectation</a:t>
            </a:r>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8BEBA0-A55C-3ECE-2F7C-829997A1062A}"/>
              </a:ext>
            </a:extLst>
          </p:cNvPr>
          <p:cNvSpPr>
            <a:spLocks noGrp="1"/>
          </p:cNvSpPr>
          <p:nvPr>
            <p:ph idx="1"/>
          </p:nvPr>
        </p:nvSpPr>
        <p:spPr>
          <a:xfrm>
            <a:off x="572493" y="2071316"/>
            <a:ext cx="6713552" cy="4119172"/>
          </a:xfrm>
        </p:spPr>
        <p:txBody>
          <a:bodyPr anchor="t">
            <a:normAutofit/>
          </a:bodyPr>
          <a:lstStyle/>
          <a:p>
            <a:r>
              <a:rPr lang="en-US" sz="2200" dirty="0"/>
              <a:t>A student has a reasonable expectation based on statements of policy by Penn State and experience of former students that if he performs the required work, he will receive the degree.</a:t>
            </a:r>
          </a:p>
          <a:p>
            <a:r>
              <a:rPr lang="en-US" sz="2200" dirty="0"/>
              <a:t>Ross was a graduate student who had property of interest in a continuation of his course of study and had no interest in any specific procedures.</a:t>
            </a:r>
          </a:p>
        </p:txBody>
      </p:sp>
      <p:pic>
        <p:nvPicPr>
          <p:cNvPr id="3074" name="Picture 2" descr="By the Handbook: 9 Unusual College Policies | Mental Floss">
            <a:extLst>
              <a:ext uri="{FF2B5EF4-FFF2-40B4-BE49-F238E27FC236}">
                <a16:creationId xmlns:a16="http://schemas.microsoft.com/office/drawing/2014/main" id="{F360C59B-0D4C-5C56-753E-968BF099A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92" r="21333"/>
          <a:stretch/>
        </p:blipFill>
        <p:spPr bwMode="auto">
          <a:xfrm>
            <a:off x="7675658" y="2093976"/>
            <a:ext cx="3941064" cy="4096512"/>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6EEC281-3C4D-7C35-41B6-97857FD1278E}"/>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12</a:t>
            </a:fld>
            <a:endParaRPr lang="en-US"/>
          </a:p>
        </p:txBody>
      </p:sp>
    </p:spTree>
    <p:extLst>
      <p:ext uri="{BB962C8B-B14F-4D97-AF65-F5344CB8AC3E}">
        <p14:creationId xmlns:p14="http://schemas.microsoft.com/office/powerpoint/2010/main" val="397982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DC465-2986-0D73-4A8B-17ACE3E92CAA}"/>
              </a:ext>
            </a:extLst>
          </p:cNvPr>
          <p:cNvSpPr>
            <a:spLocks noGrp="1"/>
          </p:cNvSpPr>
          <p:nvPr>
            <p:ph type="title"/>
          </p:nvPr>
        </p:nvSpPr>
        <p:spPr>
          <a:xfrm>
            <a:off x="841248" y="548640"/>
            <a:ext cx="3600860" cy="5431536"/>
          </a:xfrm>
        </p:spPr>
        <p:txBody>
          <a:bodyPr>
            <a:normAutofit/>
          </a:bodyPr>
          <a:lstStyle/>
          <a:p>
            <a:r>
              <a:rPr lang="en-US" sz="5400" b="1"/>
              <a:t>Procedure Due to Ross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7E9AEF-AD25-1ABE-7F20-B3238B71C3EA}"/>
              </a:ext>
            </a:extLst>
          </p:cNvPr>
          <p:cNvSpPr>
            <a:spLocks noGrp="1"/>
          </p:cNvSpPr>
          <p:nvPr>
            <p:ph idx="1"/>
          </p:nvPr>
        </p:nvSpPr>
        <p:spPr>
          <a:xfrm>
            <a:off x="5126418" y="552091"/>
            <a:ext cx="6224335" cy="5431536"/>
          </a:xfrm>
        </p:spPr>
        <p:txBody>
          <a:bodyPr anchor="ctr">
            <a:normAutofit/>
          </a:bodyPr>
          <a:lstStyle/>
          <a:p>
            <a:r>
              <a:rPr lang="en-US" sz="2200"/>
              <a:t>Due process requires notice and an opportunity for a hearing.</a:t>
            </a:r>
          </a:p>
          <a:p>
            <a:r>
              <a:rPr lang="en-US" sz="2200"/>
              <a:t>Due process does not require any specific procedure.</a:t>
            </a:r>
          </a:p>
          <a:p>
            <a:endParaRPr lang="en-US" sz="2200"/>
          </a:p>
        </p:txBody>
      </p:sp>
      <p:sp>
        <p:nvSpPr>
          <p:cNvPr id="4" name="Slide Number Placeholder 3">
            <a:extLst>
              <a:ext uri="{FF2B5EF4-FFF2-40B4-BE49-F238E27FC236}">
                <a16:creationId xmlns:a16="http://schemas.microsoft.com/office/drawing/2014/main" id="{1D86969E-BA9D-D06C-D1D3-4900B05147EC}"/>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13</a:t>
            </a:fld>
            <a:endParaRPr lang="en-US"/>
          </a:p>
        </p:txBody>
      </p:sp>
    </p:spTree>
    <p:extLst>
      <p:ext uri="{BB962C8B-B14F-4D97-AF65-F5344CB8AC3E}">
        <p14:creationId xmlns:p14="http://schemas.microsoft.com/office/powerpoint/2010/main" val="228003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ront steps and columns of a majestic city building">
            <a:extLst>
              <a:ext uri="{FF2B5EF4-FFF2-40B4-BE49-F238E27FC236}">
                <a16:creationId xmlns:a16="http://schemas.microsoft.com/office/drawing/2014/main" id="{197F8753-AF77-F6DD-A8DB-8C1F4729F53E}"/>
              </a:ext>
            </a:extLst>
          </p:cNvPr>
          <p:cNvPicPr>
            <a:picLocks noChangeAspect="1"/>
          </p:cNvPicPr>
          <p:nvPr/>
        </p:nvPicPr>
        <p:blipFill rotWithShape="1">
          <a:blip r:embed="rId2"/>
          <a:srcRect b="15730"/>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B84E41-BCE6-EC22-091E-8F6734261F83}"/>
              </a:ext>
            </a:extLst>
          </p:cNvPr>
          <p:cNvSpPr>
            <a:spLocks noGrp="1"/>
          </p:cNvSpPr>
          <p:nvPr>
            <p:ph type="title"/>
          </p:nvPr>
        </p:nvSpPr>
        <p:spPr>
          <a:xfrm>
            <a:off x="1037809" y="1071350"/>
            <a:ext cx="4775162" cy="1339382"/>
          </a:xfrm>
        </p:spPr>
        <p:txBody>
          <a:bodyPr>
            <a:normAutofit/>
          </a:bodyPr>
          <a:lstStyle/>
          <a:p>
            <a:pPr algn="ctr"/>
            <a:r>
              <a:rPr lang="en-US" sz="3600" b="1"/>
              <a:t>Factors</a:t>
            </a:r>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B3673D-E7A7-F5EB-D00B-C510201C7BF4}"/>
              </a:ext>
            </a:extLst>
          </p:cNvPr>
          <p:cNvSpPr>
            <a:spLocks noGrp="1"/>
          </p:cNvSpPr>
          <p:nvPr>
            <p:ph idx="1"/>
          </p:nvPr>
        </p:nvSpPr>
        <p:spPr>
          <a:xfrm>
            <a:off x="1189318" y="2090057"/>
            <a:ext cx="4458446" cy="3109740"/>
          </a:xfrm>
        </p:spPr>
        <p:txBody>
          <a:bodyPr anchor="ctr">
            <a:normAutofit/>
          </a:bodyPr>
          <a:lstStyle/>
          <a:p>
            <a:pPr marL="0" indent="0">
              <a:buNone/>
            </a:pPr>
            <a:r>
              <a:rPr lang="en-US" sz="1700" dirty="0"/>
              <a:t>Supreme Court in a variety of cases has ruled that the following requirements can be evaluated:</a:t>
            </a:r>
          </a:p>
          <a:p>
            <a:pPr marL="0" indent="0">
              <a:buNone/>
            </a:pPr>
            <a:r>
              <a:rPr lang="en-US" sz="1700" dirty="0"/>
              <a:t>1.  Private interests of an individual that will be affected by the official action; </a:t>
            </a:r>
          </a:p>
          <a:p>
            <a:pPr marL="0" indent="0">
              <a:buNone/>
            </a:pPr>
            <a:r>
              <a:rPr lang="en-US" sz="1700" dirty="0"/>
              <a:t>2.  The risk of an erroneous deprivation of the interest to procedures used and probable safeguard;</a:t>
            </a:r>
          </a:p>
          <a:p>
            <a:pPr marL="0" indent="0">
              <a:buNone/>
            </a:pPr>
            <a:r>
              <a:rPr lang="en-US" sz="1700" dirty="0"/>
              <a:t>3.  The government’s interest including the function involved and the burdens in providing procedural requirements.</a:t>
            </a:r>
          </a:p>
        </p:txBody>
      </p:sp>
      <p:sp>
        <p:nvSpPr>
          <p:cNvPr id="4" name="Slide Number Placeholder 3">
            <a:extLst>
              <a:ext uri="{FF2B5EF4-FFF2-40B4-BE49-F238E27FC236}">
                <a16:creationId xmlns:a16="http://schemas.microsoft.com/office/drawing/2014/main" id="{8D1CC147-7A11-79CF-D930-DB1948441A53}"/>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z="1000">
                <a:solidFill>
                  <a:srgbClr val="FFFFFF"/>
                </a:solidFill>
              </a:rPr>
              <a:pPr>
                <a:spcAft>
                  <a:spcPts val="600"/>
                </a:spcAft>
              </a:pPr>
              <a:t>14</a:t>
            </a:fld>
            <a:endParaRPr lang="en-US" sz="1000">
              <a:solidFill>
                <a:srgbClr val="FFFFFF"/>
              </a:solidFill>
            </a:endParaRPr>
          </a:p>
        </p:txBody>
      </p:sp>
    </p:spTree>
    <p:extLst>
      <p:ext uri="{BB962C8B-B14F-4D97-AF65-F5344CB8AC3E}">
        <p14:creationId xmlns:p14="http://schemas.microsoft.com/office/powerpoint/2010/main" val="261154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3832D-F64E-2A94-CC5B-50486C7BCB03}"/>
              </a:ext>
            </a:extLst>
          </p:cNvPr>
          <p:cNvSpPr>
            <a:spLocks noGrp="1"/>
          </p:cNvSpPr>
          <p:nvPr>
            <p:ph type="title"/>
          </p:nvPr>
        </p:nvSpPr>
        <p:spPr>
          <a:xfrm>
            <a:off x="5297762" y="329184"/>
            <a:ext cx="6251110" cy="1783080"/>
          </a:xfrm>
        </p:spPr>
        <p:txBody>
          <a:bodyPr anchor="b">
            <a:normAutofit/>
          </a:bodyPr>
          <a:lstStyle/>
          <a:p>
            <a:r>
              <a:rPr lang="en-US" sz="5400" b="1"/>
              <a:t>Decision Makers</a:t>
            </a:r>
            <a:endParaRPr lang="en-US" sz="5400"/>
          </a:p>
        </p:txBody>
      </p:sp>
      <p:pic>
        <p:nvPicPr>
          <p:cNvPr id="6" name="Picture 5" descr="Red toy person in front of two lines of white figures">
            <a:extLst>
              <a:ext uri="{FF2B5EF4-FFF2-40B4-BE49-F238E27FC236}">
                <a16:creationId xmlns:a16="http://schemas.microsoft.com/office/drawing/2014/main" id="{982F65A0-FB7E-EDC7-E07F-BD0A68AEC0B8}"/>
              </a:ext>
            </a:extLst>
          </p:cNvPr>
          <p:cNvPicPr>
            <a:picLocks noChangeAspect="1"/>
          </p:cNvPicPr>
          <p:nvPr/>
        </p:nvPicPr>
        <p:blipFill rotWithShape="1">
          <a:blip r:embed="rId2"/>
          <a:srcRect l="29627" r="2572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AE6DFB-255C-8CC6-A8C4-65695831BEC4}"/>
              </a:ext>
            </a:extLst>
          </p:cNvPr>
          <p:cNvSpPr>
            <a:spLocks noGrp="1"/>
          </p:cNvSpPr>
          <p:nvPr>
            <p:ph idx="1"/>
          </p:nvPr>
        </p:nvSpPr>
        <p:spPr>
          <a:xfrm>
            <a:off x="5297762" y="2706624"/>
            <a:ext cx="6251110" cy="3483864"/>
          </a:xfrm>
        </p:spPr>
        <p:txBody>
          <a:bodyPr>
            <a:normAutofit/>
          </a:bodyPr>
          <a:lstStyle/>
          <a:p>
            <a:r>
              <a:rPr lang="en-US" sz="2200" dirty="0"/>
              <a:t>This is not an administrative decision based on mathematical criteria alone.</a:t>
            </a:r>
          </a:p>
          <a:p>
            <a:r>
              <a:rPr lang="en-US" sz="2200" dirty="0"/>
              <a:t>A hearing would allow Ross to explain the reason for his poor scholarship.</a:t>
            </a:r>
          </a:p>
          <a:p>
            <a:r>
              <a:rPr lang="en-US" sz="2200" dirty="0"/>
              <a:t>Administrative burden would be minimal.</a:t>
            </a:r>
          </a:p>
          <a:p>
            <a:endParaRPr lang="en-US" sz="2200" dirty="0"/>
          </a:p>
        </p:txBody>
      </p:sp>
      <p:sp>
        <p:nvSpPr>
          <p:cNvPr id="4" name="Slide Number Placeholder 3">
            <a:extLst>
              <a:ext uri="{FF2B5EF4-FFF2-40B4-BE49-F238E27FC236}">
                <a16:creationId xmlns:a16="http://schemas.microsoft.com/office/drawing/2014/main" id="{B337F03B-E4A8-B2D3-A990-0D6ED4A839E6}"/>
              </a:ext>
            </a:extLst>
          </p:cNvPr>
          <p:cNvSpPr>
            <a:spLocks noGrp="1"/>
          </p:cNvSpPr>
          <p:nvPr>
            <p:ph type="sldNum" sz="quarter" idx="12"/>
          </p:nvPr>
        </p:nvSpPr>
        <p:spPr>
          <a:xfrm>
            <a:off x="10052978" y="6356350"/>
            <a:ext cx="1300821" cy="365125"/>
          </a:xfrm>
        </p:spPr>
        <p:txBody>
          <a:bodyPr>
            <a:normAutofit/>
          </a:bodyPr>
          <a:lstStyle/>
          <a:p>
            <a:pPr>
              <a:spcAft>
                <a:spcPts val="600"/>
              </a:spcAft>
            </a:pPr>
            <a:fld id="{6E273DA1-F7E3-4AD2-8CA2-23BC2C08D101}" type="slidenum">
              <a:rPr lang="en-US"/>
              <a:pPr>
                <a:spcAft>
                  <a:spcPts val="600"/>
                </a:spcAft>
              </a:pPr>
              <a:t>15</a:t>
            </a:fld>
            <a:endParaRPr lang="en-US"/>
          </a:p>
        </p:txBody>
      </p:sp>
    </p:spTree>
    <p:extLst>
      <p:ext uri="{BB962C8B-B14F-4D97-AF65-F5344CB8AC3E}">
        <p14:creationId xmlns:p14="http://schemas.microsoft.com/office/powerpoint/2010/main" val="152058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10F0E-7D87-92AF-4414-8B3D45B1AB04}"/>
              </a:ext>
            </a:extLst>
          </p:cNvPr>
          <p:cNvSpPr>
            <a:spLocks noGrp="1"/>
          </p:cNvSpPr>
          <p:nvPr>
            <p:ph type="title"/>
          </p:nvPr>
        </p:nvSpPr>
        <p:spPr>
          <a:xfrm>
            <a:off x="572493" y="238539"/>
            <a:ext cx="11018520" cy="1434415"/>
          </a:xfrm>
        </p:spPr>
        <p:txBody>
          <a:bodyPr anchor="b">
            <a:normAutofit/>
          </a:bodyPr>
          <a:lstStyle/>
          <a:p>
            <a:r>
              <a:rPr lang="en-US" sz="5400" b="1"/>
              <a:t>Interests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053E24-EC72-0CAC-5986-6C2AA6FBA6B4}"/>
              </a:ext>
            </a:extLst>
          </p:cNvPr>
          <p:cNvSpPr>
            <a:spLocks noGrp="1"/>
          </p:cNvSpPr>
          <p:nvPr>
            <p:ph idx="1"/>
          </p:nvPr>
        </p:nvSpPr>
        <p:spPr>
          <a:xfrm>
            <a:off x="572493" y="2071316"/>
            <a:ext cx="6713552" cy="4119172"/>
          </a:xfrm>
        </p:spPr>
        <p:txBody>
          <a:bodyPr anchor="t">
            <a:normAutofit/>
          </a:bodyPr>
          <a:lstStyle/>
          <a:p>
            <a:r>
              <a:rPr lang="en-US" sz="1900" dirty="0"/>
              <a:t>Is there loss of property interest in the continuation of his job as a graduate student?</a:t>
            </a:r>
          </a:p>
          <a:p>
            <a:r>
              <a:rPr lang="en-US" sz="1900" dirty="0"/>
              <a:t>Ross’s contention that he had a property interest pursuant to state law in his position as a graduate student which necessitated protections of due process before he could be terminated would be denied.</a:t>
            </a:r>
          </a:p>
          <a:p>
            <a:r>
              <a:rPr lang="en-US" sz="1900" dirty="0"/>
              <a:t>There were due process guarantees of an opportunity to be heard, but not to maintain the graduate position.</a:t>
            </a:r>
          </a:p>
          <a:p>
            <a:r>
              <a:rPr lang="en-US" sz="1900" dirty="0"/>
              <a:t>The court said that there was no liberty interest in reputation, honor and integrity.</a:t>
            </a:r>
          </a:p>
          <a:p>
            <a:r>
              <a:rPr lang="en-US" sz="1900" dirty="0"/>
              <a:t>The determination was not made public</a:t>
            </a:r>
          </a:p>
          <a:p>
            <a:r>
              <a:rPr lang="en-US" sz="1900" dirty="0"/>
              <a:t>The defendant’s decision that Ross was a poor graduate students did not constitute injury to reputation.</a:t>
            </a:r>
          </a:p>
          <a:p>
            <a:endParaRPr lang="en-US" sz="1900" dirty="0"/>
          </a:p>
        </p:txBody>
      </p:sp>
      <p:pic>
        <p:nvPicPr>
          <p:cNvPr id="6" name="Picture 5" descr="High angle view of a rolled paper, brown notebook, and black notepad on a wooden table">
            <a:extLst>
              <a:ext uri="{FF2B5EF4-FFF2-40B4-BE49-F238E27FC236}">
                <a16:creationId xmlns:a16="http://schemas.microsoft.com/office/drawing/2014/main" id="{2C607474-D25C-9225-51B1-89DD0AB3BDBA}"/>
              </a:ext>
            </a:extLst>
          </p:cNvPr>
          <p:cNvPicPr>
            <a:picLocks noChangeAspect="1"/>
          </p:cNvPicPr>
          <p:nvPr/>
        </p:nvPicPr>
        <p:blipFill rotWithShape="1">
          <a:blip r:embed="rId2"/>
          <a:srcRect r="35784" b="2"/>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C63ADD80-ACB3-7815-E2D3-F7C623E49325}"/>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16</a:t>
            </a:fld>
            <a:endParaRPr lang="en-US"/>
          </a:p>
        </p:txBody>
      </p:sp>
    </p:spTree>
    <p:extLst>
      <p:ext uri="{BB962C8B-B14F-4D97-AF65-F5344CB8AC3E}">
        <p14:creationId xmlns:p14="http://schemas.microsoft.com/office/powerpoint/2010/main" val="281006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5D0B3-1818-B585-A544-453271F1FAD8}"/>
              </a:ext>
            </a:extLst>
          </p:cNvPr>
          <p:cNvSpPr>
            <a:spLocks noGrp="1"/>
          </p:cNvSpPr>
          <p:nvPr>
            <p:ph type="title"/>
          </p:nvPr>
        </p:nvSpPr>
        <p:spPr>
          <a:xfrm>
            <a:off x="838200" y="365125"/>
            <a:ext cx="10515600" cy="1325563"/>
          </a:xfrm>
        </p:spPr>
        <p:txBody>
          <a:bodyPr>
            <a:normAutofit/>
          </a:bodyPr>
          <a:lstStyle/>
          <a:p>
            <a:r>
              <a:rPr lang="en-US" sz="5400" b="1"/>
              <a:t>Contract Breach</a:t>
            </a:r>
          </a:p>
        </p:txBody>
      </p:sp>
      <p:sp>
        <p:nvSpPr>
          <p:cNvPr id="2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B9E2417-6FCA-9CAF-05DC-14F3391ACB11}"/>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17</a:t>
            </a:fld>
            <a:endParaRPr lang="en-US"/>
          </a:p>
        </p:txBody>
      </p:sp>
      <p:graphicFrame>
        <p:nvGraphicFramePr>
          <p:cNvPr id="18" name="Content Placeholder 2">
            <a:extLst>
              <a:ext uri="{FF2B5EF4-FFF2-40B4-BE49-F238E27FC236}">
                <a16:creationId xmlns:a16="http://schemas.microsoft.com/office/drawing/2014/main" id="{87D395C1-5828-BA66-2359-DF04DB039F95}"/>
              </a:ext>
            </a:extLst>
          </p:cNvPr>
          <p:cNvGraphicFramePr>
            <a:graphicFrameLocks noGrp="1"/>
          </p:cNvGraphicFramePr>
          <p:nvPr>
            <p:ph idx="1"/>
            <p:extLst>
              <p:ext uri="{D42A27DB-BD31-4B8C-83A1-F6EECF244321}">
                <p14:modId xmlns:p14="http://schemas.microsoft.com/office/powerpoint/2010/main" val="334438366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01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0B7E48-BB85-6A32-1BE9-26C440525216}"/>
              </a:ext>
            </a:extLst>
          </p:cNvPr>
          <p:cNvSpPr>
            <a:spLocks noGrp="1"/>
          </p:cNvSpPr>
          <p:nvPr>
            <p:ph type="title"/>
          </p:nvPr>
        </p:nvSpPr>
        <p:spPr>
          <a:xfrm>
            <a:off x="838200" y="365125"/>
            <a:ext cx="10515600" cy="1325563"/>
          </a:xfrm>
        </p:spPr>
        <p:txBody>
          <a:bodyPr>
            <a:normAutofit/>
          </a:bodyPr>
          <a:lstStyle/>
          <a:p>
            <a:r>
              <a:rPr lang="en-US" sz="4200" b="1" i="1" dirty="0"/>
              <a:t>Hickey v. University of Pittsburgh, </a:t>
            </a:r>
            <a:br>
              <a:rPr lang="en-US" sz="4200" b="1" dirty="0"/>
            </a:br>
            <a:r>
              <a:rPr lang="en-US" sz="4200" b="1" i="0" dirty="0">
                <a:effectLst/>
              </a:rPr>
              <a:t>77 F.4th 184 (3d. Cir. 2023) (Krause, C.J.)</a:t>
            </a:r>
            <a:endParaRPr lang="en-US" sz="4200" b="1"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679BCCB1-FF7C-8ABA-3107-4EFE15C15B6B}"/>
              </a:ext>
            </a:extLst>
          </p:cNvPr>
          <p:cNvSpPr>
            <a:spLocks noGrp="1"/>
          </p:cNvSpPr>
          <p:nvPr>
            <p:ph idx="1"/>
          </p:nvPr>
        </p:nvSpPr>
        <p:spPr>
          <a:xfrm>
            <a:off x="838200" y="1929384"/>
            <a:ext cx="10515600" cy="4251960"/>
          </a:xfrm>
        </p:spPr>
        <p:txBody>
          <a:bodyPr>
            <a:normAutofit/>
          </a:bodyPr>
          <a:lstStyle/>
          <a:p>
            <a:r>
              <a:rPr lang="en-US" sz="2200" dirty="0"/>
              <a:t>The case law has transitioned away from the constitutional basis, due process, to the contract basis.</a:t>
            </a:r>
          </a:p>
          <a:p>
            <a:r>
              <a:rPr lang="en-US" sz="2200" dirty="0"/>
              <a:t>Are they really much different since in order to have due process, there must be a property interest?</a:t>
            </a:r>
          </a:p>
          <a:p>
            <a:r>
              <a:rPr lang="en-US" sz="2200" i="0" dirty="0">
                <a:effectLst/>
              </a:rPr>
              <a:t>Can due process be a matter of contract even in a non-state related institution?</a:t>
            </a:r>
          </a:p>
          <a:p>
            <a:r>
              <a:rPr lang="en-US" sz="2200" dirty="0"/>
              <a:t>Given funding considerations, are all colleges and universities essentially federally or state funded?</a:t>
            </a:r>
          </a:p>
          <a:p>
            <a:pPr marL="0" indent="0">
              <a:buNone/>
            </a:pPr>
            <a:endParaRPr lang="en-US" sz="2200" i="0" dirty="0">
              <a:effectLst/>
            </a:endParaRPr>
          </a:p>
          <a:p>
            <a:pPr marL="0" indent="0">
              <a:buNone/>
            </a:pPr>
            <a:endParaRPr lang="en-US" sz="2200" dirty="0"/>
          </a:p>
        </p:txBody>
      </p:sp>
      <p:sp>
        <p:nvSpPr>
          <p:cNvPr id="4" name="Slide Number Placeholder 3">
            <a:extLst>
              <a:ext uri="{FF2B5EF4-FFF2-40B4-BE49-F238E27FC236}">
                <a16:creationId xmlns:a16="http://schemas.microsoft.com/office/drawing/2014/main" id="{582DD897-69BA-6EDB-94F0-6345A7A7671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18</a:t>
            </a:fld>
            <a:endParaRPr lang="en-US"/>
          </a:p>
        </p:txBody>
      </p:sp>
    </p:spTree>
    <p:extLst>
      <p:ext uri="{BB962C8B-B14F-4D97-AF65-F5344CB8AC3E}">
        <p14:creationId xmlns:p14="http://schemas.microsoft.com/office/powerpoint/2010/main" val="187519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6DB83-A16F-EDB1-140D-5267D8380DBA}"/>
              </a:ext>
            </a:extLst>
          </p:cNvPr>
          <p:cNvSpPr>
            <a:spLocks noGrp="1"/>
          </p:cNvSpPr>
          <p:nvPr>
            <p:ph type="title"/>
          </p:nvPr>
        </p:nvSpPr>
        <p:spPr>
          <a:xfrm>
            <a:off x="640080" y="4777739"/>
            <a:ext cx="3418990" cy="1412119"/>
          </a:xfrm>
        </p:spPr>
        <p:txBody>
          <a:bodyPr>
            <a:normAutofit/>
          </a:bodyPr>
          <a:lstStyle/>
          <a:p>
            <a:r>
              <a:rPr lang="en-US" sz="4800" b="1"/>
              <a:t>Remote Learning</a:t>
            </a:r>
          </a:p>
        </p:txBody>
      </p:sp>
      <p:pic>
        <p:nvPicPr>
          <p:cNvPr id="4098" name="Picture 2" descr="America's great remote-learning experiment: What surveys of teachers and  parents tell us about how it went">
            <a:extLst>
              <a:ext uri="{FF2B5EF4-FFF2-40B4-BE49-F238E27FC236}">
                <a16:creationId xmlns:a16="http://schemas.microsoft.com/office/drawing/2014/main" id="{9AB2804C-93E6-B2A2-A207-AA79895228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21" b="32766"/>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4105"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1EAB25-E796-990A-24A0-E25F6B282FEA}"/>
              </a:ext>
            </a:extLst>
          </p:cNvPr>
          <p:cNvSpPr>
            <a:spLocks noGrp="1"/>
          </p:cNvSpPr>
          <p:nvPr>
            <p:ph idx="1"/>
          </p:nvPr>
        </p:nvSpPr>
        <p:spPr>
          <a:xfrm>
            <a:off x="4654294" y="4777739"/>
            <a:ext cx="6897626" cy="1399223"/>
          </a:xfrm>
        </p:spPr>
        <p:txBody>
          <a:bodyPr anchor="ctr">
            <a:normAutofit/>
          </a:bodyPr>
          <a:lstStyle/>
          <a:p>
            <a:r>
              <a:rPr lang="en-US" sz="2200" dirty="0"/>
              <a:t>In </a:t>
            </a:r>
            <a:r>
              <a:rPr lang="en-US" sz="2200" i="1" dirty="0"/>
              <a:t>Hickey v. University of Pittsburgh</a:t>
            </a:r>
            <a:r>
              <a:rPr lang="en-US" sz="2200" dirty="0"/>
              <a:t>, University of Pittsburgh and Temple University transitioned to remote learning in March of 2020.</a:t>
            </a:r>
          </a:p>
        </p:txBody>
      </p:sp>
      <p:sp>
        <p:nvSpPr>
          <p:cNvPr id="4" name="Slide Number Placeholder 3">
            <a:extLst>
              <a:ext uri="{FF2B5EF4-FFF2-40B4-BE49-F238E27FC236}">
                <a16:creationId xmlns:a16="http://schemas.microsoft.com/office/drawing/2014/main" id="{B9A49C85-B1A4-136B-D253-2543E33A68AF}"/>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19</a:t>
            </a:fld>
            <a:endParaRPr lang="en-US"/>
          </a:p>
        </p:txBody>
      </p:sp>
    </p:spTree>
    <p:extLst>
      <p:ext uri="{BB962C8B-B14F-4D97-AF65-F5344CB8AC3E}">
        <p14:creationId xmlns:p14="http://schemas.microsoft.com/office/powerpoint/2010/main" val="4255237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4DC8D-4562-40B1-7493-B6D2C420E97D}"/>
              </a:ext>
            </a:extLst>
          </p:cNvPr>
          <p:cNvSpPr>
            <a:spLocks noGrp="1"/>
          </p:cNvSpPr>
          <p:nvPr>
            <p:ph type="title"/>
          </p:nvPr>
        </p:nvSpPr>
        <p:spPr>
          <a:xfrm>
            <a:off x="640080" y="325369"/>
            <a:ext cx="4368602" cy="1956841"/>
          </a:xfrm>
        </p:spPr>
        <p:txBody>
          <a:bodyPr anchor="b">
            <a:normAutofit/>
          </a:bodyPr>
          <a:lstStyle/>
          <a:p>
            <a:r>
              <a:rPr lang="en-US" sz="3000" b="1" dirty="0"/>
              <a:t>Must Colleges Give Refunds When They Cannot Provide Education?</a:t>
            </a:r>
            <a:br>
              <a:rPr lang="en-US" sz="3000" dirty="0"/>
            </a:br>
            <a:endParaRPr lang="en-US" sz="30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E5D5AE-0730-DFFD-13EC-B0713A3D0EF7}"/>
              </a:ext>
            </a:extLst>
          </p:cNvPr>
          <p:cNvSpPr>
            <a:spLocks noGrp="1"/>
          </p:cNvSpPr>
          <p:nvPr>
            <p:ph idx="1"/>
          </p:nvPr>
        </p:nvSpPr>
        <p:spPr>
          <a:xfrm>
            <a:off x="640080" y="2872899"/>
            <a:ext cx="5268351" cy="3320668"/>
          </a:xfrm>
        </p:spPr>
        <p:txBody>
          <a:bodyPr>
            <a:normAutofit/>
          </a:bodyPr>
          <a:lstStyle/>
          <a:p>
            <a:pPr marL="0" indent="0">
              <a:buNone/>
            </a:pPr>
            <a:r>
              <a:rPr lang="en-US" sz="2400" i="1" dirty="0"/>
              <a:t>Hickey v. University of Pittsburgh, </a:t>
            </a:r>
            <a:r>
              <a:rPr lang="en-US" sz="2400" i="0" dirty="0">
                <a:effectLst/>
              </a:rPr>
              <a:t>77 F.4th 184 (2023) (Krause, C.J.)</a:t>
            </a:r>
          </a:p>
          <a:p>
            <a:pPr marL="0" indent="0">
              <a:buNone/>
            </a:pPr>
            <a:r>
              <a:rPr lang="en-US" sz="2400" dirty="0"/>
              <a:t>Question presented:</a:t>
            </a:r>
          </a:p>
          <a:p>
            <a:pPr marL="0" indent="0">
              <a:buNone/>
            </a:pPr>
            <a:r>
              <a:rPr lang="en-US" sz="2400" dirty="0"/>
              <a:t>Whether colleges and universities must give refunds when, during COVID-19, they eliminated in-person learning?</a:t>
            </a:r>
          </a:p>
          <a:p>
            <a:endParaRPr lang="en-US" sz="2200" dirty="0"/>
          </a:p>
        </p:txBody>
      </p:sp>
      <p:pic>
        <p:nvPicPr>
          <p:cNvPr id="6" name="Picture 5" descr="Abstract blurred public library with bookshelves">
            <a:extLst>
              <a:ext uri="{FF2B5EF4-FFF2-40B4-BE49-F238E27FC236}">
                <a16:creationId xmlns:a16="http://schemas.microsoft.com/office/drawing/2014/main" id="{82E340C2-6E39-2EF5-5CAF-11741DF0F460}"/>
              </a:ext>
            </a:extLst>
          </p:cNvPr>
          <p:cNvPicPr>
            <a:picLocks noChangeAspect="1"/>
          </p:cNvPicPr>
          <p:nvPr/>
        </p:nvPicPr>
        <p:blipFill rotWithShape="1">
          <a:blip r:embed="rId2"/>
          <a:srcRect l="5354" r="27692" b="-1"/>
          <a:stretch/>
        </p:blipFill>
        <p:spPr>
          <a:xfrm>
            <a:off x="6611815" y="10"/>
            <a:ext cx="557866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9C215039-473F-CA9B-0A54-9CB27B19F619}"/>
              </a:ext>
            </a:extLst>
          </p:cNvPr>
          <p:cNvSpPr>
            <a:spLocks noGrp="1"/>
          </p:cNvSpPr>
          <p:nvPr>
            <p:ph type="sldNum" sz="quarter" idx="12"/>
          </p:nvPr>
        </p:nvSpPr>
        <p:spPr>
          <a:xfrm>
            <a:off x="10439400" y="6356350"/>
            <a:ext cx="914400" cy="365125"/>
          </a:xfrm>
        </p:spPr>
        <p:txBody>
          <a:bodyPr>
            <a:normAutofit/>
          </a:bodyPr>
          <a:lstStyle/>
          <a:p>
            <a:pPr>
              <a:spcAft>
                <a:spcPts val="600"/>
              </a:spcAft>
            </a:pPr>
            <a:fld id="{6E273DA1-F7E3-4AD2-8CA2-23BC2C08D101}"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899010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70466-166E-A8AE-3BFA-7E645F8A852C}"/>
              </a:ext>
            </a:extLst>
          </p:cNvPr>
          <p:cNvSpPr>
            <a:spLocks noGrp="1"/>
          </p:cNvSpPr>
          <p:nvPr>
            <p:ph type="title"/>
          </p:nvPr>
        </p:nvSpPr>
        <p:spPr>
          <a:xfrm>
            <a:off x="630936" y="640080"/>
            <a:ext cx="4818888" cy="1481328"/>
          </a:xfrm>
        </p:spPr>
        <p:txBody>
          <a:bodyPr anchor="b">
            <a:normAutofit/>
          </a:bodyPr>
          <a:lstStyle/>
          <a:p>
            <a:r>
              <a:rPr lang="en-US" sz="5000" b="1"/>
              <a:t>Wisdom of Remote Learning</a:t>
            </a:r>
          </a:p>
        </p:txBody>
      </p:sp>
      <p:sp>
        <p:nvSpPr>
          <p:cNvPr id="512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BEF2F-AB85-E08A-29CE-8FDB3E997C5D}"/>
              </a:ext>
            </a:extLst>
          </p:cNvPr>
          <p:cNvSpPr>
            <a:spLocks noGrp="1"/>
          </p:cNvSpPr>
          <p:nvPr>
            <p:ph idx="1"/>
          </p:nvPr>
        </p:nvSpPr>
        <p:spPr>
          <a:xfrm>
            <a:off x="630936" y="2660904"/>
            <a:ext cx="4818888" cy="3547872"/>
          </a:xfrm>
        </p:spPr>
        <p:txBody>
          <a:bodyPr anchor="t">
            <a:normAutofit/>
          </a:bodyPr>
          <a:lstStyle/>
          <a:p>
            <a:r>
              <a:rPr lang="en-US" sz="2200" dirty="0"/>
              <a:t>The wisdom of remote learning is not challenged.</a:t>
            </a:r>
          </a:p>
          <a:p>
            <a:r>
              <a:rPr lang="en-US" sz="2200" dirty="0"/>
              <a:t>Students sought partial refunds of tuition and fees on the grounds they received an entirely different education experience than what they were promised and had been denied access to campus facilities and services for which they had paid specific fees.</a:t>
            </a:r>
          </a:p>
        </p:txBody>
      </p:sp>
      <p:pic>
        <p:nvPicPr>
          <p:cNvPr id="5122" name="Picture 2" descr="Tuition Refund Insurance: What Is It, and Is It Worth It? | Divergent  Planning">
            <a:extLst>
              <a:ext uri="{FF2B5EF4-FFF2-40B4-BE49-F238E27FC236}">
                <a16:creationId xmlns:a16="http://schemas.microsoft.com/office/drawing/2014/main" id="{C791AFDD-B7DF-8601-E243-662F2BE55D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612652"/>
            <a:ext cx="5458968" cy="3632695"/>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793510B-FE1D-0F21-9365-0BE67BDA8B2F}"/>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20</a:t>
            </a:fld>
            <a:endParaRPr lang="en-US"/>
          </a:p>
        </p:txBody>
      </p:sp>
    </p:spTree>
    <p:extLst>
      <p:ext uri="{BB962C8B-B14F-4D97-AF65-F5344CB8AC3E}">
        <p14:creationId xmlns:p14="http://schemas.microsoft.com/office/powerpoint/2010/main" val="174368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4D08BC3-872B-D408-C269-FDA037D0C2B5}"/>
              </a:ext>
            </a:extLst>
          </p:cNvPr>
          <p:cNvSpPr>
            <a:spLocks noGrp="1"/>
          </p:cNvSpPr>
          <p:nvPr>
            <p:ph type="title"/>
          </p:nvPr>
        </p:nvSpPr>
        <p:spPr>
          <a:xfrm>
            <a:off x="479394" y="1070800"/>
            <a:ext cx="3939688" cy="5583126"/>
          </a:xfrm>
        </p:spPr>
        <p:txBody>
          <a:bodyPr>
            <a:normAutofit/>
          </a:bodyPr>
          <a:lstStyle/>
          <a:p>
            <a:pPr algn="r"/>
            <a:r>
              <a:rPr lang="en-US" sz="8000" b="1"/>
              <a:t>State Law</a:t>
            </a:r>
          </a:p>
        </p:txBody>
      </p:sp>
      <p:sp>
        <p:nvSpPr>
          <p:cNvPr id="4" name="Slide Number Placeholder 3">
            <a:extLst>
              <a:ext uri="{FF2B5EF4-FFF2-40B4-BE49-F238E27FC236}">
                <a16:creationId xmlns:a16="http://schemas.microsoft.com/office/drawing/2014/main" id="{2B32CD20-2469-AF23-9B3B-C67A60C6C2CC}"/>
              </a:ext>
            </a:extLst>
          </p:cNvPr>
          <p:cNvSpPr>
            <a:spLocks noGrp="1"/>
          </p:cNvSpPr>
          <p:nvPr>
            <p:ph type="sldNum" sz="quarter" idx="12"/>
          </p:nvPr>
        </p:nvSpPr>
        <p:spPr>
          <a:xfrm>
            <a:off x="8610600" y="320400"/>
            <a:ext cx="2743200" cy="365125"/>
          </a:xfrm>
        </p:spPr>
        <p:txBody>
          <a:bodyPr>
            <a:normAutofit/>
          </a:bodyPr>
          <a:lstStyle/>
          <a:p>
            <a:pPr>
              <a:spcAft>
                <a:spcPts val="600"/>
              </a:spcAft>
            </a:pPr>
            <a:fld id="{6E273DA1-F7E3-4AD2-8CA2-23BC2C08D101}" type="slidenum">
              <a:rPr lang="en-US">
                <a:solidFill>
                  <a:schemeClr val="tx1">
                    <a:alpha val="60000"/>
                  </a:schemeClr>
                </a:solidFill>
              </a:rPr>
              <a:pPr>
                <a:spcAft>
                  <a:spcPts val="600"/>
                </a:spcAft>
              </a:pPr>
              <a:t>21</a:t>
            </a:fld>
            <a:endParaRPr lang="en-US">
              <a:solidFill>
                <a:schemeClr val="tx1">
                  <a:alpha val="60000"/>
                </a:schemeClr>
              </a:solidFill>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1936BDF3-0D4B-4516-A313-2620E100FD6F}"/>
              </a:ext>
            </a:extLst>
          </p:cNvPr>
          <p:cNvGraphicFramePr>
            <a:graphicFrameLocks noGrp="1"/>
          </p:cNvGraphicFramePr>
          <p:nvPr>
            <p:ph idx="1"/>
            <p:extLst>
              <p:ext uri="{D42A27DB-BD31-4B8C-83A1-F6EECF244321}">
                <p14:modId xmlns:p14="http://schemas.microsoft.com/office/powerpoint/2010/main" val="30057878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94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0EF5-ABB8-C0D5-A94F-239B45A18693}"/>
              </a:ext>
            </a:extLst>
          </p:cNvPr>
          <p:cNvSpPr>
            <a:spLocks noGrp="1"/>
          </p:cNvSpPr>
          <p:nvPr>
            <p:ph type="title"/>
          </p:nvPr>
        </p:nvSpPr>
        <p:spPr>
          <a:xfrm>
            <a:off x="841248" y="548640"/>
            <a:ext cx="3600860" cy="5431536"/>
          </a:xfrm>
        </p:spPr>
        <p:txBody>
          <a:bodyPr>
            <a:normAutofit/>
          </a:bodyPr>
          <a:lstStyle/>
          <a:p>
            <a:pPr algn="ctr"/>
            <a:r>
              <a:rPr lang="en-US" sz="5400" b="1" dirty="0"/>
              <a:t>Quid Pro Quo</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43D0B1-DCB3-4718-92B1-DAC0B89C0101}"/>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The question in </a:t>
            </a:r>
            <a:r>
              <a:rPr lang="en-US" sz="2200" i="1" dirty="0"/>
              <a:t>Hickey</a:t>
            </a:r>
            <a:r>
              <a:rPr lang="en-US" sz="2200" dirty="0"/>
              <a:t> was whether there was an implied contract to provide education and services in exchange for one tuition and 2 mandatory fees.</a:t>
            </a:r>
          </a:p>
        </p:txBody>
      </p:sp>
      <p:sp>
        <p:nvSpPr>
          <p:cNvPr id="4" name="Slide Number Placeholder 3">
            <a:extLst>
              <a:ext uri="{FF2B5EF4-FFF2-40B4-BE49-F238E27FC236}">
                <a16:creationId xmlns:a16="http://schemas.microsoft.com/office/drawing/2014/main" id="{EC8104C0-68AD-7803-C7DB-8D4334F4530C}"/>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22</a:t>
            </a:fld>
            <a:endParaRPr lang="en-US"/>
          </a:p>
        </p:txBody>
      </p:sp>
    </p:spTree>
    <p:extLst>
      <p:ext uri="{BB962C8B-B14F-4D97-AF65-F5344CB8AC3E}">
        <p14:creationId xmlns:p14="http://schemas.microsoft.com/office/powerpoint/2010/main" val="290209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6DD1EF9-39E0-48F5-CF91-849699A11BDE}"/>
              </a:ext>
            </a:extLst>
          </p:cNvPr>
          <p:cNvSpPr>
            <a:spLocks noGrp="1"/>
          </p:cNvSpPr>
          <p:nvPr>
            <p:ph type="title"/>
          </p:nvPr>
        </p:nvSpPr>
        <p:spPr>
          <a:xfrm>
            <a:off x="479394" y="1070800"/>
            <a:ext cx="3939688" cy="5583126"/>
          </a:xfrm>
        </p:spPr>
        <p:txBody>
          <a:bodyPr>
            <a:normAutofit/>
          </a:bodyPr>
          <a:lstStyle/>
          <a:p>
            <a:pPr algn="r"/>
            <a:r>
              <a:rPr lang="en-US" sz="6200" b="1"/>
              <a:t>Reservation of Rights</a:t>
            </a:r>
            <a:endParaRPr lang="en-US" sz="6200"/>
          </a:p>
        </p:txBody>
      </p:sp>
      <p:sp>
        <p:nvSpPr>
          <p:cNvPr id="4" name="Slide Number Placeholder 3">
            <a:extLst>
              <a:ext uri="{FF2B5EF4-FFF2-40B4-BE49-F238E27FC236}">
                <a16:creationId xmlns:a16="http://schemas.microsoft.com/office/drawing/2014/main" id="{5D1DF400-B3E2-7722-83E5-DC828FA23F81}"/>
              </a:ext>
            </a:extLst>
          </p:cNvPr>
          <p:cNvSpPr>
            <a:spLocks noGrp="1"/>
          </p:cNvSpPr>
          <p:nvPr>
            <p:ph type="sldNum" sz="quarter" idx="12"/>
          </p:nvPr>
        </p:nvSpPr>
        <p:spPr>
          <a:xfrm>
            <a:off x="8610600" y="320400"/>
            <a:ext cx="2743200" cy="365125"/>
          </a:xfrm>
        </p:spPr>
        <p:txBody>
          <a:bodyPr>
            <a:normAutofit/>
          </a:bodyPr>
          <a:lstStyle/>
          <a:p>
            <a:pPr>
              <a:spcAft>
                <a:spcPts val="600"/>
              </a:spcAft>
            </a:pPr>
            <a:fld id="{6E273DA1-F7E3-4AD2-8CA2-23BC2C08D101}" type="slidenum">
              <a:rPr lang="en-US">
                <a:solidFill>
                  <a:schemeClr val="tx1">
                    <a:alpha val="60000"/>
                  </a:schemeClr>
                </a:solidFill>
              </a:rPr>
              <a:pPr>
                <a:spcAft>
                  <a:spcPts val="600"/>
                </a:spcAft>
              </a:pPr>
              <a:t>23</a:t>
            </a:fld>
            <a:endParaRPr lang="en-US">
              <a:solidFill>
                <a:schemeClr val="tx1">
                  <a:alpha val="60000"/>
                </a:schemeClr>
              </a:solidFill>
            </a:endParaRPr>
          </a:p>
        </p:txBody>
      </p:sp>
      <p:cxnSp>
        <p:nvCxnSpPr>
          <p:cNvPr id="12" name="Straight Connector 11">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BB966A5F-61B4-116D-E6DD-EB38EE0459B4}"/>
              </a:ext>
            </a:extLst>
          </p:cNvPr>
          <p:cNvGraphicFramePr>
            <a:graphicFrameLocks noGrp="1"/>
          </p:cNvGraphicFramePr>
          <p:nvPr>
            <p:ph idx="1"/>
            <p:extLst>
              <p:ext uri="{D42A27DB-BD31-4B8C-83A1-F6EECF244321}">
                <p14:modId xmlns:p14="http://schemas.microsoft.com/office/powerpoint/2010/main" val="229660091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10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C27BE5-7B33-019B-7301-55E07DE56749}"/>
              </a:ext>
            </a:extLst>
          </p:cNvPr>
          <p:cNvSpPr>
            <a:spLocks noGrp="1"/>
          </p:cNvSpPr>
          <p:nvPr>
            <p:ph type="title"/>
          </p:nvPr>
        </p:nvSpPr>
        <p:spPr>
          <a:xfrm>
            <a:off x="841248" y="548640"/>
            <a:ext cx="3600860" cy="5431536"/>
          </a:xfrm>
        </p:spPr>
        <p:txBody>
          <a:bodyPr>
            <a:normAutofit/>
          </a:bodyPr>
          <a:lstStyle/>
          <a:p>
            <a:r>
              <a:rPr lang="en-US" sz="5000" b="1"/>
              <a:t>Anticipating Emergencies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60E92F-1B27-6B7E-8473-8532D206940F}"/>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Students need to anticipate emergency adjustments and inconveniences in campus life.</a:t>
            </a:r>
          </a:p>
          <a:p>
            <a:endParaRPr lang="en-US" sz="2200" dirty="0"/>
          </a:p>
        </p:txBody>
      </p:sp>
      <p:sp>
        <p:nvSpPr>
          <p:cNvPr id="4" name="Slide Number Placeholder 3">
            <a:extLst>
              <a:ext uri="{FF2B5EF4-FFF2-40B4-BE49-F238E27FC236}">
                <a16:creationId xmlns:a16="http://schemas.microsoft.com/office/drawing/2014/main" id="{0A81C656-1CC4-D0A5-BBE1-819C9B57D451}"/>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24</a:t>
            </a:fld>
            <a:endParaRPr lang="en-US"/>
          </a:p>
        </p:txBody>
      </p:sp>
    </p:spTree>
    <p:extLst>
      <p:ext uri="{BB962C8B-B14F-4D97-AF65-F5344CB8AC3E}">
        <p14:creationId xmlns:p14="http://schemas.microsoft.com/office/powerpoint/2010/main" val="8590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B3032-EA57-2153-2357-581A6B2E5CA9}"/>
              </a:ext>
            </a:extLst>
          </p:cNvPr>
          <p:cNvSpPr>
            <a:spLocks noGrp="1"/>
          </p:cNvSpPr>
          <p:nvPr>
            <p:ph type="title"/>
          </p:nvPr>
        </p:nvSpPr>
        <p:spPr>
          <a:xfrm>
            <a:off x="841248" y="548640"/>
            <a:ext cx="3600860" cy="5431536"/>
          </a:xfrm>
        </p:spPr>
        <p:txBody>
          <a:bodyPr>
            <a:normAutofit/>
          </a:bodyPr>
          <a:lstStyle/>
          <a:p>
            <a:r>
              <a:rPr lang="en-US" sz="5400" b="1"/>
              <a:t>Contractual Relief</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B7821-02C3-6D49-A022-E35FE71B1DF8}"/>
              </a:ext>
            </a:extLst>
          </p:cNvPr>
          <p:cNvSpPr>
            <a:spLocks noGrp="1"/>
          </p:cNvSpPr>
          <p:nvPr>
            <p:ph idx="1"/>
          </p:nvPr>
        </p:nvSpPr>
        <p:spPr>
          <a:xfrm>
            <a:off x="5126418" y="552091"/>
            <a:ext cx="6224335" cy="5431536"/>
          </a:xfrm>
        </p:spPr>
        <p:txBody>
          <a:bodyPr anchor="ctr">
            <a:normAutofit/>
          </a:bodyPr>
          <a:lstStyle/>
          <a:p>
            <a:r>
              <a:rPr lang="en-US" sz="2200" dirty="0"/>
              <a:t>Acts of deceit; changes to student life, would not normally provide contractual relief.</a:t>
            </a:r>
          </a:p>
          <a:p>
            <a:r>
              <a:rPr lang="en-US" sz="2200" dirty="0"/>
              <a:t>Pennsylvania courts recognize a student may bring a breach of contract claim for “specific undertakings” that universities promised and failed to deliver such as certain curriculum, accreditation or degree.</a:t>
            </a:r>
          </a:p>
        </p:txBody>
      </p:sp>
      <p:sp>
        <p:nvSpPr>
          <p:cNvPr id="4" name="Slide Number Placeholder 3">
            <a:extLst>
              <a:ext uri="{FF2B5EF4-FFF2-40B4-BE49-F238E27FC236}">
                <a16:creationId xmlns:a16="http://schemas.microsoft.com/office/drawing/2014/main" id="{F3B892D7-5E46-2192-230B-B8E523F0F35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25</a:t>
            </a:fld>
            <a:endParaRPr lang="en-US"/>
          </a:p>
        </p:txBody>
      </p:sp>
    </p:spTree>
    <p:extLst>
      <p:ext uri="{BB962C8B-B14F-4D97-AF65-F5344CB8AC3E}">
        <p14:creationId xmlns:p14="http://schemas.microsoft.com/office/powerpoint/2010/main" val="248572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3A003-A22F-8460-7277-B8442D8930DF}"/>
              </a:ext>
            </a:extLst>
          </p:cNvPr>
          <p:cNvSpPr>
            <a:spLocks noGrp="1"/>
          </p:cNvSpPr>
          <p:nvPr>
            <p:ph type="title"/>
          </p:nvPr>
        </p:nvSpPr>
        <p:spPr>
          <a:xfrm>
            <a:off x="841248" y="548640"/>
            <a:ext cx="3600860" cy="5431536"/>
          </a:xfrm>
        </p:spPr>
        <p:txBody>
          <a:bodyPr>
            <a:normAutofit/>
          </a:bodyPr>
          <a:lstStyle/>
          <a:p>
            <a:r>
              <a:rPr lang="en-US" sz="5400" b="1" dirty="0"/>
              <a:t>Implied Contract Claims</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25C04B-1883-1B78-83BA-9B2875174842}"/>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In expulsion cases, students have a “reasonable expectation” based on “statements of policy” and the “experience of former students” that they will receive a degree if they perform satisfactorily and meet financial commitments.</a:t>
            </a:r>
          </a:p>
        </p:txBody>
      </p:sp>
      <p:sp>
        <p:nvSpPr>
          <p:cNvPr id="4" name="Slide Number Placeholder 3">
            <a:extLst>
              <a:ext uri="{FF2B5EF4-FFF2-40B4-BE49-F238E27FC236}">
                <a16:creationId xmlns:a16="http://schemas.microsoft.com/office/drawing/2014/main" id="{3066347A-7B17-140C-6546-3A04D84697E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26</a:t>
            </a:fld>
            <a:endParaRPr lang="en-US"/>
          </a:p>
        </p:txBody>
      </p:sp>
    </p:spTree>
    <p:extLst>
      <p:ext uri="{BB962C8B-B14F-4D97-AF65-F5344CB8AC3E}">
        <p14:creationId xmlns:p14="http://schemas.microsoft.com/office/powerpoint/2010/main" val="43828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1F8222-BB21-780F-03F2-972D5E326C4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i="1" dirty="0">
                <a:solidFill>
                  <a:schemeClr val="bg1">
                    <a:lumMod val="95000"/>
                    <a:lumOff val="5000"/>
                  </a:schemeClr>
                </a:solidFill>
              </a:rPr>
              <a:t>McCabe v. Marywood University, </a:t>
            </a:r>
            <a:br>
              <a:rPr lang="en-US" sz="5400" b="1" i="1" dirty="0">
                <a:solidFill>
                  <a:schemeClr val="bg1">
                    <a:lumMod val="95000"/>
                    <a:lumOff val="5000"/>
                  </a:schemeClr>
                </a:solidFill>
              </a:rPr>
            </a:br>
            <a:r>
              <a:rPr lang="en-US" sz="5400" b="1" dirty="0">
                <a:solidFill>
                  <a:schemeClr val="bg1">
                    <a:lumMod val="95000"/>
                    <a:lumOff val="5000"/>
                  </a:schemeClr>
                </a:solidFill>
              </a:rPr>
              <a:t>166 A.3d 1257 (Pa. Super. 2017)</a:t>
            </a:r>
            <a:endParaRPr lang="en-US" sz="5400" dirty="0">
              <a:solidFill>
                <a:schemeClr val="bg1">
                  <a:lumMod val="95000"/>
                  <a:lumOff val="5000"/>
                </a:schemeClr>
              </a:solidFill>
            </a:endParaRPr>
          </a:p>
        </p:txBody>
      </p:sp>
      <p:sp>
        <p:nvSpPr>
          <p:cNvPr id="3" name="Slide Number Placeholder 2">
            <a:extLst>
              <a:ext uri="{FF2B5EF4-FFF2-40B4-BE49-F238E27FC236}">
                <a16:creationId xmlns:a16="http://schemas.microsoft.com/office/drawing/2014/main" id="{60C7CE0A-86CA-0FBD-C04A-89D488173C11}"/>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6E273DA1-F7E3-4AD2-8CA2-23BC2C08D101}" type="slidenum">
              <a:rPr lang="en-US" sz="1500">
                <a:solidFill>
                  <a:srgbClr val="FFFFFF"/>
                </a:solidFill>
              </a:rPr>
              <a:pPr algn="ctr" defTabSz="457200">
                <a:spcAft>
                  <a:spcPts val="600"/>
                </a:spcAft>
              </a:pPr>
              <a:t>27</a:t>
            </a:fld>
            <a:endParaRPr lang="en-US" sz="1500">
              <a:solidFill>
                <a:srgbClr val="FFFFFF"/>
              </a:solidFill>
            </a:endParaRPr>
          </a:p>
        </p:txBody>
      </p:sp>
    </p:spTree>
    <p:extLst>
      <p:ext uri="{BB962C8B-B14F-4D97-AF65-F5344CB8AC3E}">
        <p14:creationId xmlns:p14="http://schemas.microsoft.com/office/powerpoint/2010/main" val="39608078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044877-0EA8-C5AF-5169-BC4CDFB342BE}"/>
              </a:ext>
            </a:extLst>
          </p:cNvPr>
          <p:cNvSpPr>
            <a:spLocks noGrp="1"/>
          </p:cNvSpPr>
          <p:nvPr>
            <p:ph type="title"/>
          </p:nvPr>
        </p:nvSpPr>
        <p:spPr>
          <a:xfrm>
            <a:off x="841248" y="548640"/>
            <a:ext cx="3600860" cy="5431536"/>
          </a:xfrm>
        </p:spPr>
        <p:txBody>
          <a:bodyPr>
            <a:normAutofit/>
          </a:bodyPr>
          <a:lstStyle/>
          <a:p>
            <a:r>
              <a:rPr lang="en-US" sz="5400" b="1"/>
              <a:t>Implied Promise</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73DE5A-689E-19A8-CE26-6CC019599E75}"/>
              </a:ext>
            </a:extLst>
          </p:cNvPr>
          <p:cNvSpPr>
            <a:spLocks noGrp="1"/>
          </p:cNvSpPr>
          <p:nvPr>
            <p:ph idx="1"/>
          </p:nvPr>
        </p:nvSpPr>
        <p:spPr>
          <a:xfrm>
            <a:off x="5126418" y="552091"/>
            <a:ext cx="6224335" cy="5431536"/>
          </a:xfrm>
        </p:spPr>
        <p:txBody>
          <a:bodyPr anchor="ctr">
            <a:normAutofit/>
          </a:bodyPr>
          <a:lstStyle/>
          <a:p>
            <a:pPr marL="0" indent="0">
              <a:buNone/>
            </a:pPr>
            <a:r>
              <a:rPr lang="en-US" sz="2200"/>
              <a:t>Marywood breached an implied promise set forth on its website and publication to provide a fully accredited nursing program before affirming dismissal because, “Marywood was fully accredited at all relevant times”</a:t>
            </a:r>
          </a:p>
          <a:p>
            <a:pPr marL="0" indent="0">
              <a:buNone/>
            </a:pPr>
            <a:endParaRPr lang="en-US" sz="2200"/>
          </a:p>
        </p:txBody>
      </p:sp>
      <p:sp>
        <p:nvSpPr>
          <p:cNvPr id="4" name="Slide Number Placeholder 3">
            <a:extLst>
              <a:ext uri="{FF2B5EF4-FFF2-40B4-BE49-F238E27FC236}">
                <a16:creationId xmlns:a16="http://schemas.microsoft.com/office/drawing/2014/main" id="{B97A56AF-901D-1D9A-7817-BA25F1CB1CF3}"/>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28</a:t>
            </a:fld>
            <a:endParaRPr lang="en-US"/>
          </a:p>
        </p:txBody>
      </p:sp>
    </p:spTree>
    <p:extLst>
      <p:ext uri="{BB962C8B-B14F-4D97-AF65-F5344CB8AC3E}">
        <p14:creationId xmlns:p14="http://schemas.microsoft.com/office/powerpoint/2010/main" val="404825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E394FE-6235-FA51-B3C2-9458D09E140E}"/>
              </a:ext>
            </a:extLst>
          </p:cNvPr>
          <p:cNvSpPr>
            <a:spLocks noGrp="1"/>
          </p:cNvSpPr>
          <p:nvPr>
            <p:ph type="title"/>
          </p:nvPr>
        </p:nvSpPr>
        <p:spPr>
          <a:xfrm>
            <a:off x="635000" y="640823"/>
            <a:ext cx="3418659" cy="5583148"/>
          </a:xfrm>
        </p:spPr>
        <p:txBody>
          <a:bodyPr anchor="ctr">
            <a:normAutofit/>
          </a:bodyPr>
          <a:lstStyle/>
          <a:p>
            <a:r>
              <a:rPr lang="en-US" sz="5400" b="1"/>
              <a:t>Fair Contact</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0DC5531-D92F-EB7E-29A2-4EC99428888B}"/>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29</a:t>
            </a:fld>
            <a:endParaRPr lang="en-US"/>
          </a:p>
        </p:txBody>
      </p:sp>
      <p:graphicFrame>
        <p:nvGraphicFramePr>
          <p:cNvPr id="6" name="Content Placeholder 2">
            <a:extLst>
              <a:ext uri="{FF2B5EF4-FFF2-40B4-BE49-F238E27FC236}">
                <a16:creationId xmlns:a16="http://schemas.microsoft.com/office/drawing/2014/main" id="{A54E99A9-0EC9-5154-8400-4E82697A4406}"/>
              </a:ext>
            </a:extLst>
          </p:cNvPr>
          <p:cNvGraphicFramePr>
            <a:graphicFrameLocks noGrp="1"/>
          </p:cNvGraphicFramePr>
          <p:nvPr>
            <p:ph idx="1"/>
            <p:extLst>
              <p:ext uri="{D42A27DB-BD31-4B8C-83A1-F6EECF244321}">
                <p14:modId xmlns:p14="http://schemas.microsoft.com/office/powerpoint/2010/main" val="18558466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806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0C2E7-835B-3AD4-C88F-FA6E4FE6DB93}"/>
              </a:ext>
            </a:extLst>
          </p:cNvPr>
          <p:cNvSpPr>
            <a:spLocks noGrp="1"/>
          </p:cNvSpPr>
          <p:nvPr>
            <p:ph type="title"/>
          </p:nvPr>
        </p:nvSpPr>
        <p:spPr>
          <a:xfrm>
            <a:off x="640080" y="325369"/>
            <a:ext cx="4368602" cy="1956841"/>
          </a:xfrm>
        </p:spPr>
        <p:txBody>
          <a:bodyPr anchor="b">
            <a:normAutofit/>
          </a:bodyPr>
          <a:lstStyle/>
          <a:p>
            <a:r>
              <a:rPr lang="en-US" sz="5400" b="1" dirty="0"/>
              <a:t>Contract Issues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81A9E3-246E-CAD6-883A-0284E663E452}"/>
              </a:ext>
            </a:extLst>
          </p:cNvPr>
          <p:cNvSpPr>
            <a:spLocks noGrp="1"/>
          </p:cNvSpPr>
          <p:nvPr>
            <p:ph idx="1"/>
          </p:nvPr>
        </p:nvSpPr>
        <p:spPr>
          <a:xfrm>
            <a:off x="640080" y="2872899"/>
            <a:ext cx="5233182" cy="3320668"/>
          </a:xfrm>
        </p:spPr>
        <p:txBody>
          <a:bodyPr>
            <a:normAutofit/>
          </a:bodyPr>
          <a:lstStyle/>
          <a:p>
            <a:pPr marL="0" indent="0">
              <a:buNone/>
            </a:pPr>
            <a:r>
              <a:rPr lang="en-US" sz="2400" dirty="0"/>
              <a:t>Question as to college obligation to their students implicates contract issues; “quasi contract”, equity such as estoppel, unjust enrichment and even constitutional issues such as due process?</a:t>
            </a:r>
          </a:p>
        </p:txBody>
      </p:sp>
      <p:pic>
        <p:nvPicPr>
          <p:cNvPr id="6" name="Picture 5" descr="Glasses on top of a book">
            <a:extLst>
              <a:ext uri="{FF2B5EF4-FFF2-40B4-BE49-F238E27FC236}">
                <a16:creationId xmlns:a16="http://schemas.microsoft.com/office/drawing/2014/main" id="{131D659D-49FC-987F-053D-09D13E681E15}"/>
              </a:ext>
            </a:extLst>
          </p:cNvPr>
          <p:cNvPicPr>
            <a:picLocks noChangeAspect="1"/>
          </p:cNvPicPr>
          <p:nvPr/>
        </p:nvPicPr>
        <p:blipFill rotWithShape="1">
          <a:blip r:embed="rId2"/>
          <a:srcRect l="4454" r="29094" b="-1"/>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243E88A6-3316-6578-1E22-03BEA6930082}"/>
              </a:ext>
            </a:extLst>
          </p:cNvPr>
          <p:cNvSpPr>
            <a:spLocks noGrp="1"/>
          </p:cNvSpPr>
          <p:nvPr>
            <p:ph type="sldNum" sz="quarter" idx="12"/>
          </p:nvPr>
        </p:nvSpPr>
        <p:spPr>
          <a:xfrm>
            <a:off x="10439400" y="6356350"/>
            <a:ext cx="914400" cy="365125"/>
          </a:xfrm>
        </p:spPr>
        <p:txBody>
          <a:bodyPr>
            <a:normAutofit/>
          </a:bodyPr>
          <a:lstStyle/>
          <a:p>
            <a:pPr>
              <a:spcAft>
                <a:spcPts val="600"/>
              </a:spcAft>
            </a:pPr>
            <a:fld id="{6E273DA1-F7E3-4AD2-8CA2-23BC2C08D101}" type="slidenum">
              <a:rPr lang="en-US" smtClean="0">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44326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1E85C2-F6FC-C3DA-B47F-6B865584BC8C}"/>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b="1" kern="1200">
                <a:solidFill>
                  <a:schemeClr val="tx1"/>
                </a:solidFill>
                <a:latin typeface="+mj-lt"/>
                <a:ea typeface="+mj-ea"/>
                <a:cs typeface="+mj-cs"/>
              </a:rPr>
              <a:t>Narrow Holding</a:t>
            </a: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8A35B3-6AB0-4DE1-E72D-B4FA7D8D76A1}"/>
              </a:ext>
            </a:extLst>
          </p:cNvPr>
          <p:cNvSpPr>
            <a:spLocks noGrp="1"/>
          </p:cNvSpPr>
          <p:nvPr>
            <p:ph idx="1"/>
          </p:nvPr>
        </p:nvSpPr>
        <p:spPr>
          <a:xfrm>
            <a:off x="7928114" y="1232452"/>
            <a:ext cx="3200400" cy="3850919"/>
          </a:xfrm>
        </p:spPr>
        <p:txBody>
          <a:bodyPr vert="horz" lIns="91440" tIns="45720" rIns="91440" bIns="45720" rtlCol="0" anchor="b">
            <a:normAutofit/>
          </a:bodyPr>
          <a:lstStyle/>
          <a:p>
            <a:pPr marL="0" indent="0">
              <a:buNone/>
            </a:pPr>
            <a:r>
              <a:rPr lang="en-US" sz="2400" kern="1200">
                <a:solidFill>
                  <a:srgbClr val="FFFFFF"/>
                </a:solidFill>
                <a:latin typeface="+mn-lt"/>
                <a:ea typeface="+mn-ea"/>
                <a:cs typeface="+mn-cs"/>
              </a:rPr>
              <a:t>Third Circuit was careful to point out that its holding was narrow</a:t>
            </a:r>
          </a:p>
        </p:txBody>
      </p:sp>
      <p:sp>
        <p:nvSpPr>
          <p:cNvPr id="13"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E871608-CC13-A48E-C180-5EB16B9346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273DA1-F7E3-4AD2-8CA2-23BC2C08D101}" type="slidenum">
              <a:rPr lang="en-US" smtClean="0"/>
              <a:pPr>
                <a:spcAft>
                  <a:spcPts val="600"/>
                </a:spcAft>
              </a:pPr>
              <a:t>30</a:t>
            </a:fld>
            <a:endParaRPr lang="en-US"/>
          </a:p>
        </p:txBody>
      </p:sp>
    </p:spTree>
    <p:extLst>
      <p:ext uri="{BB962C8B-B14F-4D97-AF65-F5344CB8AC3E}">
        <p14:creationId xmlns:p14="http://schemas.microsoft.com/office/powerpoint/2010/main" val="23616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862D06-7156-1878-F4CF-BB178A64B746}"/>
              </a:ext>
            </a:extLst>
          </p:cNvPr>
          <p:cNvSpPr>
            <a:spLocks noGrp="1"/>
          </p:cNvSpPr>
          <p:nvPr>
            <p:ph type="title"/>
          </p:nvPr>
        </p:nvSpPr>
        <p:spPr>
          <a:xfrm>
            <a:off x="635000" y="640823"/>
            <a:ext cx="3418659" cy="5583148"/>
          </a:xfrm>
        </p:spPr>
        <p:txBody>
          <a:bodyPr anchor="ctr">
            <a:normAutofit/>
          </a:bodyPr>
          <a:lstStyle/>
          <a:p>
            <a:r>
              <a:rPr lang="en-US" sz="5400" b="1"/>
              <a:t>Damages</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F58C7E8-C990-7F47-DAB6-CC58470B11A9}"/>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31</a:t>
            </a:fld>
            <a:endParaRPr lang="en-US"/>
          </a:p>
        </p:txBody>
      </p:sp>
      <p:graphicFrame>
        <p:nvGraphicFramePr>
          <p:cNvPr id="6" name="Content Placeholder 2">
            <a:extLst>
              <a:ext uri="{FF2B5EF4-FFF2-40B4-BE49-F238E27FC236}">
                <a16:creationId xmlns:a16="http://schemas.microsoft.com/office/drawing/2014/main" id="{09364E7F-4B76-6D0B-7295-4A7028D14260}"/>
              </a:ext>
            </a:extLst>
          </p:cNvPr>
          <p:cNvGraphicFramePr>
            <a:graphicFrameLocks noGrp="1"/>
          </p:cNvGraphicFramePr>
          <p:nvPr>
            <p:ph idx="1"/>
            <p:extLst>
              <p:ext uri="{D42A27DB-BD31-4B8C-83A1-F6EECF244321}">
                <p14:modId xmlns:p14="http://schemas.microsoft.com/office/powerpoint/2010/main" val="92235250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170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7965C-FD36-0896-6569-F2B8AB787E0D}"/>
              </a:ext>
            </a:extLst>
          </p:cNvPr>
          <p:cNvSpPr>
            <a:spLocks noGrp="1"/>
          </p:cNvSpPr>
          <p:nvPr>
            <p:ph type="title"/>
          </p:nvPr>
        </p:nvSpPr>
        <p:spPr>
          <a:xfrm>
            <a:off x="841248" y="643467"/>
            <a:ext cx="3840480" cy="5571066"/>
          </a:xfrm>
        </p:spPr>
        <p:txBody>
          <a:bodyPr anchor="ctr">
            <a:normAutofit/>
          </a:bodyPr>
          <a:lstStyle/>
          <a:p>
            <a:r>
              <a:rPr lang="en-US" sz="5400" b="1"/>
              <a:t>Express Contract</a:t>
            </a:r>
            <a:endParaRPr lang="en-US" sz="5400"/>
          </a:p>
        </p:txBody>
      </p:sp>
      <p:sp>
        <p:nvSpPr>
          <p:cNvPr id="14" name="Freeform: Shape 13">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6561CB3-96FB-26B9-D4FA-2A20C56AEF84}"/>
              </a:ext>
            </a:extLst>
          </p:cNvPr>
          <p:cNvSpPr>
            <a:spLocks noGrp="1"/>
          </p:cNvSpPr>
          <p:nvPr>
            <p:ph idx="1"/>
          </p:nvPr>
        </p:nvSpPr>
        <p:spPr>
          <a:xfrm>
            <a:off x="5568696" y="643467"/>
            <a:ext cx="5788152" cy="5571066"/>
          </a:xfrm>
        </p:spPr>
        <p:txBody>
          <a:bodyPr anchor="ctr">
            <a:normAutofit/>
          </a:bodyPr>
          <a:lstStyle/>
          <a:p>
            <a:pPr marL="0" indent="0">
              <a:buNone/>
            </a:pPr>
            <a:r>
              <a:rPr lang="en-US" dirty="0">
                <a:solidFill>
                  <a:srgbClr val="FFFFFF"/>
                </a:solidFill>
              </a:rPr>
              <a:t>Holding applies only where conduct is “entirely unrelated to the express contract”; a partial refund might be in order. </a:t>
            </a:r>
          </a:p>
        </p:txBody>
      </p:sp>
      <p:sp>
        <p:nvSpPr>
          <p:cNvPr id="4" name="Slide Number Placeholder 3">
            <a:extLst>
              <a:ext uri="{FF2B5EF4-FFF2-40B4-BE49-F238E27FC236}">
                <a16:creationId xmlns:a16="http://schemas.microsoft.com/office/drawing/2014/main" id="{6809C73C-4B38-B758-E5B6-8DF3F0DF4C15}"/>
              </a:ext>
            </a:extLst>
          </p:cNvPr>
          <p:cNvSpPr>
            <a:spLocks noGrp="1"/>
          </p:cNvSpPr>
          <p:nvPr>
            <p:ph type="sldNum" sz="quarter" idx="12"/>
          </p:nvPr>
        </p:nvSpPr>
        <p:spPr>
          <a:xfrm>
            <a:off x="10134600" y="6356350"/>
            <a:ext cx="1219200" cy="365125"/>
          </a:xfrm>
        </p:spPr>
        <p:txBody>
          <a:bodyPr>
            <a:normAutofit/>
          </a:bodyPr>
          <a:lstStyle/>
          <a:p>
            <a:pPr>
              <a:spcAft>
                <a:spcPts val="600"/>
              </a:spcAft>
            </a:pPr>
            <a:fld id="{6E273DA1-F7E3-4AD2-8CA2-23BC2C08D101}"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375354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8EBAA1-8380-E36D-1CDC-55ACED37B7DE}"/>
              </a:ext>
            </a:extLst>
          </p:cNvPr>
          <p:cNvSpPr>
            <a:spLocks noGrp="1"/>
          </p:cNvSpPr>
          <p:nvPr>
            <p:ph type="title"/>
          </p:nvPr>
        </p:nvSpPr>
        <p:spPr>
          <a:xfrm>
            <a:off x="841248" y="548640"/>
            <a:ext cx="3600860" cy="5431536"/>
          </a:xfrm>
        </p:spPr>
        <p:txBody>
          <a:bodyPr>
            <a:normAutofit/>
          </a:bodyPr>
          <a:lstStyle/>
          <a:p>
            <a:r>
              <a:rPr lang="en-US" sz="5400" b="1"/>
              <a:t>Implied v. Express Contract</a:t>
            </a: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7ABE96-75B9-C662-17E0-4E5233001F6D}"/>
              </a:ext>
            </a:extLst>
          </p:cNvPr>
          <p:cNvSpPr>
            <a:spLocks noGrp="1"/>
          </p:cNvSpPr>
          <p:nvPr>
            <p:ph idx="1"/>
          </p:nvPr>
        </p:nvSpPr>
        <p:spPr>
          <a:xfrm>
            <a:off x="5126418" y="552091"/>
            <a:ext cx="6224335" cy="5431536"/>
          </a:xfrm>
        </p:spPr>
        <p:txBody>
          <a:bodyPr anchor="ctr">
            <a:normAutofit/>
          </a:bodyPr>
          <a:lstStyle/>
          <a:p>
            <a:r>
              <a:rPr lang="en-US" sz="2200"/>
              <a:t>Just because there is an express contract, does not mean there could never be an implied one.</a:t>
            </a:r>
          </a:p>
          <a:p>
            <a:r>
              <a:rPr lang="en-US" sz="2200"/>
              <a:t>The implied contract would have some duties different from a formal contract.</a:t>
            </a:r>
          </a:p>
          <a:p>
            <a:r>
              <a:rPr lang="en-US" sz="2200" i="1"/>
              <a:t>De minimis </a:t>
            </a:r>
            <a:r>
              <a:rPr lang="en-US" sz="2200"/>
              <a:t>conceptual overlap exists between an express contract and an implied contract but such </a:t>
            </a:r>
            <a:r>
              <a:rPr lang="en-US" sz="2200" i="1"/>
              <a:t>de minimis </a:t>
            </a:r>
            <a:r>
              <a:rPr lang="en-US" sz="2200"/>
              <a:t>overlap is not enough of the former to preclude the later.</a:t>
            </a:r>
          </a:p>
        </p:txBody>
      </p:sp>
      <p:sp>
        <p:nvSpPr>
          <p:cNvPr id="4" name="Slide Number Placeholder 3">
            <a:extLst>
              <a:ext uri="{FF2B5EF4-FFF2-40B4-BE49-F238E27FC236}">
                <a16:creationId xmlns:a16="http://schemas.microsoft.com/office/drawing/2014/main" id="{FEF17053-A452-95BA-2D8B-9784C8F9D4C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33</a:t>
            </a:fld>
            <a:endParaRPr lang="en-US"/>
          </a:p>
        </p:txBody>
      </p:sp>
    </p:spTree>
    <p:extLst>
      <p:ext uri="{BB962C8B-B14F-4D97-AF65-F5344CB8AC3E}">
        <p14:creationId xmlns:p14="http://schemas.microsoft.com/office/powerpoint/2010/main" val="409965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0EA542-F8BD-9305-B6C6-96E56D6C764A}"/>
              </a:ext>
            </a:extLst>
          </p:cNvPr>
          <p:cNvSpPr>
            <a:spLocks noGrp="1"/>
          </p:cNvSpPr>
          <p:nvPr>
            <p:ph type="title"/>
          </p:nvPr>
        </p:nvSpPr>
        <p:spPr>
          <a:xfrm>
            <a:off x="841248" y="548640"/>
            <a:ext cx="3600860" cy="5431536"/>
          </a:xfrm>
        </p:spPr>
        <p:txBody>
          <a:bodyPr>
            <a:normAutofit/>
          </a:bodyPr>
          <a:lstStyle/>
          <a:p>
            <a:r>
              <a:rPr lang="en-US" sz="5400" b="1"/>
              <a:t>Express v. Implied Contract</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2B5AC8-5504-1279-A489-AFEC02B03344}"/>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The fact that express contracts discuss tuition and fee obligations in the ordinary “registration” does not preclude the students either from inserting a breach of implied contract based on an alleged university obligation to provide in-person classes and services or from seeking damages in the form of partial tuition and/or fee refund.</a:t>
            </a:r>
          </a:p>
        </p:txBody>
      </p:sp>
      <p:sp>
        <p:nvSpPr>
          <p:cNvPr id="4" name="Slide Number Placeholder 3">
            <a:extLst>
              <a:ext uri="{FF2B5EF4-FFF2-40B4-BE49-F238E27FC236}">
                <a16:creationId xmlns:a16="http://schemas.microsoft.com/office/drawing/2014/main" id="{2D1465DD-8532-8C64-3F74-5D540929B3D0}"/>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34</a:t>
            </a:fld>
            <a:endParaRPr lang="en-US"/>
          </a:p>
        </p:txBody>
      </p:sp>
    </p:spTree>
    <p:extLst>
      <p:ext uri="{BB962C8B-B14F-4D97-AF65-F5344CB8AC3E}">
        <p14:creationId xmlns:p14="http://schemas.microsoft.com/office/powerpoint/2010/main" val="1912899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DA171-1B4B-1DA5-994B-C6E509C05A69}"/>
              </a:ext>
            </a:extLst>
          </p:cNvPr>
          <p:cNvSpPr>
            <a:spLocks noGrp="1"/>
          </p:cNvSpPr>
          <p:nvPr>
            <p:ph type="title"/>
          </p:nvPr>
        </p:nvSpPr>
        <p:spPr>
          <a:xfrm>
            <a:off x="4654296" y="329184"/>
            <a:ext cx="6894576" cy="1783080"/>
          </a:xfrm>
        </p:spPr>
        <p:txBody>
          <a:bodyPr anchor="b">
            <a:normAutofit/>
          </a:bodyPr>
          <a:lstStyle/>
          <a:p>
            <a:r>
              <a:rPr lang="en-US" sz="5400" b="1"/>
              <a:t>Integration Clause</a:t>
            </a:r>
          </a:p>
        </p:txBody>
      </p:sp>
      <p:pic>
        <p:nvPicPr>
          <p:cNvPr id="6" name="Picture 5" descr="A group of multi coloured wooden stick figures">
            <a:extLst>
              <a:ext uri="{FF2B5EF4-FFF2-40B4-BE49-F238E27FC236}">
                <a16:creationId xmlns:a16="http://schemas.microsoft.com/office/drawing/2014/main" id="{BA035EFE-CEFC-EB84-2712-D6242E3AD049}"/>
              </a:ext>
            </a:extLst>
          </p:cNvPr>
          <p:cNvPicPr>
            <a:picLocks noChangeAspect="1"/>
          </p:cNvPicPr>
          <p:nvPr/>
        </p:nvPicPr>
        <p:blipFill rotWithShape="1">
          <a:blip r:embed="rId2"/>
          <a:srcRect l="22474" r="3660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E80A7D-D624-6F62-765B-F89E6336F4B1}"/>
              </a:ext>
            </a:extLst>
          </p:cNvPr>
          <p:cNvSpPr>
            <a:spLocks noGrp="1"/>
          </p:cNvSpPr>
          <p:nvPr>
            <p:ph idx="1"/>
          </p:nvPr>
        </p:nvSpPr>
        <p:spPr>
          <a:xfrm>
            <a:off x="4654296" y="2706624"/>
            <a:ext cx="6894576" cy="3483864"/>
          </a:xfrm>
        </p:spPr>
        <p:txBody>
          <a:bodyPr>
            <a:normAutofit/>
          </a:bodyPr>
          <a:lstStyle/>
          <a:p>
            <a:r>
              <a:rPr lang="en-US" sz="2200"/>
              <a:t>Pittsburgh argued that it had an integration clause indicating that the express contract constitutes the entire agreement between the parties.</a:t>
            </a:r>
          </a:p>
          <a:p>
            <a:r>
              <a:rPr lang="en-US" sz="2200"/>
              <a:t>This does not preclude the implied contract claim.</a:t>
            </a:r>
          </a:p>
          <a:p>
            <a:endParaRPr lang="en-US" sz="2200"/>
          </a:p>
        </p:txBody>
      </p:sp>
      <p:sp>
        <p:nvSpPr>
          <p:cNvPr id="4" name="Slide Number Placeholder 3">
            <a:extLst>
              <a:ext uri="{FF2B5EF4-FFF2-40B4-BE49-F238E27FC236}">
                <a16:creationId xmlns:a16="http://schemas.microsoft.com/office/drawing/2014/main" id="{72AB6E55-7CC1-9115-49B7-4C9C378F1AD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35</a:t>
            </a:fld>
            <a:endParaRPr lang="en-US"/>
          </a:p>
        </p:txBody>
      </p:sp>
    </p:spTree>
    <p:extLst>
      <p:ext uri="{BB962C8B-B14F-4D97-AF65-F5344CB8AC3E}">
        <p14:creationId xmlns:p14="http://schemas.microsoft.com/office/powerpoint/2010/main" val="1921795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5C813D-0A16-DF12-2125-7AC9DE94F333}"/>
              </a:ext>
            </a:extLst>
          </p:cNvPr>
          <p:cNvSpPr>
            <a:spLocks noGrp="1"/>
          </p:cNvSpPr>
          <p:nvPr>
            <p:ph type="title"/>
          </p:nvPr>
        </p:nvSpPr>
        <p:spPr>
          <a:xfrm>
            <a:off x="4654296" y="329184"/>
            <a:ext cx="6894576" cy="1783080"/>
          </a:xfrm>
        </p:spPr>
        <p:txBody>
          <a:bodyPr anchor="b">
            <a:normAutofit/>
          </a:bodyPr>
          <a:lstStyle/>
          <a:p>
            <a:r>
              <a:rPr lang="en-US" sz="5400" b="1"/>
              <a:t>What is an Implied Contract?</a:t>
            </a:r>
          </a:p>
        </p:txBody>
      </p:sp>
      <p:pic>
        <p:nvPicPr>
          <p:cNvPr id="6" name="Picture 5" descr="Pen placed on top of a signature line">
            <a:extLst>
              <a:ext uri="{FF2B5EF4-FFF2-40B4-BE49-F238E27FC236}">
                <a16:creationId xmlns:a16="http://schemas.microsoft.com/office/drawing/2014/main" id="{2A7D89EB-DFD9-B0BB-C499-7FCC12438DE4}"/>
              </a:ext>
            </a:extLst>
          </p:cNvPr>
          <p:cNvPicPr>
            <a:picLocks noChangeAspect="1"/>
          </p:cNvPicPr>
          <p:nvPr/>
        </p:nvPicPr>
        <p:blipFill rotWithShape="1">
          <a:blip r:embed="rId2"/>
          <a:srcRect l="55225" r="533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620E46-0030-E1B5-F08D-D1BDF3BCAFE0}"/>
              </a:ext>
            </a:extLst>
          </p:cNvPr>
          <p:cNvSpPr>
            <a:spLocks noGrp="1"/>
          </p:cNvSpPr>
          <p:nvPr>
            <p:ph idx="1"/>
          </p:nvPr>
        </p:nvSpPr>
        <p:spPr>
          <a:xfrm>
            <a:off x="4654296" y="2706624"/>
            <a:ext cx="6894576" cy="3483864"/>
          </a:xfrm>
        </p:spPr>
        <p:txBody>
          <a:bodyPr>
            <a:normAutofit/>
          </a:bodyPr>
          <a:lstStyle/>
          <a:p>
            <a:pPr marL="0" indent="0">
              <a:buNone/>
            </a:pPr>
            <a:r>
              <a:rPr lang="en-US" sz="2400" dirty="0"/>
              <a:t>An implied contract is an actual contract which arises when the parties agree upon the obligations to be incurred but their intention, instead of being expressed in words, is inferred from the acts in light of the surrounding circumstances.</a:t>
            </a:r>
          </a:p>
        </p:txBody>
      </p:sp>
      <p:sp>
        <p:nvSpPr>
          <p:cNvPr id="4" name="Slide Number Placeholder 3">
            <a:extLst>
              <a:ext uri="{FF2B5EF4-FFF2-40B4-BE49-F238E27FC236}">
                <a16:creationId xmlns:a16="http://schemas.microsoft.com/office/drawing/2014/main" id="{48CD4DE0-C4DE-26E8-10D4-48C442BB705F}"/>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36</a:t>
            </a:fld>
            <a:endParaRPr lang="en-US"/>
          </a:p>
        </p:txBody>
      </p:sp>
    </p:spTree>
    <p:extLst>
      <p:ext uri="{BB962C8B-B14F-4D97-AF65-F5344CB8AC3E}">
        <p14:creationId xmlns:p14="http://schemas.microsoft.com/office/powerpoint/2010/main" val="478912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7E6B2-FADE-146C-A049-61A33B710B88}"/>
              </a:ext>
            </a:extLst>
          </p:cNvPr>
          <p:cNvSpPr>
            <a:spLocks noGrp="1"/>
          </p:cNvSpPr>
          <p:nvPr>
            <p:ph type="title"/>
          </p:nvPr>
        </p:nvSpPr>
        <p:spPr>
          <a:xfrm>
            <a:off x="4654296" y="329184"/>
            <a:ext cx="6894576" cy="1783080"/>
          </a:xfrm>
        </p:spPr>
        <p:txBody>
          <a:bodyPr anchor="b">
            <a:normAutofit/>
          </a:bodyPr>
          <a:lstStyle/>
          <a:p>
            <a:r>
              <a:rPr lang="en-US" sz="5400" b="1"/>
              <a:t>Special Law</a:t>
            </a:r>
          </a:p>
        </p:txBody>
      </p:sp>
      <p:pic>
        <p:nvPicPr>
          <p:cNvPr id="6" name="Picture 5" descr="Back shot of a row of graduates">
            <a:extLst>
              <a:ext uri="{FF2B5EF4-FFF2-40B4-BE49-F238E27FC236}">
                <a16:creationId xmlns:a16="http://schemas.microsoft.com/office/drawing/2014/main" id="{7C8C5158-10D3-1523-D966-E51C9401329D}"/>
              </a:ext>
            </a:extLst>
          </p:cNvPr>
          <p:cNvPicPr>
            <a:picLocks noChangeAspect="1"/>
          </p:cNvPicPr>
          <p:nvPr/>
        </p:nvPicPr>
        <p:blipFill rotWithShape="1">
          <a:blip r:embed="rId2"/>
          <a:srcRect l="25781" r="3477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61AD18-F7A1-383B-AAFF-D885B3B2347E}"/>
              </a:ext>
            </a:extLst>
          </p:cNvPr>
          <p:cNvSpPr>
            <a:spLocks noGrp="1"/>
          </p:cNvSpPr>
          <p:nvPr>
            <p:ph idx="1"/>
          </p:nvPr>
        </p:nvSpPr>
        <p:spPr>
          <a:xfrm>
            <a:off x="4654296" y="2706624"/>
            <a:ext cx="6894576" cy="3483864"/>
          </a:xfrm>
        </p:spPr>
        <p:txBody>
          <a:bodyPr>
            <a:normAutofit/>
          </a:bodyPr>
          <a:lstStyle/>
          <a:p>
            <a:r>
              <a:rPr lang="en-US" sz="2200"/>
              <a:t>Universities contend that the law has displaced the general rule with a particularized body of law in the student/university context.</a:t>
            </a:r>
          </a:p>
          <a:p>
            <a:r>
              <a:rPr lang="en-US" sz="2200"/>
              <a:t>Third Circuit was not convinced of such special law created only to any colleges and universities </a:t>
            </a:r>
          </a:p>
        </p:txBody>
      </p:sp>
      <p:sp>
        <p:nvSpPr>
          <p:cNvPr id="4" name="Slide Number Placeholder 3">
            <a:extLst>
              <a:ext uri="{FF2B5EF4-FFF2-40B4-BE49-F238E27FC236}">
                <a16:creationId xmlns:a16="http://schemas.microsoft.com/office/drawing/2014/main" id="{E920EA9C-B488-9ED2-4046-9A3F52215C8E}"/>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37</a:t>
            </a:fld>
            <a:endParaRPr lang="en-US"/>
          </a:p>
        </p:txBody>
      </p:sp>
    </p:spTree>
    <p:extLst>
      <p:ext uri="{BB962C8B-B14F-4D97-AF65-F5344CB8AC3E}">
        <p14:creationId xmlns:p14="http://schemas.microsoft.com/office/powerpoint/2010/main" val="3171972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CD2E1-CD29-46A7-6A68-6C8A32953B80}"/>
              </a:ext>
            </a:extLst>
          </p:cNvPr>
          <p:cNvSpPr>
            <a:spLocks noGrp="1"/>
          </p:cNvSpPr>
          <p:nvPr>
            <p:ph type="title"/>
          </p:nvPr>
        </p:nvSpPr>
        <p:spPr>
          <a:xfrm>
            <a:off x="635000" y="640823"/>
            <a:ext cx="3418659" cy="5583148"/>
          </a:xfrm>
        </p:spPr>
        <p:txBody>
          <a:bodyPr anchor="ctr">
            <a:normAutofit/>
          </a:bodyPr>
          <a:lstStyle/>
          <a:p>
            <a:r>
              <a:rPr lang="en-US" sz="5400" b="1"/>
              <a:t>Kinds of Cases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3F4E9B5-2EB2-E66B-C40B-2C5907A787C5}"/>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38</a:t>
            </a:fld>
            <a:endParaRPr lang="en-US"/>
          </a:p>
        </p:txBody>
      </p:sp>
      <p:graphicFrame>
        <p:nvGraphicFramePr>
          <p:cNvPr id="6" name="Content Placeholder 2">
            <a:extLst>
              <a:ext uri="{FF2B5EF4-FFF2-40B4-BE49-F238E27FC236}">
                <a16:creationId xmlns:a16="http://schemas.microsoft.com/office/drawing/2014/main" id="{F9E14AB8-B3E7-7A4C-BE0B-2ABB062A7724}"/>
              </a:ext>
            </a:extLst>
          </p:cNvPr>
          <p:cNvGraphicFramePr>
            <a:graphicFrameLocks noGrp="1"/>
          </p:cNvGraphicFramePr>
          <p:nvPr>
            <p:ph idx="1"/>
            <p:extLst>
              <p:ext uri="{D42A27DB-BD31-4B8C-83A1-F6EECF244321}">
                <p14:modId xmlns:p14="http://schemas.microsoft.com/office/powerpoint/2010/main" val="216288276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64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AA2C0-D05F-521F-4C7C-8A100B6D9D68}"/>
              </a:ext>
            </a:extLst>
          </p:cNvPr>
          <p:cNvSpPr>
            <a:spLocks noGrp="1"/>
          </p:cNvSpPr>
          <p:nvPr>
            <p:ph type="title"/>
          </p:nvPr>
        </p:nvSpPr>
        <p:spPr>
          <a:xfrm>
            <a:off x="635000" y="640823"/>
            <a:ext cx="3418659" cy="5583148"/>
          </a:xfrm>
        </p:spPr>
        <p:txBody>
          <a:bodyPr anchor="ctr">
            <a:normAutofit/>
          </a:bodyPr>
          <a:lstStyle/>
          <a:p>
            <a:r>
              <a:rPr lang="en-US" sz="5400" b="1"/>
              <a:t>Adequacy of Pleadings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706ED46-61A2-2B6A-7BD5-5DF70B875212}"/>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39</a:t>
            </a:fld>
            <a:endParaRPr lang="en-US"/>
          </a:p>
        </p:txBody>
      </p:sp>
      <p:graphicFrame>
        <p:nvGraphicFramePr>
          <p:cNvPr id="6" name="Content Placeholder 2">
            <a:extLst>
              <a:ext uri="{FF2B5EF4-FFF2-40B4-BE49-F238E27FC236}">
                <a16:creationId xmlns:a16="http://schemas.microsoft.com/office/drawing/2014/main" id="{9B622022-4970-9CF0-4482-45695D302D10}"/>
              </a:ext>
            </a:extLst>
          </p:cNvPr>
          <p:cNvGraphicFramePr>
            <a:graphicFrameLocks noGrp="1"/>
          </p:cNvGraphicFramePr>
          <p:nvPr>
            <p:ph idx="1"/>
            <p:extLst>
              <p:ext uri="{D42A27DB-BD31-4B8C-83A1-F6EECF244321}">
                <p14:modId xmlns:p14="http://schemas.microsoft.com/office/powerpoint/2010/main" val="32095536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60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uminated San Francisco City Hall">
            <a:extLst>
              <a:ext uri="{FF2B5EF4-FFF2-40B4-BE49-F238E27FC236}">
                <a16:creationId xmlns:a16="http://schemas.microsoft.com/office/drawing/2014/main" id="{15A0B216-2EA1-8EA0-8098-35D16D645535}"/>
              </a:ext>
            </a:extLst>
          </p:cNvPr>
          <p:cNvPicPr>
            <a:picLocks noChangeAspect="1"/>
          </p:cNvPicPr>
          <p:nvPr/>
        </p:nvPicPr>
        <p:blipFill rotWithShape="1">
          <a:blip r:embed="rId2">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111F8222-BB21-780F-03F2-972D5E326C45}"/>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b="1">
                <a:solidFill>
                  <a:schemeClr val="bg1"/>
                </a:solidFill>
              </a:rPr>
              <a:t>My First Encounter with Colleges and Universities</a:t>
            </a:r>
            <a:br>
              <a:rPr lang="en-US" sz="6600">
                <a:solidFill>
                  <a:schemeClr val="bg1"/>
                </a:solidFill>
              </a:rPr>
            </a:br>
            <a:endParaRPr lang="en-US" sz="6600">
              <a:solidFill>
                <a:schemeClr val="bg1"/>
              </a:solidFill>
            </a:endParaRP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0C7CE0A-86CA-0FBD-C04A-89D488173C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E273DA1-F7E3-4AD2-8CA2-23BC2C08D101}" type="slidenum">
              <a:rPr lang="en-US" smtClean="0">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spTree>
    <p:extLst>
      <p:ext uri="{BB962C8B-B14F-4D97-AF65-F5344CB8AC3E}">
        <p14:creationId xmlns:p14="http://schemas.microsoft.com/office/powerpoint/2010/main" val="36085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B4F4D-4CEA-2EE9-BC2D-C75F63E0C733}"/>
              </a:ext>
            </a:extLst>
          </p:cNvPr>
          <p:cNvSpPr>
            <a:spLocks noGrp="1"/>
          </p:cNvSpPr>
          <p:nvPr>
            <p:ph type="title"/>
          </p:nvPr>
        </p:nvSpPr>
        <p:spPr>
          <a:xfrm>
            <a:off x="630936" y="640823"/>
            <a:ext cx="3419856" cy="5583148"/>
          </a:xfrm>
        </p:spPr>
        <p:txBody>
          <a:bodyPr anchor="ctr">
            <a:normAutofit/>
          </a:bodyPr>
          <a:lstStyle/>
          <a:p>
            <a:r>
              <a:rPr lang="en-US" sz="5400" b="1"/>
              <a:t>Student Fees</a:t>
            </a:r>
          </a:p>
        </p:txBody>
      </p:sp>
      <p:sp>
        <p:nvSpPr>
          <p:cNvPr id="61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7AF7A3-C0D5-7C8D-BCFB-DF89FF2B1A86}"/>
              </a:ext>
            </a:extLst>
          </p:cNvPr>
          <p:cNvSpPr>
            <a:spLocks noGrp="1"/>
          </p:cNvSpPr>
          <p:nvPr>
            <p:ph idx="1"/>
          </p:nvPr>
        </p:nvSpPr>
        <p:spPr>
          <a:xfrm>
            <a:off x="4654296" y="4290647"/>
            <a:ext cx="6894576" cy="1936418"/>
          </a:xfrm>
        </p:spPr>
        <p:txBody>
          <a:bodyPr anchor="t">
            <a:normAutofit fontScale="92500" lnSpcReduction="20000"/>
          </a:bodyPr>
          <a:lstStyle/>
          <a:p>
            <a:r>
              <a:rPr lang="en-US" sz="2400" dirty="0"/>
              <a:t>Student fees are paid for house, dining, mandatory fees and Temple single university service fee.</a:t>
            </a:r>
          </a:p>
          <a:p>
            <a:r>
              <a:rPr lang="en-US" sz="2400" dirty="0"/>
              <a:t>Further factual development is required to ascertain the scope of each fee, what services were terminated and for how long.</a:t>
            </a:r>
          </a:p>
          <a:p>
            <a:r>
              <a:rPr lang="en-US" sz="2400" dirty="0"/>
              <a:t>The complaint will be taken at this point, on its face.</a:t>
            </a:r>
          </a:p>
          <a:p>
            <a:endParaRPr lang="en-US" sz="1500" dirty="0"/>
          </a:p>
        </p:txBody>
      </p:sp>
      <p:sp>
        <p:nvSpPr>
          <p:cNvPr id="4" name="Slide Number Placeholder 3">
            <a:extLst>
              <a:ext uri="{FF2B5EF4-FFF2-40B4-BE49-F238E27FC236}">
                <a16:creationId xmlns:a16="http://schemas.microsoft.com/office/drawing/2014/main" id="{C0D39AB5-6F52-26FB-1533-3067B9F0FDB0}"/>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40</a:t>
            </a:fld>
            <a:endParaRPr lang="en-US"/>
          </a:p>
        </p:txBody>
      </p:sp>
      <p:pic>
        <p:nvPicPr>
          <p:cNvPr id="1026" name="Picture 2" descr="Temple University Tuition and Financial Aid - onlinestemdegrees.com">
            <a:extLst>
              <a:ext uri="{FF2B5EF4-FFF2-40B4-BE49-F238E27FC236}">
                <a16:creationId xmlns:a16="http://schemas.microsoft.com/office/drawing/2014/main" id="{B501E76E-C8B1-5E5A-619D-1689E487A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896" y="461587"/>
            <a:ext cx="7238224" cy="363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489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18329-DF53-0C4A-C2DF-6CC2335A37A9}"/>
              </a:ext>
            </a:extLst>
          </p:cNvPr>
          <p:cNvSpPr>
            <a:spLocks noGrp="1"/>
          </p:cNvSpPr>
          <p:nvPr>
            <p:ph type="title"/>
          </p:nvPr>
        </p:nvSpPr>
        <p:spPr>
          <a:xfrm>
            <a:off x="635000" y="640823"/>
            <a:ext cx="3418659" cy="5583148"/>
          </a:xfrm>
        </p:spPr>
        <p:txBody>
          <a:bodyPr anchor="ctr">
            <a:normAutofit/>
          </a:bodyPr>
          <a:lstStyle/>
          <a:p>
            <a:r>
              <a:rPr lang="en-US" sz="5400" b="1"/>
              <a:t>Adequate Pleading</a:t>
            </a:r>
            <a:endParaRPr lang="en-US" sz="54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983CACD-2B21-5007-EEF0-81B0013EA22B}"/>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41</a:t>
            </a:fld>
            <a:endParaRPr lang="en-US"/>
          </a:p>
        </p:txBody>
      </p:sp>
      <p:graphicFrame>
        <p:nvGraphicFramePr>
          <p:cNvPr id="6" name="Content Placeholder 2">
            <a:extLst>
              <a:ext uri="{FF2B5EF4-FFF2-40B4-BE49-F238E27FC236}">
                <a16:creationId xmlns:a16="http://schemas.microsoft.com/office/drawing/2014/main" id="{A9C9433C-38BE-2B4D-E9D6-DAF26FEBB612}"/>
              </a:ext>
            </a:extLst>
          </p:cNvPr>
          <p:cNvGraphicFramePr>
            <a:graphicFrameLocks noGrp="1"/>
          </p:cNvGraphicFramePr>
          <p:nvPr>
            <p:ph idx="1"/>
            <p:extLst>
              <p:ext uri="{D42A27DB-BD31-4B8C-83A1-F6EECF244321}">
                <p14:modId xmlns:p14="http://schemas.microsoft.com/office/powerpoint/2010/main" val="34644522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343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6A977-5F66-316D-8606-A5621BD4A10A}"/>
              </a:ext>
            </a:extLst>
          </p:cNvPr>
          <p:cNvSpPr>
            <a:spLocks noGrp="1"/>
          </p:cNvSpPr>
          <p:nvPr>
            <p:ph type="title"/>
          </p:nvPr>
        </p:nvSpPr>
        <p:spPr>
          <a:xfrm>
            <a:off x="630936" y="639520"/>
            <a:ext cx="3429000" cy="1719072"/>
          </a:xfrm>
        </p:spPr>
        <p:txBody>
          <a:bodyPr anchor="b">
            <a:normAutofit/>
          </a:bodyPr>
          <a:lstStyle/>
          <a:p>
            <a:r>
              <a:rPr lang="en-US" sz="5400" b="1"/>
              <a:t>Unjust Enrichment</a:t>
            </a:r>
          </a:p>
        </p:txBody>
      </p:sp>
      <p:sp>
        <p:nvSpPr>
          <p:cNvPr id="717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B4066B-A1B3-44BC-23BF-08466F9C2826}"/>
              </a:ext>
            </a:extLst>
          </p:cNvPr>
          <p:cNvSpPr>
            <a:spLocks noGrp="1"/>
          </p:cNvSpPr>
          <p:nvPr>
            <p:ph idx="1"/>
          </p:nvPr>
        </p:nvSpPr>
        <p:spPr>
          <a:xfrm>
            <a:off x="404447" y="2807208"/>
            <a:ext cx="4378568" cy="3410712"/>
          </a:xfrm>
        </p:spPr>
        <p:txBody>
          <a:bodyPr anchor="t">
            <a:noAutofit/>
          </a:bodyPr>
          <a:lstStyle/>
          <a:p>
            <a:pPr marL="0" indent="0">
              <a:buNone/>
            </a:pPr>
            <a:r>
              <a:rPr lang="en-US" sz="2400" dirty="0"/>
              <a:t>Unjust enrichment consists of:</a:t>
            </a:r>
          </a:p>
          <a:p>
            <a:pPr lvl="1"/>
            <a:r>
              <a:rPr lang="en-US" dirty="0"/>
              <a:t>Plaintiff conferred benefit on the defendant.</a:t>
            </a:r>
          </a:p>
          <a:p>
            <a:pPr lvl="1"/>
            <a:r>
              <a:rPr lang="en-US" dirty="0"/>
              <a:t>Defendant received that benefit.</a:t>
            </a:r>
          </a:p>
          <a:p>
            <a:pPr lvl="1"/>
            <a:r>
              <a:rPr lang="en-US" dirty="0"/>
              <a:t>Defendant retained benefit under circumstances where it would be inequitable to do so without payment of value.</a:t>
            </a:r>
          </a:p>
        </p:txBody>
      </p:sp>
      <p:pic>
        <p:nvPicPr>
          <p:cNvPr id="7170" name="Picture 2" descr="13. Contracts: Unjust Enrichment - YouTube">
            <a:extLst>
              <a:ext uri="{FF2B5EF4-FFF2-40B4-BE49-F238E27FC236}">
                <a16:creationId xmlns:a16="http://schemas.microsoft.com/office/drawing/2014/main" id="{ECD0DECF-8965-AC59-C2B3-D641A9C1EB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5384" y="1487329"/>
            <a:ext cx="6282631" cy="38833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9670E4C-3A4F-28EA-4D91-A95D9B649B2E}"/>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42</a:t>
            </a:fld>
            <a:endParaRPr lang="en-US"/>
          </a:p>
        </p:txBody>
      </p:sp>
    </p:spTree>
    <p:extLst>
      <p:ext uri="{BB962C8B-B14F-4D97-AF65-F5344CB8AC3E}">
        <p14:creationId xmlns:p14="http://schemas.microsoft.com/office/powerpoint/2010/main" val="34422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E8A32-B942-392C-6317-25A3558DDB0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kern="1200">
                <a:latin typeface="+mj-lt"/>
                <a:ea typeface="+mj-ea"/>
                <a:cs typeface="+mj-cs"/>
              </a:rPr>
              <a:t>Dismissal</a:t>
            </a:r>
          </a:p>
        </p:txBody>
      </p:sp>
      <p:sp>
        <p:nvSpPr>
          <p:cNvPr id="205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C54E5C-61BC-D6BF-EA21-86CFF7214F3B}"/>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400" kern="1200" dirty="0">
                <a:latin typeface="+mn-lt"/>
                <a:ea typeface="+mn-ea"/>
                <a:cs typeface="+mn-cs"/>
              </a:rPr>
              <a:t>The students' allegations are sufficient to survive a motion to dismiss.</a:t>
            </a:r>
          </a:p>
        </p:txBody>
      </p:sp>
      <p:pic>
        <p:nvPicPr>
          <p:cNvPr id="2050" name="Picture 2" descr="Motion To Dismiss - Free of Charge Creative Commons Legal 6 image">
            <a:extLst>
              <a:ext uri="{FF2B5EF4-FFF2-40B4-BE49-F238E27FC236}">
                <a16:creationId xmlns:a16="http://schemas.microsoft.com/office/drawing/2014/main" id="{A83359F3-8967-36E1-416B-24408AB6CE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78" r="1546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5202F27-DC8D-0EBB-DD3F-F344D1D1DF9D}"/>
              </a:ext>
            </a:extLst>
          </p:cNvPr>
          <p:cNvSpPr>
            <a:spLocks noGrp="1"/>
          </p:cNvSpPr>
          <p:nvPr>
            <p:ph type="sldNum" sz="quarter" idx="12"/>
          </p:nvPr>
        </p:nvSpPr>
        <p:spPr>
          <a:xfrm>
            <a:off x="10439400" y="6356350"/>
            <a:ext cx="914400" cy="365125"/>
          </a:xfrm>
        </p:spPr>
        <p:txBody>
          <a:bodyPr vert="horz" lIns="91440" tIns="45720" rIns="91440" bIns="45720" rtlCol="0">
            <a:normAutofit/>
          </a:bodyPr>
          <a:lstStyle/>
          <a:p>
            <a:pPr>
              <a:spcAft>
                <a:spcPts val="600"/>
              </a:spcAft>
            </a:pPr>
            <a:fld id="{6E273DA1-F7E3-4AD2-8CA2-23BC2C08D101}" type="slidenum">
              <a:rPr lang="en-US">
                <a:solidFill>
                  <a:srgbClr val="FFFFFF"/>
                </a:solidFill>
              </a:rPr>
              <a:pPr>
                <a:spcAft>
                  <a:spcPts val="600"/>
                </a:spcAft>
              </a:pPr>
              <a:t>43</a:t>
            </a:fld>
            <a:endParaRPr lang="en-US">
              <a:solidFill>
                <a:srgbClr val="FFFFFF"/>
              </a:solidFill>
            </a:endParaRPr>
          </a:p>
        </p:txBody>
      </p:sp>
    </p:spTree>
    <p:extLst>
      <p:ext uri="{BB962C8B-B14F-4D97-AF65-F5344CB8AC3E}">
        <p14:creationId xmlns:p14="http://schemas.microsoft.com/office/powerpoint/2010/main" val="41561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reate a Budget for College">
            <a:extLst>
              <a:ext uri="{FF2B5EF4-FFF2-40B4-BE49-F238E27FC236}">
                <a16:creationId xmlns:a16="http://schemas.microsoft.com/office/drawing/2014/main" id="{FD295BC2-220B-37F2-F614-60F30ACC82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0" r="10308"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308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4A4B30-228C-505B-DD3B-58D82966CF9E}"/>
              </a:ext>
            </a:extLst>
          </p:cNvPr>
          <p:cNvSpPr>
            <a:spLocks noGrp="1"/>
          </p:cNvSpPr>
          <p:nvPr>
            <p:ph type="title"/>
          </p:nvPr>
        </p:nvSpPr>
        <p:spPr>
          <a:xfrm>
            <a:off x="371094" y="1161288"/>
            <a:ext cx="3438144" cy="1124712"/>
          </a:xfrm>
        </p:spPr>
        <p:txBody>
          <a:bodyPr anchor="b">
            <a:normAutofit/>
          </a:bodyPr>
          <a:lstStyle/>
          <a:p>
            <a:r>
              <a:rPr lang="en-US" sz="2800" b="1"/>
              <a:t>Damages</a:t>
            </a: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1C59FC9-65D8-8116-AFFA-264F4B5DE5BE}"/>
              </a:ext>
            </a:extLst>
          </p:cNvPr>
          <p:cNvSpPr>
            <a:spLocks noGrp="1"/>
          </p:cNvSpPr>
          <p:nvPr>
            <p:ph type="sldNum" sz="quarter" idx="12"/>
          </p:nvPr>
        </p:nvSpPr>
        <p:spPr>
          <a:xfrm>
            <a:off x="9077706" y="6356350"/>
            <a:ext cx="2743200" cy="365125"/>
          </a:xfrm>
        </p:spPr>
        <p:txBody>
          <a:bodyPr>
            <a:normAutofit/>
          </a:bodyPr>
          <a:lstStyle/>
          <a:p>
            <a:pPr>
              <a:spcAft>
                <a:spcPts val="600"/>
              </a:spcAft>
            </a:pPr>
            <a:fld id="{6E273DA1-F7E3-4AD2-8CA2-23BC2C08D101}" type="slidenum">
              <a:rPr lang="en-US">
                <a:solidFill>
                  <a:schemeClr val="bg1"/>
                </a:solidFill>
              </a:rPr>
              <a:pPr>
                <a:spcAft>
                  <a:spcPts val="600"/>
                </a:spcAft>
              </a:pPr>
              <a:t>44</a:t>
            </a:fld>
            <a:endParaRPr lang="en-US">
              <a:solidFill>
                <a:schemeClr val="bg1"/>
              </a:solidFill>
            </a:endParaRPr>
          </a:p>
        </p:txBody>
      </p:sp>
      <p:graphicFrame>
        <p:nvGraphicFramePr>
          <p:cNvPr id="6" name="Content Placeholder 2">
            <a:extLst>
              <a:ext uri="{FF2B5EF4-FFF2-40B4-BE49-F238E27FC236}">
                <a16:creationId xmlns:a16="http://schemas.microsoft.com/office/drawing/2014/main" id="{0DF67C9E-725D-DE7E-C8F2-A86187B41268}"/>
              </a:ext>
            </a:extLst>
          </p:cNvPr>
          <p:cNvGraphicFramePr>
            <a:graphicFrameLocks noGrp="1"/>
          </p:cNvGraphicFramePr>
          <p:nvPr>
            <p:ph idx="1"/>
            <p:extLst>
              <p:ext uri="{D42A27DB-BD31-4B8C-83A1-F6EECF244321}">
                <p14:modId xmlns:p14="http://schemas.microsoft.com/office/powerpoint/2010/main" val="814799690"/>
              </p:ext>
            </p:extLst>
          </p:nvPr>
        </p:nvGraphicFramePr>
        <p:xfrm>
          <a:off x="371094" y="2708910"/>
          <a:ext cx="5009798" cy="3629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742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3141F-C5F6-5967-D20A-3CFDA919B580}"/>
              </a:ext>
            </a:extLst>
          </p:cNvPr>
          <p:cNvSpPr>
            <a:spLocks noGrp="1"/>
          </p:cNvSpPr>
          <p:nvPr>
            <p:ph type="title"/>
          </p:nvPr>
        </p:nvSpPr>
        <p:spPr>
          <a:xfrm>
            <a:off x="838200" y="365125"/>
            <a:ext cx="10515600" cy="1325563"/>
          </a:xfrm>
        </p:spPr>
        <p:txBody>
          <a:bodyPr>
            <a:normAutofit/>
          </a:bodyPr>
          <a:lstStyle/>
          <a:p>
            <a:r>
              <a:rPr lang="en-US" sz="4200" b="1" i="1" dirty="0" err="1"/>
              <a:t>Swartley</a:t>
            </a:r>
            <a:r>
              <a:rPr lang="en-US" sz="4200" b="1" i="1" dirty="0"/>
              <a:t> v. </a:t>
            </a:r>
            <a:r>
              <a:rPr lang="en-US" sz="4200" b="1" i="1" dirty="0" err="1"/>
              <a:t>Hoffner</a:t>
            </a:r>
            <a:r>
              <a:rPr lang="en-US" sz="4200" b="1" i="1" dirty="0"/>
              <a:t>, </a:t>
            </a:r>
            <a:br>
              <a:rPr lang="en-US" sz="4200" b="1" dirty="0"/>
            </a:br>
            <a:r>
              <a:rPr lang="en-US" sz="4200" b="1" i="0" dirty="0">
                <a:effectLst/>
              </a:rPr>
              <a:t>734 A.2d 915 (Pa. Super. 1999)</a:t>
            </a:r>
            <a:endParaRPr lang="en-US" sz="4200" b="1"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739F78-35E4-9BD9-24B3-324ECEC2BC2E}"/>
              </a:ext>
            </a:extLst>
          </p:cNvPr>
          <p:cNvSpPr>
            <a:spLocks noGrp="1"/>
          </p:cNvSpPr>
          <p:nvPr>
            <p:ph idx="1"/>
          </p:nvPr>
        </p:nvSpPr>
        <p:spPr>
          <a:xfrm>
            <a:off x="838200" y="1929384"/>
            <a:ext cx="10515600" cy="4251960"/>
          </a:xfrm>
        </p:spPr>
        <p:txBody>
          <a:bodyPr>
            <a:normAutofit/>
          </a:bodyPr>
          <a:lstStyle/>
          <a:p>
            <a:r>
              <a:rPr lang="en-US" sz="2200"/>
              <a:t>A college graduate student brought a case against Lehigh University and 3 committee members who voted against her dissertation.</a:t>
            </a:r>
          </a:p>
          <a:p>
            <a:r>
              <a:rPr lang="en-US" sz="2200"/>
              <a:t>The graduate student argued that the university breached her contract to educate her and that the university or its personnel acted in an arbitrary or capricious manner.</a:t>
            </a:r>
          </a:p>
        </p:txBody>
      </p:sp>
      <p:sp>
        <p:nvSpPr>
          <p:cNvPr id="4" name="Slide Number Placeholder 3">
            <a:extLst>
              <a:ext uri="{FF2B5EF4-FFF2-40B4-BE49-F238E27FC236}">
                <a16:creationId xmlns:a16="http://schemas.microsoft.com/office/drawing/2014/main" id="{B29245BB-43C7-6F84-6B35-1D1BBF77D5F0}"/>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45</a:t>
            </a:fld>
            <a:endParaRPr lang="en-US"/>
          </a:p>
        </p:txBody>
      </p:sp>
      <p:pic>
        <p:nvPicPr>
          <p:cNvPr id="4098" name="Picture 2" descr="Lehigh University Tuition and Fees | SoFi">
            <a:extLst>
              <a:ext uri="{FF2B5EF4-FFF2-40B4-BE49-F238E27FC236}">
                <a16:creationId xmlns:a16="http://schemas.microsoft.com/office/drawing/2014/main" id="{05FED671-90C2-C92F-0F12-D0BEC9675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963" y="3742954"/>
            <a:ext cx="74390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214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385D9-5F71-B8CD-5E1A-47E1127A068D}"/>
              </a:ext>
            </a:extLst>
          </p:cNvPr>
          <p:cNvSpPr>
            <a:spLocks noGrp="1"/>
          </p:cNvSpPr>
          <p:nvPr>
            <p:ph type="title"/>
          </p:nvPr>
        </p:nvSpPr>
        <p:spPr>
          <a:xfrm>
            <a:off x="6739128" y="638089"/>
            <a:ext cx="4818888" cy="1476801"/>
          </a:xfrm>
        </p:spPr>
        <p:txBody>
          <a:bodyPr anchor="b">
            <a:normAutofit/>
          </a:bodyPr>
          <a:lstStyle/>
          <a:p>
            <a:r>
              <a:rPr lang="en-US" sz="5000" b="1"/>
              <a:t>Committee Findings</a:t>
            </a:r>
          </a:p>
        </p:txBody>
      </p:sp>
      <p:pic>
        <p:nvPicPr>
          <p:cNvPr id="8194" name="Picture 2" descr="Admissions Committees: What Goes On Behind-the-Scenes">
            <a:extLst>
              <a:ext uri="{FF2B5EF4-FFF2-40B4-BE49-F238E27FC236}">
                <a16:creationId xmlns:a16="http://schemas.microsoft.com/office/drawing/2014/main" id="{88BA8BDC-1F65-0650-8EE1-0DF43AC759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612652"/>
            <a:ext cx="5458968" cy="3632695"/>
          </a:xfrm>
          <a:prstGeom prst="rect">
            <a:avLst/>
          </a:prstGeom>
          <a:noFill/>
          <a:extLst>
            <a:ext uri="{909E8E84-426E-40DD-AFC4-6F175D3DCCD1}">
              <a14:hiddenFill xmlns:a14="http://schemas.microsoft.com/office/drawing/2010/main">
                <a:solidFill>
                  <a:srgbClr val="FFFFFF"/>
                </a:solidFill>
              </a14:hiddenFill>
            </a:ext>
          </a:extLst>
        </p:spPr>
      </p:pic>
      <p:sp>
        <p:nvSpPr>
          <p:cNvPr id="820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7B5067-FF09-9B8D-73AA-1420F2DCF01D}"/>
              </a:ext>
            </a:extLst>
          </p:cNvPr>
          <p:cNvSpPr>
            <a:spLocks noGrp="1"/>
          </p:cNvSpPr>
          <p:nvPr>
            <p:ph idx="1"/>
          </p:nvPr>
        </p:nvSpPr>
        <p:spPr>
          <a:xfrm>
            <a:off x="6739128" y="2664886"/>
            <a:ext cx="4818888" cy="3550789"/>
          </a:xfrm>
        </p:spPr>
        <p:txBody>
          <a:bodyPr anchor="t">
            <a:normAutofit/>
          </a:bodyPr>
          <a:lstStyle/>
          <a:p>
            <a:r>
              <a:rPr lang="en-US" sz="2200"/>
              <a:t>The dissertation committee on numerous occasions found that the graduate student did not meet the qualifications, was inadequate in her thesis and her research.</a:t>
            </a:r>
          </a:p>
          <a:p>
            <a:r>
              <a:rPr lang="en-US" sz="2200"/>
              <a:t>The graduate student then became pregnant and came back to school, with a new committee being formed which denied her degree.</a:t>
            </a:r>
          </a:p>
        </p:txBody>
      </p:sp>
      <p:sp>
        <p:nvSpPr>
          <p:cNvPr id="4" name="Slide Number Placeholder 3">
            <a:extLst>
              <a:ext uri="{FF2B5EF4-FFF2-40B4-BE49-F238E27FC236}">
                <a16:creationId xmlns:a16="http://schemas.microsoft.com/office/drawing/2014/main" id="{E41FB25E-0B99-EC51-EE35-C0F0BB118EB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46</a:t>
            </a:fld>
            <a:endParaRPr lang="en-US"/>
          </a:p>
        </p:txBody>
      </p:sp>
    </p:spTree>
    <p:extLst>
      <p:ext uri="{BB962C8B-B14F-4D97-AF65-F5344CB8AC3E}">
        <p14:creationId xmlns:p14="http://schemas.microsoft.com/office/powerpoint/2010/main" val="264351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4D9578-9611-4CED-873D-5048C96F2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41C762-7335-46DA-9C85-927E705B8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8668" cy="6858000"/>
          </a:xfrm>
          <a:custGeom>
            <a:avLst/>
            <a:gdLst>
              <a:gd name="connsiteX0" fmla="*/ 0 w 7388668"/>
              <a:gd name="connsiteY0" fmla="*/ 0 h 6858000"/>
              <a:gd name="connsiteX1" fmla="*/ 7369853 w 7388668"/>
              <a:gd name="connsiteY1" fmla="*/ 0 h 6858000"/>
              <a:gd name="connsiteX2" fmla="*/ 7363414 w 7388668"/>
              <a:gd name="connsiteY2" fmla="*/ 160754 h 6858000"/>
              <a:gd name="connsiteX3" fmla="*/ 7367470 w 7388668"/>
              <a:gd name="connsiteY3" fmla="*/ 350870 h 6858000"/>
              <a:gd name="connsiteX4" fmla="*/ 7368485 w 7388668"/>
              <a:gd name="connsiteY4" fmla="*/ 738248 h 6858000"/>
              <a:gd name="connsiteX5" fmla="*/ 7367598 w 7388668"/>
              <a:gd name="connsiteY5" fmla="*/ 1051329 h 6858000"/>
              <a:gd name="connsiteX6" fmla="*/ 7372750 w 7388668"/>
              <a:gd name="connsiteY6" fmla="*/ 1216617 h 6858000"/>
              <a:gd name="connsiteX7" fmla="*/ 7374114 w 7388668"/>
              <a:gd name="connsiteY7" fmla="*/ 1216617 h 6858000"/>
              <a:gd name="connsiteX8" fmla="*/ 7374491 w 7388668"/>
              <a:gd name="connsiteY8" fmla="*/ 1241159 h 6858000"/>
              <a:gd name="connsiteX9" fmla="*/ 7372627 w 7388668"/>
              <a:gd name="connsiteY9" fmla="*/ 1298998 h 6858000"/>
              <a:gd name="connsiteX10" fmla="*/ 7372264 w 7388668"/>
              <a:gd name="connsiteY10" fmla="*/ 1314450 h 6858000"/>
              <a:gd name="connsiteX11" fmla="*/ 7372129 w 7388668"/>
              <a:gd name="connsiteY11" fmla="*/ 1314450 h 6858000"/>
              <a:gd name="connsiteX12" fmla="*/ 7367711 w 7388668"/>
              <a:gd name="connsiteY12" fmla="*/ 1451529 h 6858000"/>
              <a:gd name="connsiteX13" fmla="*/ 7376602 w 7388668"/>
              <a:gd name="connsiteY13" fmla="*/ 1777349 h 6858000"/>
              <a:gd name="connsiteX14" fmla="*/ 7363899 w 7388668"/>
              <a:gd name="connsiteY14" fmla="*/ 2237181 h 6858000"/>
              <a:gd name="connsiteX15" fmla="*/ 7367075 w 7388668"/>
              <a:gd name="connsiteY15" fmla="*/ 2901271 h 6858000"/>
              <a:gd name="connsiteX16" fmla="*/ 7388668 w 7388668"/>
              <a:gd name="connsiteY16" fmla="*/ 3385366 h 6858000"/>
              <a:gd name="connsiteX17" fmla="*/ 7366186 w 7388668"/>
              <a:gd name="connsiteY17" fmla="*/ 3749928 h 6858000"/>
              <a:gd name="connsiteX18" fmla="*/ 7365169 w 7388668"/>
              <a:gd name="connsiteY18" fmla="*/ 4167080 h 6858000"/>
              <a:gd name="connsiteX19" fmla="*/ 7369996 w 7388668"/>
              <a:gd name="connsiteY19" fmla="*/ 4538757 h 6858000"/>
              <a:gd name="connsiteX20" fmla="*/ 7377365 w 7388668"/>
              <a:gd name="connsiteY20" fmla="*/ 4950193 h 6858000"/>
              <a:gd name="connsiteX21" fmla="*/ 7359961 w 7388668"/>
              <a:gd name="connsiteY21" fmla="*/ 5366074 h 6858000"/>
              <a:gd name="connsiteX22" fmla="*/ 7359961 w 7388668"/>
              <a:gd name="connsiteY22" fmla="*/ 5739911 h 6858000"/>
              <a:gd name="connsiteX23" fmla="*/ 7380159 w 7388668"/>
              <a:gd name="connsiteY23" fmla="*/ 6321306 h 6858000"/>
              <a:gd name="connsiteX24" fmla="*/ 7371474 w 7388668"/>
              <a:gd name="connsiteY24" fmla="*/ 6858000 h 6858000"/>
              <a:gd name="connsiteX25" fmla="*/ 0 w 7388668"/>
              <a:gd name="connsiteY2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88668" h="6858000">
                <a:moveTo>
                  <a:pt x="0" y="0"/>
                </a:moveTo>
                <a:lnTo>
                  <a:pt x="7369853" y="0"/>
                </a:lnTo>
                <a:lnTo>
                  <a:pt x="7363414" y="160754"/>
                </a:lnTo>
                <a:cubicBezTo>
                  <a:pt x="7362820" y="224139"/>
                  <a:pt x="7364172" y="287545"/>
                  <a:pt x="7367470" y="350870"/>
                </a:cubicBezTo>
                <a:cubicBezTo>
                  <a:pt x="7375996" y="479826"/>
                  <a:pt x="7376327" y="609245"/>
                  <a:pt x="7368485" y="738248"/>
                </a:cubicBezTo>
                <a:cubicBezTo>
                  <a:pt x="7361913" y="842483"/>
                  <a:pt x="7361610" y="947053"/>
                  <a:pt x="7367598" y="1051329"/>
                </a:cubicBezTo>
                <a:lnTo>
                  <a:pt x="7372750" y="1216617"/>
                </a:lnTo>
                <a:lnTo>
                  <a:pt x="7374114" y="1216617"/>
                </a:lnTo>
                <a:lnTo>
                  <a:pt x="7374491" y="1241159"/>
                </a:lnTo>
                <a:lnTo>
                  <a:pt x="7372627" y="1298998"/>
                </a:lnTo>
                <a:lnTo>
                  <a:pt x="7372264" y="1314450"/>
                </a:lnTo>
                <a:lnTo>
                  <a:pt x="7372129" y="1314450"/>
                </a:lnTo>
                <a:lnTo>
                  <a:pt x="7367711" y="1451529"/>
                </a:lnTo>
                <a:cubicBezTo>
                  <a:pt x="7361994" y="1560263"/>
                  <a:pt x="7370631" y="1668870"/>
                  <a:pt x="7376602" y="1777349"/>
                </a:cubicBezTo>
                <a:cubicBezTo>
                  <a:pt x="7385113" y="1931051"/>
                  <a:pt x="7374951" y="2084116"/>
                  <a:pt x="7363899" y="2237181"/>
                </a:cubicBezTo>
                <a:cubicBezTo>
                  <a:pt x="7348656" y="2458587"/>
                  <a:pt x="7357167" y="2679992"/>
                  <a:pt x="7367075" y="2901271"/>
                </a:cubicBezTo>
                <a:cubicBezTo>
                  <a:pt x="7374316" y="3062594"/>
                  <a:pt x="7386891" y="3223789"/>
                  <a:pt x="7388668" y="3385366"/>
                </a:cubicBezTo>
                <a:cubicBezTo>
                  <a:pt x="7388732" y="3507234"/>
                  <a:pt x="7381225" y="3628988"/>
                  <a:pt x="7366186" y="3749928"/>
                </a:cubicBezTo>
                <a:cubicBezTo>
                  <a:pt x="7350561" y="3888895"/>
                  <a:pt x="7357294" y="4027988"/>
                  <a:pt x="7365169" y="4167080"/>
                </a:cubicBezTo>
                <a:cubicBezTo>
                  <a:pt x="7372029" y="4290930"/>
                  <a:pt x="7372410" y="4414907"/>
                  <a:pt x="7369996" y="4538757"/>
                </a:cubicBezTo>
                <a:cubicBezTo>
                  <a:pt x="7367329" y="4676072"/>
                  <a:pt x="7367964" y="4813259"/>
                  <a:pt x="7377365" y="4950193"/>
                </a:cubicBezTo>
                <a:cubicBezTo>
                  <a:pt x="7388097" y="5089018"/>
                  <a:pt x="7382255" y="5228633"/>
                  <a:pt x="7359961" y="5366074"/>
                </a:cubicBezTo>
                <a:cubicBezTo>
                  <a:pt x="7339129" y="5490178"/>
                  <a:pt x="7344846" y="5615552"/>
                  <a:pt x="7359961" y="5739911"/>
                </a:cubicBezTo>
                <a:cubicBezTo>
                  <a:pt x="7383207" y="5933243"/>
                  <a:pt x="7383207" y="6127211"/>
                  <a:pt x="7380159" y="6321306"/>
                </a:cubicBezTo>
                <a:lnTo>
                  <a:pt x="7371474"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86AF94-CBAA-A7A9-E925-42FE8BCA685F}"/>
              </a:ext>
            </a:extLst>
          </p:cNvPr>
          <p:cNvSpPr>
            <a:spLocks noGrp="1"/>
          </p:cNvSpPr>
          <p:nvPr>
            <p:ph type="title"/>
          </p:nvPr>
        </p:nvSpPr>
        <p:spPr>
          <a:xfrm>
            <a:off x="841248" y="643467"/>
            <a:ext cx="5788152" cy="5571066"/>
          </a:xfrm>
        </p:spPr>
        <p:txBody>
          <a:bodyPr anchor="ctr">
            <a:normAutofit/>
          </a:bodyPr>
          <a:lstStyle/>
          <a:p>
            <a:r>
              <a:rPr lang="en-US" sz="5400" b="1">
                <a:solidFill>
                  <a:srgbClr val="FFFFFF"/>
                </a:solidFill>
              </a:rPr>
              <a:t>Educational Malpractice</a:t>
            </a:r>
          </a:p>
        </p:txBody>
      </p:sp>
      <p:sp>
        <p:nvSpPr>
          <p:cNvPr id="3" name="Content Placeholder 2">
            <a:extLst>
              <a:ext uri="{FF2B5EF4-FFF2-40B4-BE49-F238E27FC236}">
                <a16:creationId xmlns:a16="http://schemas.microsoft.com/office/drawing/2014/main" id="{8F44030B-1402-F757-C426-333B9785CA6C}"/>
              </a:ext>
            </a:extLst>
          </p:cNvPr>
          <p:cNvSpPr>
            <a:spLocks noGrp="1"/>
          </p:cNvSpPr>
          <p:nvPr>
            <p:ph idx="1"/>
          </p:nvPr>
        </p:nvSpPr>
        <p:spPr>
          <a:xfrm>
            <a:off x="7900416" y="643467"/>
            <a:ext cx="3447288" cy="5571066"/>
          </a:xfrm>
        </p:spPr>
        <p:txBody>
          <a:bodyPr anchor="ctr">
            <a:normAutofit/>
          </a:bodyPr>
          <a:lstStyle/>
          <a:p>
            <a:r>
              <a:rPr lang="en-US" sz="2000" dirty="0"/>
              <a:t>No general cause of action for educational malpractice.</a:t>
            </a:r>
          </a:p>
          <a:p>
            <a:pPr marL="0" indent="0">
              <a:buNone/>
            </a:pPr>
            <a:r>
              <a:rPr lang="en-US" sz="2000" i="1" dirty="0"/>
              <a:t>Cavalier v. Duff’s Business Inst,. </a:t>
            </a:r>
            <a:r>
              <a:rPr lang="en-US" sz="2000" dirty="0"/>
              <a:t>605 A.2d 397 </a:t>
            </a:r>
            <a:r>
              <a:rPr lang="en-US" sz="2000" dirty="0">
                <a:latin typeface="Open Sans" panose="020B0606030504020204" pitchFamily="34" charset="0"/>
              </a:rPr>
              <a:t>(Pa. Super. 1992)</a:t>
            </a:r>
          </a:p>
          <a:p>
            <a:r>
              <a:rPr lang="en-US" sz="2000" dirty="0"/>
              <a:t>No policy against permitting a cause of action for breach of contract or misrepresentation where, for example, a private trade school made a positive representation that a certain curriculum would be offered when it was discovered that the representation was false.</a:t>
            </a:r>
          </a:p>
        </p:txBody>
      </p:sp>
      <p:sp>
        <p:nvSpPr>
          <p:cNvPr id="4" name="Slide Number Placeholder 3">
            <a:extLst>
              <a:ext uri="{FF2B5EF4-FFF2-40B4-BE49-F238E27FC236}">
                <a16:creationId xmlns:a16="http://schemas.microsoft.com/office/drawing/2014/main" id="{8C0E4BDA-820A-66F4-7622-9FA1A334010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47</a:t>
            </a:fld>
            <a:endParaRPr lang="en-US"/>
          </a:p>
        </p:txBody>
      </p:sp>
    </p:spTree>
    <p:extLst>
      <p:ext uri="{BB962C8B-B14F-4D97-AF65-F5344CB8AC3E}">
        <p14:creationId xmlns:p14="http://schemas.microsoft.com/office/powerpoint/2010/main" val="3660121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FA105-71D7-5DA7-B60A-42B495ED0561}"/>
              </a:ext>
            </a:extLst>
          </p:cNvPr>
          <p:cNvSpPr>
            <a:spLocks noGrp="1"/>
          </p:cNvSpPr>
          <p:nvPr>
            <p:ph type="title"/>
          </p:nvPr>
        </p:nvSpPr>
        <p:spPr>
          <a:xfrm>
            <a:off x="838200" y="365125"/>
            <a:ext cx="10515600" cy="1325563"/>
          </a:xfrm>
        </p:spPr>
        <p:txBody>
          <a:bodyPr>
            <a:normAutofit/>
          </a:bodyPr>
          <a:lstStyle/>
          <a:p>
            <a:r>
              <a:rPr lang="en-US" sz="3400" b="1" i="1" dirty="0" err="1"/>
              <a:t>Blehm</a:t>
            </a:r>
            <a:r>
              <a:rPr lang="en-US" sz="3400" b="1" i="1" dirty="0"/>
              <a:t> v. University of PA School of Veterinary Medicine, </a:t>
            </a:r>
            <a:br>
              <a:rPr lang="en-US" sz="3400" b="1" dirty="0"/>
            </a:br>
            <a:r>
              <a:rPr lang="en-US" sz="3400" b="1" dirty="0"/>
              <a:t>573 A.2d 575 (Pa. Super. 1995)</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006F1F-B78C-BDB7-1A4D-40AD556689B3}"/>
              </a:ext>
            </a:extLst>
          </p:cNvPr>
          <p:cNvSpPr>
            <a:spLocks noGrp="1"/>
          </p:cNvSpPr>
          <p:nvPr>
            <p:ph idx="1"/>
          </p:nvPr>
        </p:nvSpPr>
        <p:spPr>
          <a:xfrm>
            <a:off x="838200" y="1929384"/>
            <a:ext cx="10515600" cy="4251960"/>
          </a:xfrm>
        </p:spPr>
        <p:txBody>
          <a:bodyPr>
            <a:normAutofit/>
          </a:bodyPr>
          <a:lstStyle/>
          <a:p>
            <a:pPr marL="0" indent="0">
              <a:buNone/>
            </a:pPr>
            <a:r>
              <a:rPr lang="en-US" sz="2200" dirty="0"/>
              <a:t>Court opened the door to a breach of contract against a private institution when it was noted that the relationship between student and college was contractual.  Therefore, the students being disciplined are entitled only to procedural safeguards which the school specifically provides.</a:t>
            </a:r>
          </a:p>
        </p:txBody>
      </p:sp>
      <p:sp>
        <p:nvSpPr>
          <p:cNvPr id="4" name="Slide Number Placeholder 3">
            <a:extLst>
              <a:ext uri="{FF2B5EF4-FFF2-40B4-BE49-F238E27FC236}">
                <a16:creationId xmlns:a16="http://schemas.microsoft.com/office/drawing/2014/main" id="{70D65675-6D67-6B1D-AE23-2E6463A2E7BC}"/>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48</a:t>
            </a:fld>
            <a:endParaRPr lang="en-US"/>
          </a:p>
        </p:txBody>
      </p:sp>
      <p:pic>
        <p:nvPicPr>
          <p:cNvPr id="5122" name="Picture 2" descr="Dogs vs. Cats | Kaggle">
            <a:extLst>
              <a:ext uri="{FF2B5EF4-FFF2-40B4-BE49-F238E27FC236}">
                <a16:creationId xmlns:a16="http://schemas.microsoft.com/office/drawing/2014/main" id="{ECE6E36D-B865-1DF7-2DD4-99B0CFEB8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3533394"/>
            <a:ext cx="42862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63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AC907-DD7A-A4DC-1C38-401E0764E2A9}"/>
              </a:ext>
            </a:extLst>
          </p:cNvPr>
          <p:cNvSpPr>
            <a:spLocks noGrp="1"/>
          </p:cNvSpPr>
          <p:nvPr>
            <p:ph type="title"/>
          </p:nvPr>
        </p:nvSpPr>
        <p:spPr>
          <a:xfrm>
            <a:off x="572493" y="238539"/>
            <a:ext cx="11018520" cy="1434415"/>
          </a:xfrm>
        </p:spPr>
        <p:txBody>
          <a:bodyPr anchor="b">
            <a:normAutofit/>
          </a:bodyPr>
          <a:lstStyle/>
          <a:p>
            <a:r>
              <a:rPr lang="en-US" sz="4600" b="1" i="1" dirty="0" err="1"/>
              <a:t>Swartley</a:t>
            </a:r>
            <a:r>
              <a:rPr lang="en-US" sz="4600" b="1" i="1" dirty="0"/>
              <a:t> v. </a:t>
            </a:r>
            <a:r>
              <a:rPr lang="en-US" sz="4600" b="1" i="1" dirty="0" err="1"/>
              <a:t>Hoffner</a:t>
            </a:r>
            <a:r>
              <a:rPr lang="en-US" sz="4600" b="1" i="1" dirty="0"/>
              <a:t>, </a:t>
            </a:r>
            <a:br>
              <a:rPr lang="en-US" sz="4600" b="1" dirty="0"/>
            </a:br>
            <a:r>
              <a:rPr lang="en-US" sz="4600" b="1" i="0" dirty="0">
                <a:effectLst/>
              </a:rPr>
              <a:t>734 A.2d 915 (Pa. Super. 1999)</a:t>
            </a:r>
            <a:endParaRPr lang="en-US" sz="4600" b="1" dirty="0"/>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0F8399-0028-6242-11F5-60DFE242CA02}"/>
              </a:ext>
            </a:extLst>
          </p:cNvPr>
          <p:cNvSpPr>
            <a:spLocks noGrp="1"/>
          </p:cNvSpPr>
          <p:nvPr>
            <p:ph idx="1"/>
          </p:nvPr>
        </p:nvSpPr>
        <p:spPr>
          <a:xfrm>
            <a:off x="572493" y="2071316"/>
            <a:ext cx="6713552" cy="4119172"/>
          </a:xfrm>
        </p:spPr>
        <p:txBody>
          <a:bodyPr anchor="t">
            <a:normAutofit/>
          </a:bodyPr>
          <a:lstStyle/>
          <a:p>
            <a:pPr marL="0" indent="0">
              <a:buNone/>
            </a:pPr>
            <a:r>
              <a:rPr lang="en-US" sz="2200" dirty="0"/>
              <a:t>A student can bring a cause of action against an institution for breach of contract if the institution ignores and violates portions of the written contract.</a:t>
            </a:r>
          </a:p>
        </p:txBody>
      </p:sp>
      <p:pic>
        <p:nvPicPr>
          <p:cNvPr id="6146" name="Picture 2" descr="HOW TO HANDLE A BREACH OF CONTRACT - (Official) The Bill Connor Law Firm">
            <a:extLst>
              <a:ext uri="{FF2B5EF4-FFF2-40B4-BE49-F238E27FC236}">
                <a16:creationId xmlns:a16="http://schemas.microsoft.com/office/drawing/2014/main" id="{FFE26A3B-10DC-25DF-0653-D94060309F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56" r="1369"/>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2CAFB5D-79F4-E4F0-B39F-975F0E0ADCDE}"/>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49</a:t>
            </a:fld>
            <a:endParaRPr lang="en-US"/>
          </a:p>
        </p:txBody>
      </p:sp>
    </p:spTree>
    <p:extLst>
      <p:ext uri="{BB962C8B-B14F-4D97-AF65-F5344CB8AC3E}">
        <p14:creationId xmlns:p14="http://schemas.microsoft.com/office/powerpoint/2010/main" val="345336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1F8222-BB21-780F-03F2-972D5E326C45}"/>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i="1" dirty="0">
                <a:solidFill>
                  <a:schemeClr val="bg1">
                    <a:lumMod val="95000"/>
                    <a:lumOff val="5000"/>
                  </a:schemeClr>
                </a:solidFill>
              </a:rPr>
              <a:t>Ross v. Penn State University, </a:t>
            </a:r>
            <a:br>
              <a:rPr lang="en-US" sz="5400" b="1" dirty="0">
                <a:solidFill>
                  <a:schemeClr val="bg1">
                    <a:lumMod val="95000"/>
                    <a:lumOff val="5000"/>
                  </a:schemeClr>
                </a:solidFill>
              </a:rPr>
            </a:br>
            <a:r>
              <a:rPr lang="en-US" sz="5400" b="1" i="0" dirty="0">
                <a:solidFill>
                  <a:schemeClr val="bg1">
                    <a:lumMod val="95000"/>
                    <a:lumOff val="5000"/>
                  </a:schemeClr>
                </a:solidFill>
                <a:effectLst/>
              </a:rPr>
              <a:t>445 F. Supp. 147 (M.D. Pa. 1978)</a:t>
            </a:r>
            <a:br>
              <a:rPr lang="en-US" sz="5400" dirty="0">
                <a:solidFill>
                  <a:schemeClr val="bg1">
                    <a:lumMod val="95000"/>
                    <a:lumOff val="5000"/>
                  </a:schemeClr>
                </a:solidFill>
              </a:rPr>
            </a:br>
            <a:endParaRPr lang="en-US" sz="5400" dirty="0">
              <a:solidFill>
                <a:schemeClr val="bg1">
                  <a:lumMod val="95000"/>
                  <a:lumOff val="5000"/>
                </a:schemeClr>
              </a:solidFill>
            </a:endParaRPr>
          </a:p>
        </p:txBody>
      </p:sp>
      <p:sp>
        <p:nvSpPr>
          <p:cNvPr id="3" name="Slide Number Placeholder 2">
            <a:extLst>
              <a:ext uri="{FF2B5EF4-FFF2-40B4-BE49-F238E27FC236}">
                <a16:creationId xmlns:a16="http://schemas.microsoft.com/office/drawing/2014/main" id="{60C7CE0A-86CA-0FBD-C04A-89D488173C11}"/>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defTabSz="457200">
              <a:spcAft>
                <a:spcPts val="600"/>
              </a:spcAft>
            </a:pPr>
            <a:fld id="{6E273DA1-F7E3-4AD2-8CA2-23BC2C08D101}" type="slidenum">
              <a:rPr lang="en-US" sz="1500">
                <a:solidFill>
                  <a:srgbClr val="FFFFFF"/>
                </a:solidFill>
              </a:rPr>
              <a:pPr algn="ctr" defTabSz="457200">
                <a:spcAft>
                  <a:spcPts val="600"/>
                </a:spcAft>
              </a:pPr>
              <a:t>5</a:t>
            </a:fld>
            <a:endParaRPr lang="en-US" sz="1500">
              <a:solidFill>
                <a:srgbClr val="FFFFFF"/>
              </a:solidFill>
            </a:endParaRPr>
          </a:p>
        </p:txBody>
      </p:sp>
    </p:spTree>
    <p:extLst>
      <p:ext uri="{BB962C8B-B14F-4D97-AF65-F5344CB8AC3E}">
        <p14:creationId xmlns:p14="http://schemas.microsoft.com/office/powerpoint/2010/main" val="3108159719"/>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84B073-7978-494F-BD69-3C15D2CB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AEF99-9E48-F5ED-C7A7-BBB3C60DED24}"/>
              </a:ext>
            </a:extLst>
          </p:cNvPr>
          <p:cNvSpPr>
            <a:spLocks noGrp="1"/>
          </p:cNvSpPr>
          <p:nvPr>
            <p:ph type="title"/>
          </p:nvPr>
        </p:nvSpPr>
        <p:spPr>
          <a:xfrm>
            <a:off x="635000" y="4909273"/>
            <a:ext cx="10921640" cy="1314698"/>
          </a:xfrm>
        </p:spPr>
        <p:txBody>
          <a:bodyPr anchor="ctr">
            <a:normAutofit/>
          </a:bodyPr>
          <a:lstStyle/>
          <a:p>
            <a:pPr algn="ctr"/>
            <a:r>
              <a:rPr lang="en-US" sz="5000" b="1" dirty="0"/>
              <a:t>Summary Judgment - </a:t>
            </a:r>
            <a:r>
              <a:rPr lang="en-US" sz="5000" b="1" i="1" dirty="0" err="1"/>
              <a:t>Swartley</a:t>
            </a:r>
            <a:r>
              <a:rPr lang="en-US" sz="5000" b="1" i="1" dirty="0"/>
              <a:t> v. Hoffman</a:t>
            </a:r>
          </a:p>
        </p:txBody>
      </p:sp>
      <p:sp>
        <p:nvSpPr>
          <p:cNvPr id="12" name="sketch line">
            <a:extLst>
              <a:ext uri="{FF2B5EF4-FFF2-40B4-BE49-F238E27FC236}">
                <a16:creationId xmlns:a16="http://schemas.microsoft.com/office/drawing/2014/main" id="{96B05946-1FC4-49B3-AAEC-C8854CA8A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4648200"/>
            <a:ext cx="10972800" cy="18288"/>
          </a:xfrm>
          <a:custGeom>
            <a:avLst/>
            <a:gdLst>
              <a:gd name="connsiteX0" fmla="*/ 0 w 10972800"/>
              <a:gd name="connsiteY0" fmla="*/ 0 h 18288"/>
              <a:gd name="connsiteX1" fmla="*/ 466344 w 10972800"/>
              <a:gd name="connsiteY1" fmla="*/ 0 h 18288"/>
              <a:gd name="connsiteX2" fmla="*/ 1152144 w 10972800"/>
              <a:gd name="connsiteY2" fmla="*/ 0 h 18288"/>
              <a:gd name="connsiteX3" fmla="*/ 1947672 w 10972800"/>
              <a:gd name="connsiteY3" fmla="*/ 0 h 18288"/>
              <a:gd name="connsiteX4" fmla="*/ 2304288 w 10972800"/>
              <a:gd name="connsiteY4" fmla="*/ 0 h 18288"/>
              <a:gd name="connsiteX5" fmla="*/ 2660904 w 10972800"/>
              <a:gd name="connsiteY5" fmla="*/ 0 h 18288"/>
              <a:gd name="connsiteX6" fmla="*/ 3566160 w 10972800"/>
              <a:gd name="connsiteY6" fmla="*/ 0 h 18288"/>
              <a:gd name="connsiteX7" fmla="*/ 4251960 w 10972800"/>
              <a:gd name="connsiteY7" fmla="*/ 0 h 18288"/>
              <a:gd name="connsiteX8" fmla="*/ 4608576 w 10972800"/>
              <a:gd name="connsiteY8" fmla="*/ 0 h 18288"/>
              <a:gd name="connsiteX9" fmla="*/ 5294376 w 10972800"/>
              <a:gd name="connsiteY9" fmla="*/ 0 h 18288"/>
              <a:gd name="connsiteX10" fmla="*/ 6199632 w 10972800"/>
              <a:gd name="connsiteY10" fmla="*/ 0 h 18288"/>
              <a:gd name="connsiteX11" fmla="*/ 6775704 w 10972800"/>
              <a:gd name="connsiteY11" fmla="*/ 0 h 18288"/>
              <a:gd name="connsiteX12" fmla="*/ 7351776 w 10972800"/>
              <a:gd name="connsiteY12" fmla="*/ 0 h 18288"/>
              <a:gd name="connsiteX13" fmla="*/ 8037576 w 10972800"/>
              <a:gd name="connsiteY13" fmla="*/ 0 h 18288"/>
              <a:gd name="connsiteX14" fmla="*/ 8833104 w 10972800"/>
              <a:gd name="connsiteY14" fmla="*/ 0 h 18288"/>
              <a:gd name="connsiteX15" fmla="*/ 9628632 w 10972800"/>
              <a:gd name="connsiteY15" fmla="*/ 0 h 18288"/>
              <a:gd name="connsiteX16" fmla="*/ 10972800 w 10972800"/>
              <a:gd name="connsiteY16" fmla="*/ 0 h 18288"/>
              <a:gd name="connsiteX17" fmla="*/ 10972800 w 10972800"/>
              <a:gd name="connsiteY17" fmla="*/ 18288 h 18288"/>
              <a:gd name="connsiteX18" fmla="*/ 10506456 w 10972800"/>
              <a:gd name="connsiteY18" fmla="*/ 18288 h 18288"/>
              <a:gd name="connsiteX19" fmla="*/ 9601200 w 10972800"/>
              <a:gd name="connsiteY19" fmla="*/ 18288 h 18288"/>
              <a:gd name="connsiteX20" fmla="*/ 8915400 w 10972800"/>
              <a:gd name="connsiteY20" fmla="*/ 18288 h 18288"/>
              <a:gd name="connsiteX21" fmla="*/ 8558784 w 10972800"/>
              <a:gd name="connsiteY21" fmla="*/ 18288 h 18288"/>
              <a:gd name="connsiteX22" fmla="*/ 7872984 w 10972800"/>
              <a:gd name="connsiteY22" fmla="*/ 18288 h 18288"/>
              <a:gd name="connsiteX23" fmla="*/ 7296912 w 10972800"/>
              <a:gd name="connsiteY23" fmla="*/ 18288 h 18288"/>
              <a:gd name="connsiteX24" fmla="*/ 6720840 w 10972800"/>
              <a:gd name="connsiteY24" fmla="*/ 18288 h 18288"/>
              <a:gd name="connsiteX25" fmla="*/ 6144768 w 10972800"/>
              <a:gd name="connsiteY25" fmla="*/ 18288 h 18288"/>
              <a:gd name="connsiteX26" fmla="*/ 5568696 w 10972800"/>
              <a:gd name="connsiteY26" fmla="*/ 18288 h 18288"/>
              <a:gd name="connsiteX27" fmla="*/ 4773168 w 10972800"/>
              <a:gd name="connsiteY27" fmla="*/ 18288 h 18288"/>
              <a:gd name="connsiteX28" fmla="*/ 4087368 w 10972800"/>
              <a:gd name="connsiteY28" fmla="*/ 18288 h 18288"/>
              <a:gd name="connsiteX29" fmla="*/ 3730752 w 10972800"/>
              <a:gd name="connsiteY29" fmla="*/ 18288 h 18288"/>
              <a:gd name="connsiteX30" fmla="*/ 3154680 w 10972800"/>
              <a:gd name="connsiteY30" fmla="*/ 18288 h 18288"/>
              <a:gd name="connsiteX31" fmla="*/ 2359152 w 10972800"/>
              <a:gd name="connsiteY31" fmla="*/ 18288 h 18288"/>
              <a:gd name="connsiteX32" fmla="*/ 1892808 w 10972800"/>
              <a:gd name="connsiteY32" fmla="*/ 18288 h 18288"/>
              <a:gd name="connsiteX33" fmla="*/ 987552 w 10972800"/>
              <a:gd name="connsiteY33" fmla="*/ 18288 h 18288"/>
              <a:gd name="connsiteX34" fmla="*/ 0 w 10972800"/>
              <a:gd name="connsiteY34" fmla="*/ 18288 h 18288"/>
              <a:gd name="connsiteX35" fmla="*/ 0 w 1097280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72800" h="18288" fill="none" extrusionOk="0">
                <a:moveTo>
                  <a:pt x="0" y="0"/>
                </a:moveTo>
                <a:cubicBezTo>
                  <a:pt x="217732" y="9945"/>
                  <a:pt x="298196" y="22535"/>
                  <a:pt x="466344" y="0"/>
                </a:cubicBezTo>
                <a:cubicBezTo>
                  <a:pt x="634492" y="-22535"/>
                  <a:pt x="858789" y="28652"/>
                  <a:pt x="1152144" y="0"/>
                </a:cubicBezTo>
                <a:cubicBezTo>
                  <a:pt x="1445499" y="-28652"/>
                  <a:pt x="1660098" y="6227"/>
                  <a:pt x="1947672" y="0"/>
                </a:cubicBezTo>
                <a:cubicBezTo>
                  <a:pt x="2235246" y="-6227"/>
                  <a:pt x="2151108" y="12746"/>
                  <a:pt x="2304288" y="0"/>
                </a:cubicBezTo>
                <a:cubicBezTo>
                  <a:pt x="2457468" y="-12746"/>
                  <a:pt x="2549740" y="1715"/>
                  <a:pt x="2660904" y="0"/>
                </a:cubicBezTo>
                <a:cubicBezTo>
                  <a:pt x="2772068" y="-1715"/>
                  <a:pt x="3205585" y="32116"/>
                  <a:pt x="3566160" y="0"/>
                </a:cubicBezTo>
                <a:cubicBezTo>
                  <a:pt x="3926735" y="-32116"/>
                  <a:pt x="4079235" y="911"/>
                  <a:pt x="4251960" y="0"/>
                </a:cubicBezTo>
                <a:cubicBezTo>
                  <a:pt x="4424685" y="-911"/>
                  <a:pt x="4465207" y="10862"/>
                  <a:pt x="4608576" y="0"/>
                </a:cubicBezTo>
                <a:cubicBezTo>
                  <a:pt x="4751945" y="-10862"/>
                  <a:pt x="5054073" y="-15412"/>
                  <a:pt x="5294376" y="0"/>
                </a:cubicBezTo>
                <a:cubicBezTo>
                  <a:pt x="5534679" y="15412"/>
                  <a:pt x="6010039" y="37888"/>
                  <a:pt x="6199632" y="0"/>
                </a:cubicBezTo>
                <a:cubicBezTo>
                  <a:pt x="6389225" y="-37888"/>
                  <a:pt x="6498419" y="-7738"/>
                  <a:pt x="6775704" y="0"/>
                </a:cubicBezTo>
                <a:cubicBezTo>
                  <a:pt x="7052989" y="7738"/>
                  <a:pt x="7117633" y="16108"/>
                  <a:pt x="7351776" y="0"/>
                </a:cubicBezTo>
                <a:cubicBezTo>
                  <a:pt x="7585919" y="-16108"/>
                  <a:pt x="7842258" y="33102"/>
                  <a:pt x="8037576" y="0"/>
                </a:cubicBezTo>
                <a:cubicBezTo>
                  <a:pt x="8232894" y="-33102"/>
                  <a:pt x="8458258" y="12921"/>
                  <a:pt x="8833104" y="0"/>
                </a:cubicBezTo>
                <a:cubicBezTo>
                  <a:pt x="9207950" y="-12921"/>
                  <a:pt x="9302745" y="-20757"/>
                  <a:pt x="9628632" y="0"/>
                </a:cubicBezTo>
                <a:cubicBezTo>
                  <a:pt x="9954519" y="20757"/>
                  <a:pt x="10517864" y="24471"/>
                  <a:pt x="10972800" y="0"/>
                </a:cubicBezTo>
                <a:cubicBezTo>
                  <a:pt x="10973446" y="4451"/>
                  <a:pt x="10973290" y="9226"/>
                  <a:pt x="10972800" y="18288"/>
                </a:cubicBezTo>
                <a:cubicBezTo>
                  <a:pt x="10808107" y="28483"/>
                  <a:pt x="10682589" y="38429"/>
                  <a:pt x="10506456" y="18288"/>
                </a:cubicBezTo>
                <a:cubicBezTo>
                  <a:pt x="10330323" y="-1853"/>
                  <a:pt x="9840471" y="23246"/>
                  <a:pt x="9601200" y="18288"/>
                </a:cubicBezTo>
                <a:cubicBezTo>
                  <a:pt x="9361929" y="13330"/>
                  <a:pt x="9156925" y="41163"/>
                  <a:pt x="8915400" y="18288"/>
                </a:cubicBezTo>
                <a:cubicBezTo>
                  <a:pt x="8673875" y="-4587"/>
                  <a:pt x="8665599" y="31856"/>
                  <a:pt x="8558784" y="18288"/>
                </a:cubicBezTo>
                <a:cubicBezTo>
                  <a:pt x="8451969" y="4720"/>
                  <a:pt x="8035888" y="10346"/>
                  <a:pt x="7872984" y="18288"/>
                </a:cubicBezTo>
                <a:cubicBezTo>
                  <a:pt x="7710080" y="26230"/>
                  <a:pt x="7430846" y="-4582"/>
                  <a:pt x="7296912" y="18288"/>
                </a:cubicBezTo>
                <a:cubicBezTo>
                  <a:pt x="7162978" y="41158"/>
                  <a:pt x="6873743" y="-7198"/>
                  <a:pt x="6720840" y="18288"/>
                </a:cubicBezTo>
                <a:cubicBezTo>
                  <a:pt x="6567937" y="43774"/>
                  <a:pt x="6374496" y="32082"/>
                  <a:pt x="6144768" y="18288"/>
                </a:cubicBezTo>
                <a:cubicBezTo>
                  <a:pt x="5915040" y="4494"/>
                  <a:pt x="5825493" y="18881"/>
                  <a:pt x="5568696" y="18288"/>
                </a:cubicBezTo>
                <a:cubicBezTo>
                  <a:pt x="5311899" y="17695"/>
                  <a:pt x="4973133" y="4563"/>
                  <a:pt x="4773168" y="18288"/>
                </a:cubicBezTo>
                <a:cubicBezTo>
                  <a:pt x="4573203" y="32013"/>
                  <a:pt x="4293042" y="44680"/>
                  <a:pt x="4087368" y="18288"/>
                </a:cubicBezTo>
                <a:cubicBezTo>
                  <a:pt x="3881694" y="-8104"/>
                  <a:pt x="3814256" y="6426"/>
                  <a:pt x="3730752" y="18288"/>
                </a:cubicBezTo>
                <a:cubicBezTo>
                  <a:pt x="3647248" y="30150"/>
                  <a:pt x="3378212" y="42724"/>
                  <a:pt x="3154680" y="18288"/>
                </a:cubicBezTo>
                <a:cubicBezTo>
                  <a:pt x="2931148" y="-6148"/>
                  <a:pt x="2602053" y="-21406"/>
                  <a:pt x="2359152" y="18288"/>
                </a:cubicBezTo>
                <a:cubicBezTo>
                  <a:pt x="2116251" y="57982"/>
                  <a:pt x="2002697" y="-4126"/>
                  <a:pt x="1892808" y="18288"/>
                </a:cubicBezTo>
                <a:cubicBezTo>
                  <a:pt x="1782919" y="40702"/>
                  <a:pt x="1405444" y="-3354"/>
                  <a:pt x="987552" y="18288"/>
                </a:cubicBezTo>
                <a:cubicBezTo>
                  <a:pt x="569660" y="39930"/>
                  <a:pt x="449421" y="37602"/>
                  <a:pt x="0" y="18288"/>
                </a:cubicBezTo>
                <a:cubicBezTo>
                  <a:pt x="-213" y="9468"/>
                  <a:pt x="187" y="4459"/>
                  <a:pt x="0" y="0"/>
                </a:cubicBezTo>
                <a:close/>
              </a:path>
              <a:path w="10972800" h="18288" stroke="0" extrusionOk="0">
                <a:moveTo>
                  <a:pt x="0" y="0"/>
                </a:moveTo>
                <a:cubicBezTo>
                  <a:pt x="257510" y="5952"/>
                  <a:pt x="323222" y="-23013"/>
                  <a:pt x="576072" y="0"/>
                </a:cubicBezTo>
                <a:cubicBezTo>
                  <a:pt x="828922" y="23013"/>
                  <a:pt x="816759" y="-16566"/>
                  <a:pt x="932688" y="0"/>
                </a:cubicBezTo>
                <a:cubicBezTo>
                  <a:pt x="1048617" y="16566"/>
                  <a:pt x="1488235" y="24107"/>
                  <a:pt x="1837944" y="0"/>
                </a:cubicBezTo>
                <a:cubicBezTo>
                  <a:pt x="2187653" y="-24107"/>
                  <a:pt x="2171643" y="3677"/>
                  <a:pt x="2414016" y="0"/>
                </a:cubicBezTo>
                <a:cubicBezTo>
                  <a:pt x="2656389" y="-3677"/>
                  <a:pt x="2870829" y="26561"/>
                  <a:pt x="2990088" y="0"/>
                </a:cubicBezTo>
                <a:cubicBezTo>
                  <a:pt x="3109347" y="-26561"/>
                  <a:pt x="3477844" y="2550"/>
                  <a:pt x="3895344" y="0"/>
                </a:cubicBezTo>
                <a:cubicBezTo>
                  <a:pt x="4312844" y="-2550"/>
                  <a:pt x="4199069" y="-4131"/>
                  <a:pt x="4361688" y="0"/>
                </a:cubicBezTo>
                <a:cubicBezTo>
                  <a:pt x="4524307" y="4131"/>
                  <a:pt x="5003964" y="26947"/>
                  <a:pt x="5266944" y="0"/>
                </a:cubicBezTo>
                <a:cubicBezTo>
                  <a:pt x="5529924" y="-26947"/>
                  <a:pt x="5742254" y="33144"/>
                  <a:pt x="6172200" y="0"/>
                </a:cubicBezTo>
                <a:cubicBezTo>
                  <a:pt x="6602146" y="-33144"/>
                  <a:pt x="6640797" y="-28229"/>
                  <a:pt x="6858000" y="0"/>
                </a:cubicBezTo>
                <a:cubicBezTo>
                  <a:pt x="7075203" y="28229"/>
                  <a:pt x="7367176" y="-26601"/>
                  <a:pt x="7763256" y="0"/>
                </a:cubicBezTo>
                <a:cubicBezTo>
                  <a:pt x="8159336" y="26601"/>
                  <a:pt x="8107822" y="23306"/>
                  <a:pt x="8339328" y="0"/>
                </a:cubicBezTo>
                <a:cubicBezTo>
                  <a:pt x="8570834" y="-23306"/>
                  <a:pt x="8700578" y="-4637"/>
                  <a:pt x="8915400" y="0"/>
                </a:cubicBezTo>
                <a:cubicBezTo>
                  <a:pt x="9130222" y="4637"/>
                  <a:pt x="9452158" y="24603"/>
                  <a:pt x="9710928" y="0"/>
                </a:cubicBezTo>
                <a:cubicBezTo>
                  <a:pt x="9969698" y="-24603"/>
                  <a:pt x="10062754" y="-5833"/>
                  <a:pt x="10287000" y="0"/>
                </a:cubicBezTo>
                <a:cubicBezTo>
                  <a:pt x="10511246" y="5833"/>
                  <a:pt x="10633845" y="-19785"/>
                  <a:pt x="10972800" y="0"/>
                </a:cubicBezTo>
                <a:cubicBezTo>
                  <a:pt x="10972393" y="8690"/>
                  <a:pt x="10972646" y="14141"/>
                  <a:pt x="10972800" y="18288"/>
                </a:cubicBezTo>
                <a:cubicBezTo>
                  <a:pt x="10625586" y="14932"/>
                  <a:pt x="10409986" y="45569"/>
                  <a:pt x="10177272" y="18288"/>
                </a:cubicBezTo>
                <a:cubicBezTo>
                  <a:pt x="9944558" y="-8993"/>
                  <a:pt x="9953609" y="22881"/>
                  <a:pt x="9820656" y="18288"/>
                </a:cubicBezTo>
                <a:cubicBezTo>
                  <a:pt x="9687703" y="13695"/>
                  <a:pt x="9448894" y="32049"/>
                  <a:pt x="9354312" y="18288"/>
                </a:cubicBezTo>
                <a:cubicBezTo>
                  <a:pt x="9259730" y="4527"/>
                  <a:pt x="8740107" y="46892"/>
                  <a:pt x="8449056" y="18288"/>
                </a:cubicBezTo>
                <a:cubicBezTo>
                  <a:pt x="8158005" y="-10316"/>
                  <a:pt x="8100729" y="40411"/>
                  <a:pt x="7763256" y="18288"/>
                </a:cubicBezTo>
                <a:cubicBezTo>
                  <a:pt x="7425783" y="-3835"/>
                  <a:pt x="7502388" y="34399"/>
                  <a:pt x="7296912" y="18288"/>
                </a:cubicBezTo>
                <a:cubicBezTo>
                  <a:pt x="7091436" y="2177"/>
                  <a:pt x="6886410" y="37744"/>
                  <a:pt x="6611112" y="18288"/>
                </a:cubicBezTo>
                <a:cubicBezTo>
                  <a:pt x="6335814" y="-1168"/>
                  <a:pt x="6351417" y="32387"/>
                  <a:pt x="6254496" y="18288"/>
                </a:cubicBezTo>
                <a:cubicBezTo>
                  <a:pt x="6157575" y="4189"/>
                  <a:pt x="6050733" y="12324"/>
                  <a:pt x="5897880" y="18288"/>
                </a:cubicBezTo>
                <a:cubicBezTo>
                  <a:pt x="5745027" y="24252"/>
                  <a:pt x="5502488" y="17210"/>
                  <a:pt x="5212080" y="18288"/>
                </a:cubicBezTo>
                <a:cubicBezTo>
                  <a:pt x="4921672" y="19366"/>
                  <a:pt x="4866543" y="5417"/>
                  <a:pt x="4745736" y="18288"/>
                </a:cubicBezTo>
                <a:cubicBezTo>
                  <a:pt x="4624929" y="31159"/>
                  <a:pt x="4264830" y="48740"/>
                  <a:pt x="3950208" y="18288"/>
                </a:cubicBezTo>
                <a:cubicBezTo>
                  <a:pt x="3635586" y="-12164"/>
                  <a:pt x="3588352" y="37212"/>
                  <a:pt x="3483864" y="18288"/>
                </a:cubicBezTo>
                <a:cubicBezTo>
                  <a:pt x="3379376" y="-636"/>
                  <a:pt x="2860958" y="31831"/>
                  <a:pt x="2688336" y="18288"/>
                </a:cubicBezTo>
                <a:cubicBezTo>
                  <a:pt x="2515714" y="4745"/>
                  <a:pt x="2499387" y="2756"/>
                  <a:pt x="2331720" y="18288"/>
                </a:cubicBezTo>
                <a:cubicBezTo>
                  <a:pt x="2164053" y="33820"/>
                  <a:pt x="1856425" y="41595"/>
                  <a:pt x="1536192" y="18288"/>
                </a:cubicBezTo>
                <a:cubicBezTo>
                  <a:pt x="1215959" y="-5019"/>
                  <a:pt x="1251307" y="6447"/>
                  <a:pt x="1069848" y="18288"/>
                </a:cubicBezTo>
                <a:cubicBezTo>
                  <a:pt x="888389" y="30129"/>
                  <a:pt x="810998" y="3651"/>
                  <a:pt x="713232" y="18288"/>
                </a:cubicBezTo>
                <a:cubicBezTo>
                  <a:pt x="615466" y="32925"/>
                  <a:pt x="263524" y="-11502"/>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D73040B-A88E-A99E-41ED-E0D054626228}"/>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50</a:t>
            </a:fld>
            <a:endParaRPr lang="en-US"/>
          </a:p>
        </p:txBody>
      </p:sp>
      <p:graphicFrame>
        <p:nvGraphicFramePr>
          <p:cNvPr id="6" name="Content Placeholder 2">
            <a:extLst>
              <a:ext uri="{FF2B5EF4-FFF2-40B4-BE49-F238E27FC236}">
                <a16:creationId xmlns:a16="http://schemas.microsoft.com/office/drawing/2014/main" id="{0549333A-3E55-6068-2ABD-518127F541D2}"/>
              </a:ext>
            </a:extLst>
          </p:cNvPr>
          <p:cNvGraphicFramePr>
            <a:graphicFrameLocks noGrp="1"/>
          </p:cNvGraphicFramePr>
          <p:nvPr>
            <p:ph idx="1"/>
            <p:extLst>
              <p:ext uri="{D42A27DB-BD31-4B8C-83A1-F6EECF244321}">
                <p14:modId xmlns:p14="http://schemas.microsoft.com/office/powerpoint/2010/main" val="2043598865"/>
              </p:ext>
            </p:extLst>
          </p:nvPr>
        </p:nvGraphicFramePr>
        <p:xfrm>
          <a:off x="632647" y="634029"/>
          <a:ext cx="10915869" cy="361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674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7E187-FC27-0E8B-7575-5E5A7C0A2756}"/>
              </a:ext>
            </a:extLst>
          </p:cNvPr>
          <p:cNvSpPr>
            <a:spLocks noGrp="1"/>
          </p:cNvSpPr>
          <p:nvPr>
            <p:ph type="title"/>
          </p:nvPr>
        </p:nvSpPr>
        <p:spPr>
          <a:xfrm>
            <a:off x="635000" y="640823"/>
            <a:ext cx="3418659" cy="5583148"/>
          </a:xfrm>
        </p:spPr>
        <p:txBody>
          <a:bodyPr anchor="ctr">
            <a:normAutofit/>
          </a:bodyPr>
          <a:lstStyle/>
          <a:p>
            <a:r>
              <a:rPr lang="en-US" sz="5400" b="1"/>
              <a:t>Dissertation Context</a:t>
            </a:r>
            <a:endParaRPr lang="en-US" sz="540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D35A6A0-CB8A-4CB2-78C4-CED0EC172BEA}"/>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51</a:t>
            </a:fld>
            <a:endParaRPr lang="en-US"/>
          </a:p>
        </p:txBody>
      </p:sp>
      <p:graphicFrame>
        <p:nvGraphicFramePr>
          <p:cNvPr id="6" name="Content Placeholder 2">
            <a:extLst>
              <a:ext uri="{FF2B5EF4-FFF2-40B4-BE49-F238E27FC236}">
                <a16:creationId xmlns:a16="http://schemas.microsoft.com/office/drawing/2014/main" id="{E0AB9323-712D-09FD-01E5-92D6CAD31827}"/>
              </a:ext>
            </a:extLst>
          </p:cNvPr>
          <p:cNvGraphicFramePr>
            <a:graphicFrameLocks noGrp="1"/>
          </p:cNvGraphicFramePr>
          <p:nvPr>
            <p:ph idx="1"/>
            <p:extLst>
              <p:ext uri="{D42A27DB-BD31-4B8C-83A1-F6EECF244321}">
                <p14:modId xmlns:p14="http://schemas.microsoft.com/office/powerpoint/2010/main" val="9786517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1449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85C12-AE43-4309-917C-6543BF941001}"/>
              </a:ext>
            </a:extLst>
          </p:cNvPr>
          <p:cNvSpPr>
            <a:spLocks noGrp="1"/>
          </p:cNvSpPr>
          <p:nvPr>
            <p:ph type="title"/>
          </p:nvPr>
        </p:nvSpPr>
        <p:spPr>
          <a:xfrm>
            <a:off x="635000" y="640823"/>
            <a:ext cx="3418659" cy="5583148"/>
          </a:xfrm>
        </p:spPr>
        <p:txBody>
          <a:bodyPr anchor="ctr">
            <a:normAutofit/>
          </a:bodyPr>
          <a:lstStyle/>
          <a:p>
            <a:r>
              <a:rPr lang="en-US" sz="5400" b="1"/>
              <a:t>Limitations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80D082C-0C06-B442-19AA-C712DF1BD14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52</a:t>
            </a:fld>
            <a:endParaRPr lang="en-US"/>
          </a:p>
        </p:txBody>
      </p:sp>
      <p:graphicFrame>
        <p:nvGraphicFramePr>
          <p:cNvPr id="6" name="Content Placeholder 2">
            <a:extLst>
              <a:ext uri="{FF2B5EF4-FFF2-40B4-BE49-F238E27FC236}">
                <a16:creationId xmlns:a16="http://schemas.microsoft.com/office/drawing/2014/main" id="{857B4F93-44C0-AF5C-A524-B5DEF178C642}"/>
              </a:ext>
            </a:extLst>
          </p:cNvPr>
          <p:cNvGraphicFramePr>
            <a:graphicFrameLocks noGrp="1"/>
          </p:cNvGraphicFramePr>
          <p:nvPr>
            <p:ph idx="1"/>
            <p:extLst>
              <p:ext uri="{D42A27DB-BD31-4B8C-83A1-F6EECF244321}">
                <p14:modId xmlns:p14="http://schemas.microsoft.com/office/powerpoint/2010/main" val="12914047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030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0C58E-B9E1-A7C9-5887-113241C286E1}"/>
              </a:ext>
            </a:extLst>
          </p:cNvPr>
          <p:cNvSpPr>
            <a:spLocks noGrp="1"/>
          </p:cNvSpPr>
          <p:nvPr>
            <p:ph type="title"/>
          </p:nvPr>
        </p:nvSpPr>
        <p:spPr>
          <a:xfrm>
            <a:off x="630936" y="640080"/>
            <a:ext cx="4818888" cy="1481328"/>
          </a:xfrm>
        </p:spPr>
        <p:txBody>
          <a:bodyPr anchor="b">
            <a:normAutofit/>
          </a:bodyPr>
          <a:lstStyle/>
          <a:p>
            <a:r>
              <a:rPr lang="en-US" sz="5000" b="1"/>
              <a:t>Case Law Around The Country</a:t>
            </a:r>
          </a:p>
        </p:txBody>
      </p:sp>
      <p:sp>
        <p:nvSpPr>
          <p:cNvPr id="717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B338B6-BCA0-ADD6-E65D-27D42F7ABCF4}"/>
              </a:ext>
            </a:extLst>
          </p:cNvPr>
          <p:cNvSpPr>
            <a:spLocks noGrp="1"/>
          </p:cNvSpPr>
          <p:nvPr>
            <p:ph idx="1"/>
          </p:nvPr>
        </p:nvSpPr>
        <p:spPr>
          <a:xfrm>
            <a:off x="630936" y="2660904"/>
            <a:ext cx="4818888" cy="3547872"/>
          </a:xfrm>
        </p:spPr>
        <p:txBody>
          <a:bodyPr anchor="t">
            <a:normAutofit/>
          </a:bodyPr>
          <a:lstStyle/>
          <a:p>
            <a:r>
              <a:rPr lang="en-US" sz="1900" dirty="0"/>
              <a:t>Cases from around the country: Alabama, Idaho, Ohio, are all cited for the proposition that general obligations provide a good or proper education will not support a cause of action.</a:t>
            </a:r>
          </a:p>
          <a:p>
            <a:r>
              <a:rPr lang="en-US" sz="1900" dirty="0"/>
              <a:t>However, a specific statute of regulations on contractual provisions will support a cause of action.</a:t>
            </a:r>
          </a:p>
          <a:p>
            <a:r>
              <a:rPr lang="en-US" sz="1900" dirty="0"/>
              <a:t>Plaintiff’s complaints amounting to general allegation of a lack of quality of education will not suffice notwithstanding puffing statements in booklets, online and the like.</a:t>
            </a:r>
          </a:p>
        </p:txBody>
      </p:sp>
      <p:pic>
        <p:nvPicPr>
          <p:cNvPr id="7170" name="Picture 2">
            <a:extLst>
              <a:ext uri="{FF2B5EF4-FFF2-40B4-BE49-F238E27FC236}">
                <a16:creationId xmlns:a16="http://schemas.microsoft.com/office/drawing/2014/main" id="{3B77F1B0-7DB7-0C14-786B-71655A9DFE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723073"/>
            <a:ext cx="5458968" cy="34118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9485498-82C9-1505-EF83-C066073E8747}"/>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53</a:t>
            </a:fld>
            <a:endParaRPr lang="en-US"/>
          </a:p>
        </p:txBody>
      </p:sp>
    </p:spTree>
    <p:extLst>
      <p:ext uri="{BB962C8B-B14F-4D97-AF65-F5344CB8AC3E}">
        <p14:creationId xmlns:p14="http://schemas.microsoft.com/office/powerpoint/2010/main" val="1937158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211347-36AF-8DA0-4889-F4FE9423D7FB}"/>
              </a:ext>
            </a:extLst>
          </p:cNvPr>
          <p:cNvSpPr>
            <a:spLocks noGrp="1"/>
          </p:cNvSpPr>
          <p:nvPr>
            <p:ph type="title"/>
          </p:nvPr>
        </p:nvSpPr>
        <p:spPr>
          <a:xfrm>
            <a:off x="838200" y="365125"/>
            <a:ext cx="10515600" cy="1325563"/>
          </a:xfrm>
        </p:spPr>
        <p:txBody>
          <a:bodyPr>
            <a:normAutofit/>
          </a:bodyPr>
          <a:lstStyle/>
          <a:p>
            <a:r>
              <a:rPr lang="en-US" sz="4200" b="1" i="1" dirty="0"/>
              <a:t>Gati v. University of Pittsburgh,</a:t>
            </a:r>
            <a:br>
              <a:rPr lang="en-US" sz="4200" b="1" dirty="0"/>
            </a:br>
            <a:r>
              <a:rPr lang="en-US" sz="4200" b="1" dirty="0"/>
              <a:t> 91 A.3d 723 (Pa. Super. 2014)</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C7FC02-E561-9D1C-C700-8A9A1468BA18}"/>
              </a:ext>
            </a:extLst>
          </p:cNvPr>
          <p:cNvSpPr>
            <a:spLocks noGrp="1"/>
          </p:cNvSpPr>
          <p:nvPr>
            <p:ph idx="1"/>
          </p:nvPr>
        </p:nvSpPr>
        <p:spPr>
          <a:xfrm>
            <a:off x="838200" y="1929384"/>
            <a:ext cx="10515600" cy="4251960"/>
          </a:xfrm>
        </p:spPr>
        <p:txBody>
          <a:bodyPr>
            <a:normAutofit/>
          </a:bodyPr>
          <a:lstStyle/>
          <a:p>
            <a:pPr marL="0" indent="0">
              <a:buNone/>
            </a:pPr>
            <a:r>
              <a:rPr lang="en-US" sz="2200" dirty="0"/>
              <a:t>Superior Court vacated from court orders granting preliminary injunction prohibiting the University of Pittsburgh School of Dental Medicine from dismissing </a:t>
            </a:r>
            <a:r>
              <a:rPr lang="en-US" sz="2200" i="1" dirty="0"/>
              <a:t>Gati.</a:t>
            </a:r>
          </a:p>
          <a:p>
            <a:endParaRPr lang="en-US" sz="2200" dirty="0"/>
          </a:p>
        </p:txBody>
      </p:sp>
      <p:sp>
        <p:nvSpPr>
          <p:cNvPr id="4" name="Slide Number Placeholder 3">
            <a:extLst>
              <a:ext uri="{FF2B5EF4-FFF2-40B4-BE49-F238E27FC236}">
                <a16:creationId xmlns:a16="http://schemas.microsoft.com/office/drawing/2014/main" id="{4C225AF8-B275-5216-647B-507B1B6CF23F}"/>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54</a:t>
            </a:fld>
            <a:endParaRPr lang="en-US"/>
          </a:p>
        </p:txBody>
      </p:sp>
      <p:sp>
        <p:nvSpPr>
          <p:cNvPr id="5" name="AutoShape 2" descr="White Dentist Uniform worn by Orin Scrivello D.D.S. (Steve Martin) in  Little Shop of Horrors movie | Spotern">
            <a:extLst>
              <a:ext uri="{FF2B5EF4-FFF2-40B4-BE49-F238E27FC236}">
                <a16:creationId xmlns:a16="http://schemas.microsoft.com/office/drawing/2014/main" id="{4BCACA13-8FF1-2B30-7BFF-2C6E3403E3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White Dentist Uniform worn by Orin Scrivello D.D.S. (Steve Martin) in  Little Shop of Horrors movie | Spotern">
            <a:extLst>
              <a:ext uri="{FF2B5EF4-FFF2-40B4-BE49-F238E27FC236}">
                <a16:creationId xmlns:a16="http://schemas.microsoft.com/office/drawing/2014/main" id="{35B119FA-3BC8-0606-1AC9-A661DB886A4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2" name="Picture 10" descr="Little Shop Of Horrors Work — Song Analysis-(Dentist)">
            <a:extLst>
              <a:ext uri="{FF2B5EF4-FFF2-40B4-BE49-F238E27FC236}">
                <a16:creationId xmlns:a16="http://schemas.microsoft.com/office/drawing/2014/main" id="{52F9DBE7-0B6C-6D8D-8869-4C1ED00CD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691" y="2965492"/>
            <a:ext cx="5130909" cy="32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623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DF561-D166-0A0E-D303-3771B144BE3C}"/>
              </a:ext>
            </a:extLst>
          </p:cNvPr>
          <p:cNvSpPr>
            <a:spLocks noGrp="1"/>
          </p:cNvSpPr>
          <p:nvPr>
            <p:ph type="title"/>
          </p:nvPr>
        </p:nvSpPr>
        <p:spPr>
          <a:xfrm>
            <a:off x="841248" y="251312"/>
            <a:ext cx="10506456" cy="1010264"/>
          </a:xfrm>
        </p:spPr>
        <p:txBody>
          <a:bodyPr anchor="ctr">
            <a:normAutofit/>
          </a:bodyPr>
          <a:lstStyle/>
          <a:p>
            <a:r>
              <a:rPr lang="en-US" b="1" dirty="0"/>
              <a:t>Dismissal of The School</a:t>
            </a:r>
            <a:endParaRPr lang="en-US"/>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7BBAA206-A798-E3F3-1D43-E4C316E1CDA1}"/>
              </a:ext>
            </a:extLst>
          </p:cNvPr>
          <p:cNvSpPr>
            <a:spLocks noGrp="1"/>
          </p:cNvSpPr>
          <p:nvPr>
            <p:ph type="sldNum" sz="quarter" idx="12"/>
          </p:nvPr>
        </p:nvSpPr>
        <p:spPr>
          <a:xfrm>
            <a:off x="8860536" y="6356350"/>
            <a:ext cx="2490216" cy="365125"/>
          </a:xfrm>
        </p:spPr>
        <p:txBody>
          <a:bodyPr>
            <a:normAutofit/>
          </a:bodyPr>
          <a:lstStyle/>
          <a:p>
            <a:pPr>
              <a:spcAft>
                <a:spcPts val="600"/>
              </a:spcAft>
            </a:pPr>
            <a:fld id="{6E273DA1-F7E3-4AD2-8CA2-23BC2C08D101}" type="slidenum">
              <a:rPr lang="en-US">
                <a:solidFill>
                  <a:schemeClr val="tx1">
                    <a:lumMod val="50000"/>
                    <a:lumOff val="50000"/>
                  </a:schemeClr>
                </a:solidFill>
              </a:rPr>
              <a:pPr>
                <a:spcAft>
                  <a:spcPts val="600"/>
                </a:spcAft>
              </a:pPr>
              <a:t>55</a:t>
            </a:fld>
            <a:endParaRPr lang="en-US">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3256392B-AA52-D2F0-F1FB-ECE7010AF9C5}"/>
              </a:ext>
            </a:extLst>
          </p:cNvPr>
          <p:cNvGraphicFramePr>
            <a:graphicFrameLocks noGrp="1"/>
          </p:cNvGraphicFramePr>
          <p:nvPr>
            <p:ph idx="1"/>
            <p:extLst>
              <p:ext uri="{D42A27DB-BD31-4B8C-83A1-F6EECF244321}">
                <p14:modId xmlns:p14="http://schemas.microsoft.com/office/powerpoint/2010/main" val="3085163620"/>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89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05042-FEC3-9D48-5E64-D8F6097A88A3}"/>
              </a:ext>
            </a:extLst>
          </p:cNvPr>
          <p:cNvSpPr>
            <a:spLocks noGrp="1"/>
          </p:cNvSpPr>
          <p:nvPr>
            <p:ph type="title"/>
          </p:nvPr>
        </p:nvSpPr>
        <p:spPr>
          <a:xfrm>
            <a:off x="841248" y="548640"/>
            <a:ext cx="3600860" cy="5431536"/>
          </a:xfrm>
        </p:spPr>
        <p:txBody>
          <a:bodyPr>
            <a:normAutofit/>
          </a:bodyPr>
          <a:lstStyle/>
          <a:p>
            <a:pPr algn="ctr"/>
            <a:r>
              <a:rPr lang="en-US" sz="4200" b="1" dirty="0"/>
              <a:t>Constitutionally Protected Property Interest</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0680B3-FD15-DD2C-6E08-0E86B39C5FD6}"/>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Students have a constitutionally protected property right in their continued employment. </a:t>
            </a:r>
            <a:r>
              <a:rPr lang="en-US" sz="2200" i="1" dirty="0"/>
              <a:t>The University of Michigan v. Ewing,</a:t>
            </a:r>
            <a:r>
              <a:rPr lang="en-US" sz="2200" dirty="0"/>
              <a:t> 474 U.S. (1985); </a:t>
            </a:r>
            <a:r>
              <a:rPr lang="en-US" sz="2200" i="1" dirty="0"/>
              <a:t>Board of Curators of the University of Mo. v. Horowitz, </a:t>
            </a:r>
            <a:r>
              <a:rPr lang="en-US" sz="2200" dirty="0"/>
              <a:t>435 U.S. 78 (1978).</a:t>
            </a:r>
          </a:p>
        </p:txBody>
      </p:sp>
      <p:sp>
        <p:nvSpPr>
          <p:cNvPr id="4" name="Slide Number Placeholder 3">
            <a:extLst>
              <a:ext uri="{FF2B5EF4-FFF2-40B4-BE49-F238E27FC236}">
                <a16:creationId xmlns:a16="http://schemas.microsoft.com/office/drawing/2014/main" id="{EB16203B-C2E9-16AC-29C3-72CB678CA989}"/>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56</a:t>
            </a:fld>
            <a:endParaRPr lang="en-US"/>
          </a:p>
        </p:txBody>
      </p:sp>
      <p:sp>
        <p:nvSpPr>
          <p:cNvPr id="5" name="TextBox 4">
            <a:extLst>
              <a:ext uri="{FF2B5EF4-FFF2-40B4-BE49-F238E27FC236}">
                <a16:creationId xmlns:a16="http://schemas.microsoft.com/office/drawing/2014/main" id="{9B0971B9-51D3-B69A-EF57-F53AB20D2048}"/>
              </a:ext>
            </a:extLst>
          </p:cNvPr>
          <p:cNvSpPr txBox="1"/>
          <p:nvPr/>
        </p:nvSpPr>
        <p:spPr>
          <a:xfrm>
            <a:off x="6886094" y="913059"/>
            <a:ext cx="3449012" cy="646331"/>
          </a:xfrm>
          <a:prstGeom prst="rect">
            <a:avLst/>
          </a:prstGeom>
          <a:noFill/>
        </p:spPr>
        <p:txBody>
          <a:bodyPr wrap="square" rtlCol="0">
            <a:spAutoFit/>
          </a:bodyPr>
          <a:lstStyle/>
          <a:p>
            <a:r>
              <a:rPr lang="en-US" sz="3600" b="1" dirty="0">
                <a:latin typeface="+mj-lt"/>
              </a:rPr>
              <a:t>General Rules</a:t>
            </a:r>
          </a:p>
        </p:txBody>
      </p:sp>
    </p:spTree>
    <p:extLst>
      <p:ext uri="{BB962C8B-B14F-4D97-AF65-F5344CB8AC3E}">
        <p14:creationId xmlns:p14="http://schemas.microsoft.com/office/powerpoint/2010/main" val="2022528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DC79B-92AC-3C71-D225-C6A28A94DC0C}"/>
              </a:ext>
            </a:extLst>
          </p:cNvPr>
          <p:cNvSpPr>
            <a:spLocks noGrp="1"/>
          </p:cNvSpPr>
          <p:nvPr>
            <p:ph type="title"/>
          </p:nvPr>
        </p:nvSpPr>
        <p:spPr>
          <a:xfrm>
            <a:off x="841248" y="548640"/>
            <a:ext cx="3600860" cy="5431536"/>
          </a:xfrm>
        </p:spPr>
        <p:txBody>
          <a:bodyPr>
            <a:normAutofit/>
          </a:bodyPr>
          <a:lstStyle/>
          <a:p>
            <a:r>
              <a:rPr lang="en-US" sz="4600" b="1">
                <a:effectLst/>
                <a:ea typeface="Calibri" panose="020F0502020204030204" pitchFamily="34" charset="0"/>
              </a:rPr>
              <a:t>Scholastic and Disciplinary </a:t>
            </a:r>
            <a:r>
              <a:rPr lang="en-US" sz="4600" b="1">
                <a:ea typeface="Calibri" panose="020F0502020204030204" pitchFamily="34" charset="0"/>
              </a:rPr>
              <a:t>R</a:t>
            </a:r>
            <a:r>
              <a:rPr lang="en-US" sz="4600" b="1">
                <a:effectLst/>
                <a:ea typeface="Calibri" panose="020F0502020204030204" pitchFamily="34" charset="0"/>
              </a:rPr>
              <a:t>equirements</a:t>
            </a:r>
            <a:endParaRPr lang="en-US" sz="4600" b="1"/>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22B969-9AEC-3241-2B63-8DDE7CB5EC6F}"/>
              </a:ext>
            </a:extLst>
          </p:cNvPr>
          <p:cNvSpPr>
            <a:spLocks noGrp="1"/>
          </p:cNvSpPr>
          <p:nvPr>
            <p:ph idx="1"/>
          </p:nvPr>
        </p:nvSpPr>
        <p:spPr>
          <a:xfrm>
            <a:off x="5126418" y="552091"/>
            <a:ext cx="6224335" cy="5431536"/>
          </a:xfrm>
        </p:spPr>
        <p:txBody>
          <a:bodyPr anchor="ctr">
            <a:normAutofit/>
          </a:bodyPr>
          <a:lstStyle/>
          <a:p>
            <a:pPr marL="0" indent="0">
              <a:buNone/>
            </a:pPr>
            <a:r>
              <a:rPr lang="en-US" sz="2200">
                <a:effectLst/>
                <a:ea typeface="Calibri" panose="020F0502020204030204" pitchFamily="34" charset="0"/>
              </a:rPr>
              <a:t>A student is subject to performance of scholastic and disciplinary requirements.  Student must perform work in a satisfactory manner, citing </a:t>
            </a:r>
            <a:r>
              <a:rPr lang="en-US" sz="2200" i="1">
                <a:effectLst/>
                <a:ea typeface="Calibri" panose="020F0502020204030204" pitchFamily="34" charset="0"/>
              </a:rPr>
              <a:t>Ross v. Penn State</a:t>
            </a:r>
            <a:r>
              <a:rPr lang="en-US" sz="2200">
                <a:effectLst/>
                <a:ea typeface="Calibri" panose="020F0502020204030204" pitchFamily="34" charset="0"/>
              </a:rPr>
              <a:t>, 445 F.Supp. 147, 152 (M.D. Pa. 1978).</a:t>
            </a:r>
          </a:p>
          <a:p>
            <a:endParaRPr lang="en-US" sz="2200"/>
          </a:p>
        </p:txBody>
      </p:sp>
      <p:sp>
        <p:nvSpPr>
          <p:cNvPr id="4" name="Slide Number Placeholder 3">
            <a:extLst>
              <a:ext uri="{FF2B5EF4-FFF2-40B4-BE49-F238E27FC236}">
                <a16:creationId xmlns:a16="http://schemas.microsoft.com/office/drawing/2014/main" id="{998F5F4A-DA37-BEC1-3DAD-BCD026832712}"/>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57</a:t>
            </a:fld>
            <a:endParaRPr lang="en-US"/>
          </a:p>
        </p:txBody>
      </p:sp>
    </p:spTree>
    <p:extLst>
      <p:ext uri="{BB962C8B-B14F-4D97-AF65-F5344CB8AC3E}">
        <p14:creationId xmlns:p14="http://schemas.microsoft.com/office/powerpoint/2010/main" val="3590552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BE188-124B-F383-8822-AA4836657590}"/>
              </a:ext>
            </a:extLst>
          </p:cNvPr>
          <p:cNvSpPr>
            <a:spLocks noGrp="1"/>
          </p:cNvSpPr>
          <p:nvPr>
            <p:ph type="title"/>
          </p:nvPr>
        </p:nvSpPr>
        <p:spPr>
          <a:xfrm>
            <a:off x="841248" y="643467"/>
            <a:ext cx="3840480" cy="5571066"/>
          </a:xfrm>
        </p:spPr>
        <p:txBody>
          <a:bodyPr anchor="ctr">
            <a:normAutofit/>
          </a:bodyPr>
          <a:lstStyle/>
          <a:p>
            <a:r>
              <a:rPr lang="en-US" sz="5400" b="1">
                <a:effectLst/>
                <a:ea typeface="Calibri" panose="020F0502020204030204" pitchFamily="34" charset="0"/>
              </a:rPr>
              <a:t>Student Handbook </a:t>
            </a:r>
            <a:r>
              <a:rPr lang="en-US" sz="5400" b="1">
                <a:ea typeface="Calibri" panose="020F0502020204030204" pitchFamily="34" charset="0"/>
              </a:rPr>
              <a:t>P</a:t>
            </a:r>
            <a:r>
              <a:rPr lang="en-US" sz="5400" b="1">
                <a:effectLst/>
                <a:ea typeface="Calibri" panose="020F0502020204030204" pitchFamily="34" charset="0"/>
              </a:rPr>
              <a:t>ermitting </a:t>
            </a:r>
            <a:r>
              <a:rPr lang="en-US" sz="5400" b="1">
                <a:ea typeface="Calibri" panose="020F0502020204030204" pitchFamily="34" charset="0"/>
              </a:rPr>
              <a:t>D</a:t>
            </a:r>
            <a:r>
              <a:rPr lang="en-US" sz="5400" b="1">
                <a:effectLst/>
                <a:ea typeface="Calibri" panose="020F0502020204030204" pitchFamily="34" charset="0"/>
              </a:rPr>
              <a:t>ismissal</a:t>
            </a:r>
            <a:endParaRPr lang="en-US" sz="5400" b="1"/>
          </a:p>
        </p:txBody>
      </p:sp>
      <p:sp>
        <p:nvSpPr>
          <p:cNvPr id="11"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903DAC-45A3-ED64-E53E-0A7B1F4D737E}"/>
              </a:ext>
            </a:extLst>
          </p:cNvPr>
          <p:cNvSpPr>
            <a:spLocks noGrp="1"/>
          </p:cNvSpPr>
          <p:nvPr>
            <p:ph idx="1"/>
          </p:nvPr>
        </p:nvSpPr>
        <p:spPr>
          <a:xfrm>
            <a:off x="5568696" y="643467"/>
            <a:ext cx="5788152" cy="5571066"/>
          </a:xfrm>
        </p:spPr>
        <p:txBody>
          <a:bodyPr anchor="ctr">
            <a:normAutofit/>
          </a:bodyPr>
          <a:lstStyle/>
          <a:p>
            <a:pPr marL="457200" marR="0">
              <a:spcBef>
                <a:spcPts val="0"/>
              </a:spcBef>
              <a:spcAft>
                <a:spcPts val="0"/>
              </a:spcAft>
            </a:pPr>
            <a:r>
              <a:rPr lang="en-US" sz="2200">
                <a:solidFill>
                  <a:srgbClr val="FFFFFF"/>
                </a:solidFill>
                <a:effectLst/>
                <a:ea typeface="Calibri" panose="020F0502020204030204" pitchFamily="34" charset="0"/>
              </a:rPr>
              <a:t>In </a:t>
            </a:r>
            <a:r>
              <a:rPr lang="en-US" sz="2200" i="1">
                <a:solidFill>
                  <a:srgbClr val="FFFFFF"/>
                </a:solidFill>
                <a:effectLst/>
                <a:ea typeface="Calibri" panose="020F0502020204030204" pitchFamily="34" charset="0"/>
              </a:rPr>
              <a:t>Gati</a:t>
            </a:r>
            <a:r>
              <a:rPr lang="en-US" sz="2200">
                <a:solidFill>
                  <a:srgbClr val="FFFFFF"/>
                </a:solidFill>
                <a:effectLst/>
                <a:ea typeface="Calibri" panose="020F0502020204030204" pitchFamily="34" charset="0"/>
              </a:rPr>
              <a:t>, the student handbook permitted dismissal for unprofessional conduct as set forth in the written policy.</a:t>
            </a:r>
          </a:p>
          <a:p>
            <a:pPr marL="457200" marR="0">
              <a:spcBef>
                <a:spcPts val="0"/>
              </a:spcBef>
              <a:spcAft>
                <a:spcPts val="0"/>
              </a:spcAft>
            </a:pPr>
            <a:r>
              <a:rPr lang="en-US" sz="2200">
                <a:solidFill>
                  <a:srgbClr val="FFFFFF"/>
                </a:solidFill>
                <a:effectLst/>
                <a:ea typeface="Calibri" panose="020F0502020204030204" pitchFamily="34" charset="0"/>
              </a:rPr>
              <a:t>The student’s repeated dishonesty in his meeting with the supervisor violated the written policy set forth in the student handbook.</a:t>
            </a:r>
          </a:p>
          <a:p>
            <a:pPr marL="457200" marR="0">
              <a:spcBef>
                <a:spcPts val="0"/>
              </a:spcBef>
              <a:spcAft>
                <a:spcPts val="0"/>
              </a:spcAft>
            </a:pPr>
            <a:r>
              <a:rPr lang="en-US" sz="2200">
                <a:solidFill>
                  <a:srgbClr val="FFFFFF"/>
                </a:solidFill>
                <a:effectLst/>
                <a:ea typeface="Calibri" panose="020F0502020204030204" pitchFamily="34" charset="0"/>
              </a:rPr>
              <a:t>Assuming a binding contract exists between the student and the university, it comprises written policies and procedures in that handbook.</a:t>
            </a:r>
          </a:p>
          <a:p>
            <a:endParaRPr lang="en-US" sz="2200">
              <a:solidFill>
                <a:srgbClr val="FFFFFF"/>
              </a:solidFill>
            </a:endParaRPr>
          </a:p>
        </p:txBody>
      </p:sp>
      <p:sp>
        <p:nvSpPr>
          <p:cNvPr id="4" name="Slide Number Placeholder 3">
            <a:extLst>
              <a:ext uri="{FF2B5EF4-FFF2-40B4-BE49-F238E27FC236}">
                <a16:creationId xmlns:a16="http://schemas.microsoft.com/office/drawing/2014/main" id="{193CB5A5-8E7E-A22C-9656-365B523DA1EB}"/>
              </a:ext>
            </a:extLst>
          </p:cNvPr>
          <p:cNvSpPr>
            <a:spLocks noGrp="1"/>
          </p:cNvSpPr>
          <p:nvPr>
            <p:ph type="sldNum" sz="quarter" idx="12"/>
          </p:nvPr>
        </p:nvSpPr>
        <p:spPr>
          <a:xfrm>
            <a:off x="10134600" y="6356350"/>
            <a:ext cx="1219200" cy="365125"/>
          </a:xfrm>
        </p:spPr>
        <p:txBody>
          <a:bodyPr>
            <a:normAutofit/>
          </a:bodyPr>
          <a:lstStyle/>
          <a:p>
            <a:pPr>
              <a:spcAft>
                <a:spcPts val="600"/>
              </a:spcAft>
            </a:pPr>
            <a:fld id="{6E273DA1-F7E3-4AD2-8CA2-23BC2C08D101}" type="slidenum">
              <a:rPr lang="en-US">
                <a:solidFill>
                  <a:srgbClr val="FFFFFF"/>
                </a:solidFill>
              </a:rPr>
              <a:pPr>
                <a:spcAft>
                  <a:spcPts val="600"/>
                </a:spcAft>
              </a:pPr>
              <a:t>58</a:t>
            </a:fld>
            <a:endParaRPr lang="en-US">
              <a:solidFill>
                <a:srgbClr val="FFFFFF"/>
              </a:solidFill>
            </a:endParaRPr>
          </a:p>
        </p:txBody>
      </p:sp>
    </p:spTree>
    <p:extLst>
      <p:ext uri="{BB962C8B-B14F-4D97-AF65-F5344CB8AC3E}">
        <p14:creationId xmlns:p14="http://schemas.microsoft.com/office/powerpoint/2010/main" val="1525504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AD695-D36C-D4D4-C862-431E7B93606C}"/>
              </a:ext>
            </a:extLst>
          </p:cNvPr>
          <p:cNvSpPr>
            <a:spLocks noGrp="1"/>
          </p:cNvSpPr>
          <p:nvPr>
            <p:ph type="title"/>
          </p:nvPr>
        </p:nvSpPr>
        <p:spPr>
          <a:xfrm>
            <a:off x="838200" y="365125"/>
            <a:ext cx="10515600" cy="1325563"/>
          </a:xfrm>
        </p:spPr>
        <p:txBody>
          <a:bodyPr>
            <a:normAutofit/>
          </a:bodyPr>
          <a:lstStyle/>
          <a:p>
            <a:r>
              <a:rPr lang="en-US" sz="4200" b="1" i="1" dirty="0">
                <a:effectLst/>
                <a:ea typeface="Calibri" panose="020F0502020204030204" pitchFamily="34" charset="0"/>
              </a:rPr>
              <a:t>McCabe v. Marywood University,</a:t>
            </a:r>
            <a:br>
              <a:rPr lang="en-US" sz="4200" b="1" i="1" dirty="0">
                <a:ea typeface="Calibri" panose="020F0502020204030204" pitchFamily="34" charset="0"/>
              </a:rPr>
            </a:br>
            <a:r>
              <a:rPr lang="en-US" sz="4200" b="1" dirty="0">
                <a:effectLst/>
                <a:ea typeface="Calibri" panose="020F0502020204030204" pitchFamily="34" charset="0"/>
              </a:rPr>
              <a:t>166 A.3d 1257 (Pa. Super. 1917)</a:t>
            </a:r>
            <a:endParaRPr lang="en-US" sz="4200" b="1" dirty="0"/>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D1AEB0-5F6B-C146-E3D1-F180023E90E9}"/>
              </a:ext>
            </a:extLst>
          </p:cNvPr>
          <p:cNvSpPr>
            <a:spLocks noGrp="1"/>
          </p:cNvSpPr>
          <p:nvPr>
            <p:ph idx="1"/>
          </p:nvPr>
        </p:nvSpPr>
        <p:spPr>
          <a:xfrm>
            <a:off x="838200" y="1929384"/>
            <a:ext cx="10515600" cy="4251960"/>
          </a:xfrm>
        </p:spPr>
        <p:txBody>
          <a:bodyPr>
            <a:normAutofit/>
          </a:bodyPr>
          <a:lstStyle/>
          <a:p>
            <a:r>
              <a:rPr lang="en-US" sz="2200">
                <a:effectLst/>
                <a:ea typeface="Calibri" panose="020F0502020204030204" pitchFamily="34" charset="0"/>
              </a:rPr>
              <a:t>Danielle McCabe appealed from order sustaining preliminary objections filed by Marywood University and dismissing her claim for breach of contract, breach of good faith and fair dealing, violation of the Unfair Trade Practices and Consumer Protection Law (UTPCPL), unjust enrichment and promissory estoppel. Superior Court affirmed.</a:t>
            </a:r>
          </a:p>
          <a:p>
            <a:r>
              <a:rPr lang="en-US" sz="2200">
                <a:effectLst/>
                <a:ea typeface="Calibri" panose="020F0502020204030204" pitchFamily="34" charset="0"/>
              </a:rPr>
              <a:t>Nursing student claimed that college did not provide her with a fully-accredited nursing program and that Marywood falsely represented its accreditation status and ultimately lost its accreditation.</a:t>
            </a:r>
          </a:p>
          <a:p>
            <a:endParaRPr lang="en-US" sz="2200"/>
          </a:p>
        </p:txBody>
      </p:sp>
      <p:sp>
        <p:nvSpPr>
          <p:cNvPr id="4" name="Slide Number Placeholder 3">
            <a:extLst>
              <a:ext uri="{FF2B5EF4-FFF2-40B4-BE49-F238E27FC236}">
                <a16:creationId xmlns:a16="http://schemas.microsoft.com/office/drawing/2014/main" id="{4DDC06BE-F907-71EC-8275-6857DD3C53F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59</a:t>
            </a:fld>
            <a:endParaRPr lang="en-US"/>
          </a:p>
        </p:txBody>
      </p:sp>
    </p:spTree>
    <p:extLst>
      <p:ext uri="{BB962C8B-B14F-4D97-AF65-F5344CB8AC3E}">
        <p14:creationId xmlns:p14="http://schemas.microsoft.com/office/powerpoint/2010/main" val="399242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7993F-34A1-3698-6517-3ADDF91B2E37}"/>
              </a:ext>
            </a:extLst>
          </p:cNvPr>
          <p:cNvSpPr>
            <a:spLocks noGrp="1"/>
          </p:cNvSpPr>
          <p:nvPr>
            <p:ph type="title"/>
          </p:nvPr>
        </p:nvSpPr>
        <p:spPr>
          <a:xfrm>
            <a:off x="5297762" y="329184"/>
            <a:ext cx="6251110" cy="1783080"/>
          </a:xfrm>
        </p:spPr>
        <p:txBody>
          <a:bodyPr anchor="b">
            <a:normAutofit/>
          </a:bodyPr>
          <a:lstStyle/>
          <a:p>
            <a:r>
              <a:rPr lang="sv-SE" sz="5400" b="1" i="0" dirty="0">
                <a:effectLst/>
              </a:rPr>
              <a:t>Pleadings</a:t>
            </a:r>
            <a:endParaRPr lang="en-US" sz="5400" b="1" dirty="0"/>
          </a:p>
        </p:txBody>
      </p:sp>
      <p:pic>
        <p:nvPicPr>
          <p:cNvPr id="15" name="Picture 14" descr="Front steps and columns of a majestic city building">
            <a:extLst>
              <a:ext uri="{FF2B5EF4-FFF2-40B4-BE49-F238E27FC236}">
                <a16:creationId xmlns:a16="http://schemas.microsoft.com/office/drawing/2014/main" id="{9A14CAA0-EFAC-BE5A-3F4E-9F78D8E4B87B}"/>
              </a:ext>
            </a:extLst>
          </p:cNvPr>
          <p:cNvPicPr>
            <a:picLocks noChangeAspect="1"/>
          </p:cNvPicPr>
          <p:nvPr/>
        </p:nvPicPr>
        <p:blipFill rotWithShape="1">
          <a:blip r:embed="rId2"/>
          <a:srcRect l="26160" r="2850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D69B14-A50D-D96E-4DFA-06D59037B583}"/>
              </a:ext>
            </a:extLst>
          </p:cNvPr>
          <p:cNvSpPr>
            <a:spLocks noGrp="1"/>
          </p:cNvSpPr>
          <p:nvPr>
            <p:ph idx="1"/>
          </p:nvPr>
        </p:nvSpPr>
        <p:spPr>
          <a:xfrm>
            <a:off x="5297762" y="2706624"/>
            <a:ext cx="6251110" cy="3483864"/>
          </a:xfrm>
        </p:spPr>
        <p:txBody>
          <a:bodyPr>
            <a:normAutofit/>
          </a:bodyPr>
          <a:lstStyle/>
          <a:p>
            <a:endParaRPr lang="sv-SE" sz="2000" i="0" dirty="0">
              <a:effectLst/>
            </a:endParaRPr>
          </a:p>
          <a:p>
            <a:pPr marL="0" indent="0">
              <a:buNone/>
            </a:pPr>
            <a:r>
              <a:rPr lang="en-US" sz="2000" dirty="0"/>
              <a:t>Ross filed a complaint </a:t>
            </a:r>
            <a:r>
              <a:rPr lang="en-US" sz="2000" b="0" i="0" dirty="0">
                <a:effectLst/>
              </a:rPr>
              <a:t>pursuant to 42 U.S.C. § 1983 alleging that the Defendant ha</a:t>
            </a:r>
            <a:r>
              <a:rPr lang="en-US" sz="2000" dirty="0"/>
              <a:t>d</a:t>
            </a:r>
            <a:r>
              <a:rPr lang="en-US" sz="2000" b="0" i="0" dirty="0">
                <a:effectLst/>
              </a:rPr>
              <a:t> violated his due process rights and liberty interest pursuant to the Fourteenth Amendment of the United States Constitution, because they dismissed him as a graduate student in the field of ceramic science at Pennsylvania State University without a hearing and deprived him of a position as a graduate assistant at Pennsylvania State University without a prior hearing.</a:t>
            </a:r>
            <a:endParaRPr lang="en-US" sz="2000" dirty="0"/>
          </a:p>
          <a:p>
            <a:endParaRPr lang="en-US" sz="2000" dirty="0"/>
          </a:p>
        </p:txBody>
      </p:sp>
      <p:sp>
        <p:nvSpPr>
          <p:cNvPr id="4" name="Slide Number Placeholder 3">
            <a:extLst>
              <a:ext uri="{FF2B5EF4-FFF2-40B4-BE49-F238E27FC236}">
                <a16:creationId xmlns:a16="http://schemas.microsoft.com/office/drawing/2014/main" id="{DCE4CF78-DC42-C46E-337A-0E4B5575B1A6}"/>
              </a:ext>
            </a:extLst>
          </p:cNvPr>
          <p:cNvSpPr>
            <a:spLocks noGrp="1"/>
          </p:cNvSpPr>
          <p:nvPr>
            <p:ph type="sldNum" sz="quarter" idx="12"/>
          </p:nvPr>
        </p:nvSpPr>
        <p:spPr>
          <a:xfrm>
            <a:off x="10052978" y="6356350"/>
            <a:ext cx="1300821" cy="365125"/>
          </a:xfrm>
        </p:spPr>
        <p:txBody>
          <a:bodyPr>
            <a:normAutofit/>
          </a:bodyPr>
          <a:lstStyle/>
          <a:p>
            <a:pPr>
              <a:spcAft>
                <a:spcPts val="600"/>
              </a:spcAft>
            </a:pPr>
            <a:fld id="{6E273DA1-F7E3-4AD2-8CA2-23BC2C08D101}" type="slidenum">
              <a:rPr lang="en-US" smtClean="0"/>
              <a:pPr>
                <a:spcAft>
                  <a:spcPts val="600"/>
                </a:spcAft>
              </a:pPr>
              <a:t>6</a:t>
            </a:fld>
            <a:endParaRPr lang="en-US"/>
          </a:p>
        </p:txBody>
      </p:sp>
    </p:spTree>
    <p:extLst>
      <p:ext uri="{BB962C8B-B14F-4D97-AF65-F5344CB8AC3E}">
        <p14:creationId xmlns:p14="http://schemas.microsoft.com/office/powerpoint/2010/main" val="29771260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4973B-AEB5-DD9D-F363-2066D5606409}"/>
              </a:ext>
            </a:extLst>
          </p:cNvPr>
          <p:cNvSpPr>
            <a:spLocks noGrp="1"/>
          </p:cNvSpPr>
          <p:nvPr>
            <p:ph type="title"/>
          </p:nvPr>
        </p:nvSpPr>
        <p:spPr>
          <a:xfrm>
            <a:off x="635000" y="640823"/>
            <a:ext cx="3418659" cy="5583148"/>
          </a:xfrm>
        </p:spPr>
        <p:txBody>
          <a:bodyPr anchor="ctr">
            <a:normAutofit/>
          </a:bodyPr>
          <a:lstStyle/>
          <a:p>
            <a:r>
              <a:rPr lang="en-US" sz="4600" b="1">
                <a:effectLst/>
                <a:ea typeface="Calibri" panose="020F0502020204030204" pitchFamily="34" charset="0"/>
              </a:rPr>
              <a:t>Accreditation Issue</a:t>
            </a:r>
            <a:endParaRPr lang="en-US" sz="4600" b="1"/>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C519CE5-880C-7CED-F130-E90E79B27063}"/>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60</a:t>
            </a:fld>
            <a:endParaRPr lang="en-US"/>
          </a:p>
        </p:txBody>
      </p:sp>
      <p:graphicFrame>
        <p:nvGraphicFramePr>
          <p:cNvPr id="6" name="Content Placeholder 2">
            <a:extLst>
              <a:ext uri="{FF2B5EF4-FFF2-40B4-BE49-F238E27FC236}">
                <a16:creationId xmlns:a16="http://schemas.microsoft.com/office/drawing/2014/main" id="{15FF77C7-BD26-319A-7B76-2D5C017CC3C6}"/>
              </a:ext>
            </a:extLst>
          </p:cNvPr>
          <p:cNvGraphicFramePr>
            <a:graphicFrameLocks noGrp="1"/>
          </p:cNvGraphicFramePr>
          <p:nvPr>
            <p:ph idx="1"/>
            <p:extLst>
              <p:ext uri="{D42A27DB-BD31-4B8C-83A1-F6EECF244321}">
                <p14:modId xmlns:p14="http://schemas.microsoft.com/office/powerpoint/2010/main" val="18065315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502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4A326-7098-07FA-052F-7C2A1B42B80E}"/>
              </a:ext>
            </a:extLst>
          </p:cNvPr>
          <p:cNvSpPr>
            <a:spLocks noGrp="1"/>
          </p:cNvSpPr>
          <p:nvPr>
            <p:ph type="title"/>
          </p:nvPr>
        </p:nvSpPr>
        <p:spPr>
          <a:xfrm>
            <a:off x="635000" y="640823"/>
            <a:ext cx="3418659" cy="5583148"/>
          </a:xfrm>
        </p:spPr>
        <p:txBody>
          <a:bodyPr anchor="ctr">
            <a:normAutofit/>
          </a:bodyPr>
          <a:lstStyle/>
          <a:p>
            <a:r>
              <a:rPr lang="en-US" sz="5400" b="1">
                <a:effectLst/>
                <a:ea typeface="Calibri" panose="020F0502020204030204" pitchFamily="34" charset="0"/>
              </a:rPr>
              <a:t>UTPCPL Claim</a:t>
            </a:r>
            <a:endParaRPr lang="en-US" sz="5400" b="1"/>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A97EE23-D4BE-E485-BD8B-22C1AAE88141}"/>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61</a:t>
            </a:fld>
            <a:endParaRPr lang="en-US"/>
          </a:p>
        </p:txBody>
      </p:sp>
      <p:graphicFrame>
        <p:nvGraphicFramePr>
          <p:cNvPr id="6" name="Content Placeholder 2">
            <a:extLst>
              <a:ext uri="{FF2B5EF4-FFF2-40B4-BE49-F238E27FC236}">
                <a16:creationId xmlns:a16="http://schemas.microsoft.com/office/drawing/2014/main" id="{DF977FFF-DB0A-05DC-5405-EE0C5C87E667}"/>
              </a:ext>
            </a:extLst>
          </p:cNvPr>
          <p:cNvGraphicFramePr>
            <a:graphicFrameLocks noGrp="1"/>
          </p:cNvGraphicFramePr>
          <p:nvPr>
            <p:ph idx="1"/>
            <p:extLst>
              <p:ext uri="{D42A27DB-BD31-4B8C-83A1-F6EECF244321}">
                <p14:modId xmlns:p14="http://schemas.microsoft.com/office/powerpoint/2010/main" val="427638488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5128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81A19-A6DA-DE66-81D7-37C179D90019}"/>
              </a:ext>
            </a:extLst>
          </p:cNvPr>
          <p:cNvSpPr>
            <a:spLocks noGrp="1"/>
          </p:cNvSpPr>
          <p:nvPr>
            <p:ph type="title"/>
          </p:nvPr>
        </p:nvSpPr>
        <p:spPr>
          <a:xfrm>
            <a:off x="640080" y="325369"/>
            <a:ext cx="4368602" cy="1956841"/>
          </a:xfrm>
        </p:spPr>
        <p:txBody>
          <a:bodyPr anchor="b">
            <a:normAutofit/>
          </a:bodyPr>
          <a:lstStyle/>
          <a:p>
            <a:r>
              <a:rPr lang="en-US" sz="5400" b="1">
                <a:effectLst/>
                <a:ea typeface="Calibri" panose="020F0502020204030204" pitchFamily="34" charset="0"/>
              </a:rPr>
              <a:t>Unjust Enrichment</a:t>
            </a:r>
            <a:endParaRPr lang="en-US" sz="5400" b="1"/>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DD738C-FE92-8452-F958-4391D3659C06}"/>
              </a:ext>
            </a:extLst>
          </p:cNvPr>
          <p:cNvSpPr>
            <a:spLocks noGrp="1"/>
          </p:cNvSpPr>
          <p:nvPr>
            <p:ph idx="1"/>
          </p:nvPr>
        </p:nvSpPr>
        <p:spPr>
          <a:xfrm>
            <a:off x="640080" y="2872899"/>
            <a:ext cx="5455919" cy="3320668"/>
          </a:xfrm>
        </p:spPr>
        <p:txBody>
          <a:bodyPr>
            <a:normAutofit/>
          </a:bodyPr>
          <a:lstStyle/>
          <a:p>
            <a:pPr marL="0" indent="0">
              <a:buNone/>
            </a:pPr>
            <a:r>
              <a:rPr lang="en-US" sz="2200" dirty="0">
                <a:effectLst/>
                <a:ea typeface="Calibri" panose="020F0502020204030204" pitchFamily="34" charset="0"/>
              </a:rPr>
              <a:t>Marywood pointed out that the nursing program was accredited at all times and McCabe could have graduated from a fully accredited program if she had stayed at Marywood.</a:t>
            </a:r>
          </a:p>
          <a:p>
            <a:endParaRPr lang="en-US" sz="2200" dirty="0"/>
          </a:p>
        </p:txBody>
      </p:sp>
      <p:pic>
        <p:nvPicPr>
          <p:cNvPr id="6" name="Picture 5" descr="Desk with stethoscope and computer keyboard">
            <a:extLst>
              <a:ext uri="{FF2B5EF4-FFF2-40B4-BE49-F238E27FC236}">
                <a16:creationId xmlns:a16="http://schemas.microsoft.com/office/drawing/2014/main" id="{B5F9FF61-7D35-0794-45DF-C6F5FC734CAF}"/>
              </a:ext>
            </a:extLst>
          </p:cNvPr>
          <p:cNvPicPr>
            <a:picLocks noChangeAspect="1"/>
          </p:cNvPicPr>
          <p:nvPr/>
        </p:nvPicPr>
        <p:blipFill rotWithShape="1">
          <a:blip r:embed="rId2"/>
          <a:srcRect l="33048" r="-1" b="-1"/>
          <a:stretch/>
        </p:blipFill>
        <p:spPr>
          <a:xfrm>
            <a:off x="6400800" y="10"/>
            <a:ext cx="57896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06BAC6E-B8D4-4687-3705-9B509BEAF9A9}"/>
              </a:ext>
            </a:extLst>
          </p:cNvPr>
          <p:cNvSpPr>
            <a:spLocks noGrp="1"/>
          </p:cNvSpPr>
          <p:nvPr>
            <p:ph type="sldNum" sz="quarter" idx="12"/>
          </p:nvPr>
        </p:nvSpPr>
        <p:spPr>
          <a:xfrm>
            <a:off x="10439400" y="6356350"/>
            <a:ext cx="914400" cy="365125"/>
          </a:xfrm>
        </p:spPr>
        <p:txBody>
          <a:bodyPr>
            <a:normAutofit/>
          </a:bodyPr>
          <a:lstStyle/>
          <a:p>
            <a:pPr>
              <a:spcAft>
                <a:spcPts val="600"/>
              </a:spcAft>
            </a:pPr>
            <a:fld id="{6E273DA1-F7E3-4AD2-8CA2-23BC2C08D101}" type="slidenum">
              <a:rPr lang="en-US">
                <a:solidFill>
                  <a:srgbClr val="FFFFFF"/>
                </a:solidFill>
              </a:rPr>
              <a:pPr>
                <a:spcAft>
                  <a:spcPts val="600"/>
                </a:spcAft>
              </a:pPr>
              <a:t>62</a:t>
            </a:fld>
            <a:endParaRPr lang="en-US">
              <a:solidFill>
                <a:srgbClr val="FFFFFF"/>
              </a:solidFill>
            </a:endParaRPr>
          </a:p>
        </p:txBody>
      </p:sp>
    </p:spTree>
    <p:extLst>
      <p:ext uri="{BB962C8B-B14F-4D97-AF65-F5344CB8AC3E}">
        <p14:creationId xmlns:p14="http://schemas.microsoft.com/office/powerpoint/2010/main" val="3666001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1FC28-E5BE-2CE0-3406-6EA2685B2351}"/>
              </a:ext>
            </a:extLst>
          </p:cNvPr>
          <p:cNvSpPr>
            <a:spLocks noGrp="1"/>
          </p:cNvSpPr>
          <p:nvPr>
            <p:ph type="title"/>
          </p:nvPr>
        </p:nvSpPr>
        <p:spPr>
          <a:xfrm>
            <a:off x="640080" y="325369"/>
            <a:ext cx="4368602" cy="1956841"/>
          </a:xfrm>
        </p:spPr>
        <p:txBody>
          <a:bodyPr anchor="b">
            <a:normAutofit/>
          </a:bodyPr>
          <a:lstStyle/>
          <a:p>
            <a:r>
              <a:rPr lang="en-US" sz="4200" b="1">
                <a:effectLst/>
                <a:ea typeface="Calibri" panose="020F0502020204030204" pitchFamily="34" charset="0"/>
              </a:rPr>
              <a:t>Other Than </a:t>
            </a:r>
            <a:r>
              <a:rPr lang="en-US" sz="4200" b="1">
                <a:ea typeface="Calibri" panose="020F0502020204030204" pitchFamily="34" charset="0"/>
              </a:rPr>
              <a:t>C</a:t>
            </a:r>
            <a:r>
              <a:rPr lang="en-US" sz="4200" b="1">
                <a:effectLst/>
                <a:ea typeface="Calibri" panose="020F0502020204030204" pitchFamily="34" charset="0"/>
              </a:rPr>
              <a:t>ontract </a:t>
            </a:r>
            <a:r>
              <a:rPr lang="en-US" sz="4200" b="1">
                <a:ea typeface="Calibri" panose="020F0502020204030204" pitchFamily="34" charset="0"/>
              </a:rPr>
              <a:t>C</a:t>
            </a:r>
            <a:r>
              <a:rPr lang="en-US" sz="4200" b="1">
                <a:effectLst/>
                <a:ea typeface="Calibri" panose="020F0502020204030204" pitchFamily="34" charset="0"/>
              </a:rPr>
              <a:t>auses of Action</a:t>
            </a:r>
            <a:endParaRPr lang="en-US" sz="4200" b="1"/>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A76CEB-B4B9-7433-F1F9-AF8C3378E2D9}"/>
              </a:ext>
            </a:extLst>
          </p:cNvPr>
          <p:cNvSpPr>
            <a:spLocks noGrp="1"/>
          </p:cNvSpPr>
          <p:nvPr>
            <p:ph idx="1"/>
          </p:nvPr>
        </p:nvSpPr>
        <p:spPr>
          <a:xfrm>
            <a:off x="640080" y="2872899"/>
            <a:ext cx="5455920" cy="3320668"/>
          </a:xfrm>
        </p:spPr>
        <p:txBody>
          <a:bodyPr>
            <a:normAutofit/>
          </a:bodyPr>
          <a:lstStyle/>
          <a:p>
            <a:pPr marL="457200" marR="0">
              <a:spcBef>
                <a:spcPts val="0"/>
              </a:spcBef>
              <a:spcAft>
                <a:spcPts val="0"/>
              </a:spcAft>
            </a:pPr>
            <a:r>
              <a:rPr lang="en-US" sz="2400" dirty="0">
                <a:ea typeface="Calibri" panose="020F0502020204030204" pitchFamily="34" charset="0"/>
              </a:rPr>
              <a:t>P</a:t>
            </a:r>
            <a:r>
              <a:rPr lang="en-US" sz="2400" dirty="0">
                <a:effectLst/>
                <a:ea typeface="Calibri" panose="020F0502020204030204" pitchFamily="34" charset="0"/>
              </a:rPr>
              <a:t>reviously discussed due process issues with respect to either contractual obligations or the Fourteenth Amendment.</a:t>
            </a:r>
          </a:p>
          <a:p>
            <a:pPr marL="457200" marR="0">
              <a:spcBef>
                <a:spcPts val="0"/>
              </a:spcBef>
              <a:spcAft>
                <a:spcPts val="0"/>
              </a:spcAft>
            </a:pPr>
            <a:r>
              <a:rPr lang="en-US" sz="2400" dirty="0">
                <a:ea typeface="Calibri" panose="020F0502020204030204" pitchFamily="34" charset="0"/>
              </a:rPr>
              <a:t>T</a:t>
            </a:r>
            <a:r>
              <a:rPr lang="en-US" sz="2400" dirty="0">
                <a:effectLst/>
                <a:ea typeface="Calibri" panose="020F0502020204030204" pitchFamily="34" charset="0"/>
              </a:rPr>
              <a:t>here also could be First Amendment considerations.  Teaching is speech.  </a:t>
            </a:r>
            <a:r>
              <a:rPr lang="en-US" sz="2400" i="1" dirty="0" err="1">
                <a:effectLst/>
                <a:ea typeface="Calibri" panose="020F0502020204030204" pitchFamily="34" charset="0"/>
              </a:rPr>
              <a:t>Cuesnongle</a:t>
            </a:r>
            <a:r>
              <a:rPr lang="en-US" sz="2400" i="1" dirty="0">
                <a:effectLst/>
                <a:ea typeface="Calibri" panose="020F0502020204030204" pitchFamily="34" charset="0"/>
              </a:rPr>
              <a:t> v. Ramos</a:t>
            </a:r>
            <a:r>
              <a:rPr lang="en-US" sz="2400" dirty="0">
                <a:effectLst/>
                <a:ea typeface="Calibri" panose="020F0502020204030204" pitchFamily="34" charset="0"/>
              </a:rPr>
              <a:t>, 713 F.2d 881 (1983).</a:t>
            </a:r>
          </a:p>
          <a:p>
            <a:endParaRPr lang="en-US" sz="2200" dirty="0"/>
          </a:p>
        </p:txBody>
      </p:sp>
      <p:pic>
        <p:nvPicPr>
          <p:cNvPr id="6" name="Picture 5" descr="Front steps and columns of a majestic city building">
            <a:extLst>
              <a:ext uri="{FF2B5EF4-FFF2-40B4-BE49-F238E27FC236}">
                <a16:creationId xmlns:a16="http://schemas.microsoft.com/office/drawing/2014/main" id="{93474BF1-9F9B-9046-A4C8-291628498D62}"/>
              </a:ext>
            </a:extLst>
          </p:cNvPr>
          <p:cNvPicPr>
            <a:picLocks noChangeAspect="1"/>
          </p:cNvPicPr>
          <p:nvPr/>
        </p:nvPicPr>
        <p:blipFill rotWithShape="1">
          <a:blip r:embed="rId2"/>
          <a:srcRect l="15349" r="17698" b="-1"/>
          <a:stretch/>
        </p:blipFill>
        <p:spPr>
          <a:xfrm>
            <a:off x="6594231" y="10"/>
            <a:ext cx="559624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46CCDCF-E4F9-948D-504F-E8BB3FFD09EB}"/>
              </a:ext>
            </a:extLst>
          </p:cNvPr>
          <p:cNvSpPr>
            <a:spLocks noGrp="1"/>
          </p:cNvSpPr>
          <p:nvPr>
            <p:ph type="sldNum" sz="quarter" idx="12"/>
          </p:nvPr>
        </p:nvSpPr>
        <p:spPr>
          <a:xfrm>
            <a:off x="10439400" y="6356350"/>
            <a:ext cx="914400" cy="365125"/>
          </a:xfrm>
        </p:spPr>
        <p:txBody>
          <a:bodyPr>
            <a:normAutofit/>
          </a:bodyPr>
          <a:lstStyle/>
          <a:p>
            <a:pPr>
              <a:spcAft>
                <a:spcPts val="600"/>
              </a:spcAft>
            </a:pPr>
            <a:fld id="{6E273DA1-F7E3-4AD2-8CA2-23BC2C08D101}" type="slidenum">
              <a:rPr lang="en-US">
                <a:solidFill>
                  <a:srgbClr val="FFFFFF"/>
                </a:solidFill>
              </a:rPr>
              <a:pPr>
                <a:spcAft>
                  <a:spcPts val="600"/>
                </a:spcAft>
              </a:pPr>
              <a:t>63</a:t>
            </a:fld>
            <a:endParaRPr lang="en-US">
              <a:solidFill>
                <a:srgbClr val="FFFFFF"/>
              </a:solidFill>
            </a:endParaRPr>
          </a:p>
        </p:txBody>
      </p:sp>
    </p:spTree>
    <p:extLst>
      <p:ext uri="{BB962C8B-B14F-4D97-AF65-F5344CB8AC3E}">
        <p14:creationId xmlns:p14="http://schemas.microsoft.com/office/powerpoint/2010/main" val="545818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FB4CE-6E3C-D9C0-09EC-B511B991CCE3}"/>
              </a:ext>
            </a:extLst>
          </p:cNvPr>
          <p:cNvSpPr>
            <a:spLocks noGrp="1"/>
          </p:cNvSpPr>
          <p:nvPr>
            <p:ph type="title"/>
          </p:nvPr>
        </p:nvSpPr>
        <p:spPr>
          <a:xfrm>
            <a:off x="630936" y="640080"/>
            <a:ext cx="4818888" cy="1481328"/>
          </a:xfrm>
        </p:spPr>
        <p:txBody>
          <a:bodyPr anchor="b">
            <a:normAutofit/>
          </a:bodyPr>
          <a:lstStyle/>
          <a:p>
            <a:r>
              <a:rPr lang="en-US" sz="5000" b="1">
                <a:effectLst/>
                <a:ea typeface="Calibri" panose="020F0502020204030204" pitchFamily="34" charset="0"/>
              </a:rPr>
              <a:t>First Amendment Considerations</a:t>
            </a:r>
            <a:endParaRPr lang="en-US" sz="5000" b="1"/>
          </a:p>
        </p:txBody>
      </p:sp>
      <p:sp>
        <p:nvSpPr>
          <p:cNvPr id="92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F352A9-3C86-851B-F01A-FDD1206CAA2A}"/>
              </a:ext>
            </a:extLst>
          </p:cNvPr>
          <p:cNvSpPr>
            <a:spLocks noGrp="1"/>
          </p:cNvSpPr>
          <p:nvPr>
            <p:ph idx="1"/>
          </p:nvPr>
        </p:nvSpPr>
        <p:spPr>
          <a:xfrm>
            <a:off x="630936" y="2660904"/>
            <a:ext cx="4818888" cy="3547872"/>
          </a:xfrm>
        </p:spPr>
        <p:txBody>
          <a:bodyPr anchor="t">
            <a:normAutofit/>
          </a:bodyPr>
          <a:lstStyle/>
          <a:p>
            <a:pPr marL="0" indent="0">
              <a:buNone/>
            </a:pPr>
            <a:r>
              <a:rPr lang="en-US" sz="2200">
                <a:effectLst/>
                <a:ea typeface="Calibri" panose="020F0502020204030204" pitchFamily="34" charset="0"/>
              </a:rPr>
              <a:t>The First Amendment establishes a zone of protection for the educational process itself which, in proper circumstances, must include not only students and teachers, but their host institutions as well.  </a:t>
            </a:r>
            <a:r>
              <a:rPr lang="en-US" sz="2200" i="1">
                <a:effectLst/>
                <a:ea typeface="Calibri" panose="020F0502020204030204" pitchFamily="34" charset="0"/>
              </a:rPr>
              <a:t>CF Pierce v. Society of Sisters</a:t>
            </a:r>
            <a:r>
              <a:rPr lang="en-US" sz="2200">
                <a:effectLst/>
                <a:ea typeface="Calibri" panose="020F0502020204030204" pitchFamily="34" charset="0"/>
              </a:rPr>
              <a:t>, 268 U.S. 510 (1925).</a:t>
            </a:r>
          </a:p>
          <a:p>
            <a:endParaRPr lang="en-US" sz="2200"/>
          </a:p>
        </p:txBody>
      </p:sp>
      <p:pic>
        <p:nvPicPr>
          <p:cNvPr id="9218" name="Picture 2" descr="J-Term: Contemporary Issues Under the First Amendment | UVA Engagement">
            <a:extLst>
              <a:ext uri="{FF2B5EF4-FFF2-40B4-BE49-F238E27FC236}">
                <a16:creationId xmlns:a16="http://schemas.microsoft.com/office/drawing/2014/main" id="{90E4E738-CBB2-C804-6EE9-2C182850A4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061937"/>
            <a:ext cx="5458968" cy="4734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A590528-9467-070F-DB61-1E57068C92B0}"/>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64</a:t>
            </a:fld>
            <a:endParaRPr lang="en-US"/>
          </a:p>
        </p:txBody>
      </p:sp>
    </p:spTree>
    <p:extLst>
      <p:ext uri="{BB962C8B-B14F-4D97-AF65-F5344CB8AC3E}">
        <p14:creationId xmlns:p14="http://schemas.microsoft.com/office/powerpoint/2010/main" val="293573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59E2D8-A1AF-52F2-E376-7309BD10B403}"/>
              </a:ext>
            </a:extLst>
          </p:cNvPr>
          <p:cNvSpPr>
            <a:spLocks noGrp="1"/>
          </p:cNvSpPr>
          <p:nvPr>
            <p:ph type="title"/>
          </p:nvPr>
        </p:nvSpPr>
        <p:spPr>
          <a:xfrm>
            <a:off x="630936" y="640823"/>
            <a:ext cx="3419856" cy="5583148"/>
          </a:xfrm>
        </p:spPr>
        <p:txBody>
          <a:bodyPr anchor="ctr">
            <a:normAutofit/>
          </a:bodyPr>
          <a:lstStyle/>
          <a:p>
            <a:r>
              <a:rPr lang="en-US" sz="5400" b="1" dirty="0">
                <a:effectLst/>
                <a:ea typeface="Calibri" panose="020F0502020204030204" pitchFamily="34" charset="0"/>
              </a:rPr>
              <a:t>Title IX and VI of the Civil Rights Act</a:t>
            </a:r>
            <a:endParaRPr lang="en-US" sz="5400" b="1" dirty="0"/>
          </a:p>
        </p:txBody>
      </p:sp>
      <p:sp>
        <p:nvSpPr>
          <p:cNvPr id="1025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bout Title IX | Title IX Office">
            <a:extLst>
              <a:ext uri="{FF2B5EF4-FFF2-40B4-BE49-F238E27FC236}">
                <a16:creationId xmlns:a16="http://schemas.microsoft.com/office/drawing/2014/main" id="{6212DF8A-FAF7-5D48-3F0F-21EDF45669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208837"/>
            <a:ext cx="6894576" cy="27578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4B1F4A9-F826-6340-0083-0B436409E704}"/>
              </a:ext>
            </a:extLst>
          </p:cNvPr>
          <p:cNvSpPr>
            <a:spLocks noGrp="1"/>
          </p:cNvSpPr>
          <p:nvPr>
            <p:ph idx="1"/>
          </p:nvPr>
        </p:nvSpPr>
        <p:spPr>
          <a:xfrm>
            <a:off x="4654296" y="4448909"/>
            <a:ext cx="6894576" cy="1778156"/>
          </a:xfrm>
        </p:spPr>
        <p:txBody>
          <a:bodyPr anchor="t">
            <a:normAutofit/>
          </a:bodyPr>
          <a:lstStyle/>
          <a:p>
            <a:pPr marL="0" indent="0">
              <a:buNone/>
            </a:pPr>
            <a:r>
              <a:rPr lang="en-US" sz="2400" dirty="0">
                <a:effectLst/>
                <a:ea typeface="Calibri" panose="020F0502020204030204" pitchFamily="34" charset="0"/>
              </a:rPr>
              <a:t>This has recently been invoked by Jewish students as well as African-American students to prevent discrimination in the school setting.  See </a:t>
            </a:r>
            <a:r>
              <a:rPr lang="en-US" sz="2400" i="1" dirty="0">
                <a:effectLst/>
                <a:ea typeface="Calibri" panose="020F0502020204030204" pitchFamily="34" charset="0"/>
              </a:rPr>
              <a:t>Kestenbaum et al US President and Fellows of Harvard College</a:t>
            </a:r>
            <a:r>
              <a:rPr lang="en-US" sz="2400" dirty="0">
                <a:effectLst/>
                <a:ea typeface="Calibri" panose="020F0502020204030204" pitchFamily="34" charset="0"/>
              </a:rPr>
              <a:t>.</a:t>
            </a:r>
          </a:p>
          <a:p>
            <a:endParaRPr lang="en-US" sz="2200" dirty="0"/>
          </a:p>
        </p:txBody>
      </p:sp>
      <p:sp>
        <p:nvSpPr>
          <p:cNvPr id="4" name="Slide Number Placeholder 3">
            <a:extLst>
              <a:ext uri="{FF2B5EF4-FFF2-40B4-BE49-F238E27FC236}">
                <a16:creationId xmlns:a16="http://schemas.microsoft.com/office/drawing/2014/main" id="{C189C40F-AE72-9CE7-7238-C0621949FBDB}"/>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65</a:t>
            </a:fld>
            <a:endParaRPr lang="en-US"/>
          </a:p>
        </p:txBody>
      </p:sp>
    </p:spTree>
    <p:extLst>
      <p:ext uri="{BB962C8B-B14F-4D97-AF65-F5344CB8AC3E}">
        <p14:creationId xmlns:p14="http://schemas.microsoft.com/office/powerpoint/2010/main" val="3260834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811BC-1B1A-A251-F986-4FE7F138CBC1}"/>
              </a:ext>
            </a:extLst>
          </p:cNvPr>
          <p:cNvSpPr>
            <a:spLocks noGrp="1"/>
          </p:cNvSpPr>
          <p:nvPr>
            <p:ph type="title"/>
          </p:nvPr>
        </p:nvSpPr>
        <p:spPr>
          <a:xfrm>
            <a:off x="635000" y="640823"/>
            <a:ext cx="3418659" cy="5583148"/>
          </a:xfrm>
        </p:spPr>
        <p:txBody>
          <a:bodyPr anchor="ctr">
            <a:normAutofit/>
          </a:bodyPr>
          <a:lstStyle/>
          <a:p>
            <a:r>
              <a:rPr lang="en-US" sz="5000" b="1">
                <a:effectLst/>
                <a:ea typeface="Calibri" panose="020F0502020204030204" pitchFamily="34" charset="0"/>
              </a:rPr>
              <a:t>Constructive Discharge</a:t>
            </a:r>
            <a:endParaRPr lang="en-US" sz="5000" b="1"/>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AA61649-D8E4-59DD-BD4B-FC25EC5A5BA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66</a:t>
            </a:fld>
            <a:endParaRPr lang="en-US"/>
          </a:p>
        </p:txBody>
      </p:sp>
      <p:graphicFrame>
        <p:nvGraphicFramePr>
          <p:cNvPr id="6" name="Content Placeholder 2">
            <a:extLst>
              <a:ext uri="{FF2B5EF4-FFF2-40B4-BE49-F238E27FC236}">
                <a16:creationId xmlns:a16="http://schemas.microsoft.com/office/drawing/2014/main" id="{9575F3EE-2931-0491-1B24-142F200E87A4}"/>
              </a:ext>
            </a:extLst>
          </p:cNvPr>
          <p:cNvGraphicFramePr>
            <a:graphicFrameLocks noGrp="1"/>
          </p:cNvGraphicFramePr>
          <p:nvPr>
            <p:ph idx="1"/>
            <p:extLst>
              <p:ext uri="{D42A27DB-BD31-4B8C-83A1-F6EECF244321}">
                <p14:modId xmlns:p14="http://schemas.microsoft.com/office/powerpoint/2010/main" val="9877554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998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60F42-56D2-5EA4-FD5C-1BCCACCD33A9}"/>
              </a:ext>
            </a:extLst>
          </p:cNvPr>
          <p:cNvSpPr>
            <a:spLocks noGrp="1"/>
          </p:cNvSpPr>
          <p:nvPr>
            <p:ph type="title"/>
          </p:nvPr>
        </p:nvSpPr>
        <p:spPr>
          <a:xfrm>
            <a:off x="841248" y="548640"/>
            <a:ext cx="3600860" cy="5431536"/>
          </a:xfrm>
        </p:spPr>
        <p:txBody>
          <a:bodyPr>
            <a:normAutofit/>
          </a:bodyPr>
          <a:lstStyle/>
          <a:p>
            <a:r>
              <a:rPr lang="en-US" sz="5400" b="1">
                <a:effectLst/>
                <a:ea typeface="Calibri" panose="020F0502020204030204" pitchFamily="34" charset="0"/>
              </a:rPr>
              <a:t>Cause of Action </a:t>
            </a:r>
            <a:r>
              <a:rPr lang="en-US" sz="5400" b="1">
                <a:ea typeface="Calibri" panose="020F0502020204030204" pitchFamily="34" charset="0"/>
              </a:rPr>
              <a:t>D</a:t>
            </a:r>
            <a:r>
              <a:rPr lang="en-US" sz="5400" b="1">
                <a:effectLst/>
                <a:ea typeface="Calibri" panose="020F0502020204030204" pitchFamily="34" charset="0"/>
              </a:rPr>
              <a:t>ismissed</a:t>
            </a:r>
            <a:endParaRPr lang="en-US" sz="5400" b="1"/>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768860-7C4E-24F3-11EE-528A5BAB20EA}"/>
              </a:ext>
            </a:extLst>
          </p:cNvPr>
          <p:cNvSpPr>
            <a:spLocks noGrp="1"/>
          </p:cNvSpPr>
          <p:nvPr>
            <p:ph idx="1"/>
          </p:nvPr>
        </p:nvSpPr>
        <p:spPr>
          <a:xfrm>
            <a:off x="5126418" y="552091"/>
            <a:ext cx="6224335" cy="5431536"/>
          </a:xfrm>
        </p:spPr>
        <p:txBody>
          <a:bodyPr anchor="ctr">
            <a:normAutofit/>
          </a:bodyPr>
          <a:lstStyle/>
          <a:p>
            <a:pPr marL="0" indent="0">
              <a:buNone/>
            </a:pPr>
            <a:r>
              <a:rPr lang="en-US" sz="2200">
                <a:effectLst/>
                <a:ea typeface="Calibri" panose="020F0502020204030204" pitchFamily="34" charset="0"/>
              </a:rPr>
              <a:t>Motion for failure to state a claim is granted because court would not create a new cause of action for constructive discharge, and hence the federal court has no jurisdiction.</a:t>
            </a:r>
            <a:endParaRPr lang="en-US" sz="2200"/>
          </a:p>
        </p:txBody>
      </p:sp>
      <p:sp>
        <p:nvSpPr>
          <p:cNvPr id="4" name="Slide Number Placeholder 3">
            <a:extLst>
              <a:ext uri="{FF2B5EF4-FFF2-40B4-BE49-F238E27FC236}">
                <a16:creationId xmlns:a16="http://schemas.microsoft.com/office/drawing/2014/main" id="{C68C494C-FE55-6B7C-B451-CAA4126D6862}"/>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67</a:t>
            </a:fld>
            <a:endParaRPr lang="en-US"/>
          </a:p>
        </p:txBody>
      </p:sp>
    </p:spTree>
    <p:extLst>
      <p:ext uri="{BB962C8B-B14F-4D97-AF65-F5344CB8AC3E}">
        <p14:creationId xmlns:p14="http://schemas.microsoft.com/office/powerpoint/2010/main" val="3427887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AC244-6104-DAAF-D0AF-01FDD8A61FC7}"/>
              </a:ext>
            </a:extLst>
          </p:cNvPr>
          <p:cNvSpPr>
            <a:spLocks noGrp="1"/>
          </p:cNvSpPr>
          <p:nvPr>
            <p:ph type="title"/>
          </p:nvPr>
        </p:nvSpPr>
        <p:spPr>
          <a:xfrm>
            <a:off x="841248" y="548640"/>
            <a:ext cx="3600860" cy="5431536"/>
          </a:xfrm>
        </p:spPr>
        <p:txBody>
          <a:bodyPr>
            <a:normAutofit/>
          </a:bodyPr>
          <a:lstStyle/>
          <a:p>
            <a:r>
              <a:rPr lang="en-US" sz="5400" b="1">
                <a:effectLst/>
                <a:ea typeface="Calibri" panose="020F0502020204030204" pitchFamily="34" charset="0"/>
              </a:rPr>
              <a:t>Contractual Component</a:t>
            </a:r>
            <a:endParaRPr lang="en-US" sz="5400" b="1"/>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D3135F-DBA2-0431-7A38-8BF22987C446}"/>
              </a:ext>
            </a:extLst>
          </p:cNvPr>
          <p:cNvSpPr>
            <a:spLocks noGrp="1"/>
          </p:cNvSpPr>
          <p:nvPr>
            <p:ph idx="1"/>
          </p:nvPr>
        </p:nvSpPr>
        <p:spPr>
          <a:xfrm>
            <a:off x="5126418" y="552091"/>
            <a:ext cx="6224335" cy="5431536"/>
          </a:xfrm>
        </p:spPr>
        <p:txBody>
          <a:bodyPr anchor="ctr">
            <a:normAutofit/>
          </a:bodyPr>
          <a:lstStyle/>
          <a:p>
            <a:pPr marL="457200" marR="0" lvl="0" indent="-457200">
              <a:spcBef>
                <a:spcPts val="0"/>
              </a:spcBef>
              <a:spcAft>
                <a:spcPts val="600"/>
              </a:spcAft>
              <a:buFont typeface="+mj-lt"/>
              <a:buAutoNum type="arabicPeriod"/>
            </a:pPr>
            <a:r>
              <a:rPr lang="en-US" sz="2200" dirty="0">
                <a:effectLst/>
                <a:ea typeface="Calibri" panose="020F0502020204030204" pitchFamily="34" charset="0"/>
              </a:rPr>
              <a:t>Columbia failed to address allegations of cheating, and in fact acquiesced in the cheating at the dental school; </a:t>
            </a:r>
          </a:p>
          <a:p>
            <a:pPr marL="457200" marR="0" lvl="0" indent="-457200">
              <a:spcBef>
                <a:spcPts val="0"/>
              </a:spcBef>
              <a:spcAft>
                <a:spcPts val="600"/>
              </a:spcAft>
              <a:buFont typeface="+mj-lt"/>
              <a:buAutoNum type="arabicPeriod"/>
            </a:pPr>
            <a:r>
              <a:rPr lang="en-US" sz="2200" dirty="0">
                <a:ea typeface="Calibri" panose="020F0502020204030204" pitchFamily="34" charset="0"/>
              </a:rPr>
              <a:t>F</a:t>
            </a:r>
            <a:r>
              <a:rPr lang="en-US" sz="2200" dirty="0">
                <a:effectLst/>
                <a:ea typeface="Calibri" panose="020F0502020204030204" pitchFamily="34" charset="0"/>
              </a:rPr>
              <a:t>ailed to correct the abusive and discriminatory treatment allegedly endured from a particular doctor and in fact contributed to that abuse and discrimination as retaliation for plaintiff’s allegations of cheating; </a:t>
            </a:r>
          </a:p>
          <a:p>
            <a:pPr marL="457200" marR="0" lvl="0" indent="-457200">
              <a:spcBef>
                <a:spcPts val="0"/>
              </a:spcBef>
              <a:spcAft>
                <a:spcPts val="600"/>
              </a:spcAft>
              <a:buFont typeface="+mj-lt"/>
              <a:buAutoNum type="arabicPeriod"/>
            </a:pPr>
            <a:r>
              <a:rPr lang="en-US" sz="2200" dirty="0">
                <a:ea typeface="Calibri" panose="020F0502020204030204" pitchFamily="34" charset="0"/>
              </a:rPr>
              <a:t>F</a:t>
            </a:r>
            <a:r>
              <a:rPr lang="en-US" sz="2200" dirty="0">
                <a:effectLst/>
                <a:ea typeface="Calibri" panose="020F0502020204030204" pitchFamily="34" charset="0"/>
              </a:rPr>
              <a:t>ailed promptly to inform plaintiff after her second year that she had failed a course of the professor she did not get along with; </a:t>
            </a:r>
          </a:p>
          <a:p>
            <a:pPr marL="457200" marR="0" lvl="0" indent="-457200">
              <a:spcBef>
                <a:spcPts val="0"/>
              </a:spcBef>
              <a:spcAft>
                <a:spcPts val="600"/>
              </a:spcAft>
              <a:buFont typeface="+mj-lt"/>
              <a:buAutoNum type="arabicPeriod"/>
            </a:pPr>
            <a:r>
              <a:rPr lang="en-US" sz="2200" dirty="0">
                <a:ea typeface="Calibri" panose="020F0502020204030204" pitchFamily="34" charset="0"/>
              </a:rPr>
              <a:t>F</a:t>
            </a:r>
            <a:r>
              <a:rPr lang="en-US" sz="2200" dirty="0">
                <a:effectLst/>
                <a:ea typeface="Calibri" panose="020F0502020204030204" pitchFamily="34" charset="0"/>
              </a:rPr>
              <a:t>ailed promptly to provide remedial services in connection with the failed course; and</a:t>
            </a:r>
          </a:p>
          <a:p>
            <a:pPr marL="457200" marR="0" lvl="0" indent="-457200">
              <a:spcBef>
                <a:spcPts val="0"/>
              </a:spcBef>
              <a:spcAft>
                <a:spcPts val="0"/>
              </a:spcAft>
              <a:buFont typeface="+mj-lt"/>
              <a:buAutoNum type="arabicPeriod"/>
            </a:pPr>
            <a:r>
              <a:rPr lang="en-US" sz="2200" dirty="0">
                <a:ea typeface="Calibri" panose="020F0502020204030204" pitchFamily="34" charset="0"/>
              </a:rPr>
              <a:t>F</a:t>
            </a:r>
            <a:r>
              <a:rPr lang="en-US" sz="2200" dirty="0">
                <a:effectLst/>
                <a:ea typeface="Calibri" panose="020F0502020204030204" pitchFamily="34" charset="0"/>
              </a:rPr>
              <a:t>ailed promptly to process plaintiff’s tuition rebate after she took medical leave of absence.</a:t>
            </a:r>
          </a:p>
          <a:p>
            <a:endParaRPr lang="en-US" sz="2200" dirty="0"/>
          </a:p>
        </p:txBody>
      </p:sp>
      <p:sp>
        <p:nvSpPr>
          <p:cNvPr id="4" name="Slide Number Placeholder 3">
            <a:extLst>
              <a:ext uri="{FF2B5EF4-FFF2-40B4-BE49-F238E27FC236}">
                <a16:creationId xmlns:a16="http://schemas.microsoft.com/office/drawing/2014/main" id="{CD0E624C-3A4F-D5FF-BABA-9ECC6CB00CAA}"/>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68</a:t>
            </a:fld>
            <a:endParaRPr lang="en-US"/>
          </a:p>
        </p:txBody>
      </p:sp>
    </p:spTree>
    <p:extLst>
      <p:ext uri="{BB962C8B-B14F-4D97-AF65-F5344CB8AC3E}">
        <p14:creationId xmlns:p14="http://schemas.microsoft.com/office/powerpoint/2010/main" val="1168351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33FAE0-9168-9467-973D-44351D9FF19A}"/>
              </a:ext>
            </a:extLst>
          </p:cNvPr>
          <p:cNvSpPr>
            <a:spLocks noGrp="1"/>
          </p:cNvSpPr>
          <p:nvPr>
            <p:ph type="title"/>
          </p:nvPr>
        </p:nvSpPr>
        <p:spPr>
          <a:xfrm>
            <a:off x="841248" y="643467"/>
            <a:ext cx="3840480" cy="5571066"/>
          </a:xfrm>
        </p:spPr>
        <p:txBody>
          <a:bodyPr anchor="ctr">
            <a:normAutofit/>
          </a:bodyPr>
          <a:lstStyle/>
          <a:p>
            <a:r>
              <a:rPr lang="en-US" sz="5400" b="1">
                <a:effectLst/>
                <a:ea typeface="Calibri" panose="020F0502020204030204" pitchFamily="34" charset="0"/>
              </a:rPr>
              <a:t>Court’s Decision</a:t>
            </a:r>
            <a:endParaRPr lang="en-US" sz="5400" b="1"/>
          </a:p>
        </p:txBody>
      </p:sp>
      <p:sp>
        <p:nvSpPr>
          <p:cNvPr id="11"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892B339-F899-B5B9-373F-CA9781F10AD8}"/>
              </a:ext>
            </a:extLst>
          </p:cNvPr>
          <p:cNvSpPr>
            <a:spLocks noGrp="1"/>
          </p:cNvSpPr>
          <p:nvPr>
            <p:ph idx="1"/>
          </p:nvPr>
        </p:nvSpPr>
        <p:spPr>
          <a:xfrm>
            <a:off x="5568696" y="643467"/>
            <a:ext cx="5788152" cy="5571066"/>
          </a:xfrm>
        </p:spPr>
        <p:txBody>
          <a:bodyPr anchor="ctr">
            <a:normAutofit/>
          </a:bodyPr>
          <a:lstStyle/>
          <a:p>
            <a:pPr marL="457200" marR="0">
              <a:spcBef>
                <a:spcPts val="0"/>
              </a:spcBef>
              <a:spcAft>
                <a:spcPts val="0"/>
              </a:spcAft>
            </a:pPr>
            <a:r>
              <a:rPr lang="en-US" sz="2200" dirty="0">
                <a:solidFill>
                  <a:srgbClr val="FFFFFF"/>
                </a:solidFill>
                <a:effectLst/>
                <a:ea typeface="Calibri" panose="020F0502020204030204" pitchFamily="34" charset="0"/>
              </a:rPr>
              <a:t>There are no such things as educational malpractice claims.</a:t>
            </a:r>
          </a:p>
          <a:p>
            <a:pPr marL="457200" marR="0">
              <a:spcBef>
                <a:spcPts val="0"/>
              </a:spcBef>
              <a:spcAft>
                <a:spcPts val="0"/>
              </a:spcAft>
            </a:pPr>
            <a:r>
              <a:rPr lang="en-US" sz="2200" dirty="0">
                <a:solidFill>
                  <a:srgbClr val="FFFFFF"/>
                </a:solidFill>
                <a:effectLst/>
                <a:ea typeface="Calibri" panose="020F0502020204030204" pitchFamily="34" charset="0"/>
              </a:rPr>
              <a:t>Conceivably, any student who failed to complete his or her university studies could bring an action alleging that his or her failure was attributable to university policies.</a:t>
            </a:r>
          </a:p>
          <a:p>
            <a:pPr marL="457200" marR="0">
              <a:spcBef>
                <a:spcPts val="0"/>
              </a:spcBef>
              <a:spcAft>
                <a:spcPts val="0"/>
              </a:spcAft>
            </a:pPr>
            <a:r>
              <a:rPr lang="en-US" sz="2200" dirty="0">
                <a:solidFill>
                  <a:srgbClr val="FFFFFF"/>
                </a:solidFill>
                <a:effectLst/>
                <a:ea typeface="Calibri" panose="020F0502020204030204" pitchFamily="34" charset="0"/>
              </a:rPr>
              <a:t>Administrators do not need to conform curriculum or to curtail faculty behavior so that individual students are not offended.</a:t>
            </a:r>
          </a:p>
          <a:p>
            <a:pPr marR="0" indent="0">
              <a:spcBef>
                <a:spcPts val="0"/>
              </a:spcBef>
              <a:spcAft>
                <a:spcPts val="0"/>
              </a:spcAft>
              <a:buNone/>
            </a:pPr>
            <a:endParaRPr lang="en-US" sz="2200" dirty="0">
              <a:solidFill>
                <a:srgbClr val="FFFFFF"/>
              </a:solidFill>
              <a:effectLst/>
              <a:latin typeface="Times New Roman" panose="02020603050405020304" pitchFamily="18" charset="0"/>
              <a:ea typeface="Calibri" panose="020F0502020204030204" pitchFamily="34" charset="0"/>
            </a:endParaRPr>
          </a:p>
          <a:p>
            <a:endParaRPr lang="en-US" sz="2200" dirty="0">
              <a:solidFill>
                <a:srgbClr val="FFFFFF"/>
              </a:solidFill>
            </a:endParaRPr>
          </a:p>
        </p:txBody>
      </p:sp>
      <p:sp>
        <p:nvSpPr>
          <p:cNvPr id="4" name="Slide Number Placeholder 3">
            <a:extLst>
              <a:ext uri="{FF2B5EF4-FFF2-40B4-BE49-F238E27FC236}">
                <a16:creationId xmlns:a16="http://schemas.microsoft.com/office/drawing/2014/main" id="{13473389-7558-F2F0-7660-28C571CA9A12}"/>
              </a:ext>
            </a:extLst>
          </p:cNvPr>
          <p:cNvSpPr>
            <a:spLocks noGrp="1"/>
          </p:cNvSpPr>
          <p:nvPr>
            <p:ph type="sldNum" sz="quarter" idx="12"/>
          </p:nvPr>
        </p:nvSpPr>
        <p:spPr>
          <a:xfrm>
            <a:off x="10134600" y="6356350"/>
            <a:ext cx="1219200" cy="365125"/>
          </a:xfrm>
        </p:spPr>
        <p:txBody>
          <a:bodyPr>
            <a:normAutofit/>
          </a:bodyPr>
          <a:lstStyle/>
          <a:p>
            <a:pPr>
              <a:spcAft>
                <a:spcPts val="600"/>
              </a:spcAft>
            </a:pPr>
            <a:fld id="{6E273DA1-F7E3-4AD2-8CA2-23BC2C08D101}" type="slidenum">
              <a:rPr lang="en-US">
                <a:solidFill>
                  <a:srgbClr val="FFFFFF"/>
                </a:solidFill>
              </a:rPr>
              <a:pPr>
                <a:spcAft>
                  <a:spcPts val="600"/>
                </a:spcAft>
              </a:pPr>
              <a:t>69</a:t>
            </a:fld>
            <a:endParaRPr lang="en-US">
              <a:solidFill>
                <a:srgbClr val="FFFFFF"/>
              </a:solidFill>
            </a:endParaRPr>
          </a:p>
        </p:txBody>
      </p:sp>
    </p:spTree>
    <p:extLst>
      <p:ext uri="{BB962C8B-B14F-4D97-AF65-F5344CB8AC3E}">
        <p14:creationId xmlns:p14="http://schemas.microsoft.com/office/powerpoint/2010/main" val="273570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A1E647-A2F5-67DA-BA90-28D59523A582}"/>
              </a:ext>
            </a:extLst>
          </p:cNvPr>
          <p:cNvSpPr>
            <a:spLocks noGrp="1"/>
          </p:cNvSpPr>
          <p:nvPr>
            <p:ph type="title"/>
          </p:nvPr>
        </p:nvSpPr>
        <p:spPr>
          <a:xfrm>
            <a:off x="635000" y="640823"/>
            <a:ext cx="3418659" cy="5583148"/>
          </a:xfrm>
        </p:spPr>
        <p:txBody>
          <a:bodyPr anchor="ctr">
            <a:normAutofit/>
          </a:bodyPr>
          <a:lstStyle/>
          <a:p>
            <a:r>
              <a:rPr lang="sv-SE" sz="5400" b="1" i="0" dirty="0">
                <a:effectLst/>
              </a:rPr>
              <a:t>Contract</a:t>
            </a:r>
            <a:endParaRPr lang="en-US" sz="5400" b="1" dirty="0"/>
          </a:p>
        </p:txBody>
      </p:sp>
      <p:sp>
        <p:nvSpPr>
          <p:cNvPr id="5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CA56E98-820A-ED24-35F6-977FA5CB11F3}"/>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7</a:t>
            </a:fld>
            <a:endParaRPr lang="en-US"/>
          </a:p>
        </p:txBody>
      </p:sp>
      <p:graphicFrame>
        <p:nvGraphicFramePr>
          <p:cNvPr id="6" name="Content Placeholder 2">
            <a:extLst>
              <a:ext uri="{FF2B5EF4-FFF2-40B4-BE49-F238E27FC236}">
                <a16:creationId xmlns:a16="http://schemas.microsoft.com/office/drawing/2014/main" id="{3C8236D7-5365-EA46-DF50-5376BF85C067}"/>
              </a:ext>
            </a:extLst>
          </p:cNvPr>
          <p:cNvGraphicFramePr>
            <a:graphicFrameLocks noGrp="1"/>
          </p:cNvGraphicFramePr>
          <p:nvPr>
            <p:ph idx="1"/>
            <p:extLst>
              <p:ext uri="{D42A27DB-BD31-4B8C-83A1-F6EECF244321}">
                <p14:modId xmlns:p14="http://schemas.microsoft.com/office/powerpoint/2010/main" val="28740634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063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D790E-B760-CB31-C1C6-62C22F60C0E3}"/>
              </a:ext>
            </a:extLst>
          </p:cNvPr>
          <p:cNvSpPr>
            <a:spLocks noGrp="1"/>
          </p:cNvSpPr>
          <p:nvPr>
            <p:ph type="title"/>
          </p:nvPr>
        </p:nvSpPr>
        <p:spPr>
          <a:xfrm>
            <a:off x="841248" y="548640"/>
            <a:ext cx="3600860" cy="5431536"/>
          </a:xfrm>
        </p:spPr>
        <p:txBody>
          <a:bodyPr>
            <a:normAutofit/>
          </a:bodyPr>
          <a:lstStyle/>
          <a:p>
            <a:r>
              <a:rPr lang="en-US" sz="5400" b="1">
                <a:effectLst/>
                <a:ea typeface="Calibri" panose="020F0502020204030204" pitchFamily="34" charset="0"/>
              </a:rPr>
              <a:t>Seventh Circuit</a:t>
            </a:r>
            <a:endParaRPr lang="en-US" sz="5400" b="1"/>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3CF19E-46B6-DBD5-4629-83EFFED7AA24}"/>
              </a:ext>
            </a:extLst>
          </p:cNvPr>
          <p:cNvSpPr>
            <a:spLocks noGrp="1"/>
          </p:cNvSpPr>
          <p:nvPr>
            <p:ph idx="1"/>
          </p:nvPr>
        </p:nvSpPr>
        <p:spPr>
          <a:xfrm>
            <a:off x="5126418" y="552091"/>
            <a:ext cx="6224335" cy="5431536"/>
          </a:xfrm>
        </p:spPr>
        <p:txBody>
          <a:bodyPr anchor="ctr">
            <a:normAutofit/>
          </a:bodyPr>
          <a:lstStyle/>
          <a:p>
            <a:pPr marL="457200" marR="0">
              <a:spcBef>
                <a:spcPts val="0"/>
              </a:spcBef>
              <a:spcAft>
                <a:spcPts val="0"/>
              </a:spcAft>
            </a:pPr>
            <a:r>
              <a:rPr lang="en-US" sz="2200" i="1">
                <a:effectLst/>
                <a:ea typeface="Calibri" panose="020F0502020204030204" pitchFamily="34" charset="0"/>
              </a:rPr>
              <a:t>Gociman v. Loyola University of Chicago</a:t>
            </a:r>
            <a:r>
              <a:rPr lang="en-US" sz="2200">
                <a:effectLst/>
                <a:ea typeface="Calibri" panose="020F0502020204030204" pitchFamily="34" charset="0"/>
              </a:rPr>
              <a:t>, 41 F.4</a:t>
            </a:r>
            <a:r>
              <a:rPr lang="en-US" sz="2200" baseline="30000">
                <a:effectLst/>
                <a:ea typeface="Calibri" panose="020F0502020204030204" pitchFamily="34" charset="0"/>
              </a:rPr>
              <a:t>th</a:t>
            </a:r>
            <a:r>
              <a:rPr lang="en-US" sz="2200">
                <a:effectLst/>
                <a:ea typeface="Calibri" panose="020F0502020204030204" pitchFamily="34" charset="0"/>
              </a:rPr>
              <a:t> 873 (7</a:t>
            </a:r>
            <a:r>
              <a:rPr lang="en-US" sz="2200" baseline="30000">
                <a:effectLst/>
                <a:ea typeface="Calibri" panose="020F0502020204030204" pitchFamily="34" charset="0"/>
              </a:rPr>
              <a:t>th</a:t>
            </a:r>
            <a:r>
              <a:rPr lang="en-US" sz="2200">
                <a:effectLst/>
                <a:ea typeface="Calibri" panose="020F0502020204030204" pitchFamily="34" charset="0"/>
              </a:rPr>
              <a:t> Cir. 2022).</a:t>
            </a:r>
          </a:p>
          <a:p>
            <a:pPr marL="457200" marR="0">
              <a:spcBef>
                <a:spcPts val="0"/>
              </a:spcBef>
              <a:spcAft>
                <a:spcPts val="0"/>
              </a:spcAft>
            </a:pPr>
            <a:r>
              <a:rPr lang="en-US" sz="2200">
                <a:effectLst/>
                <a:ea typeface="Calibri" panose="020F0502020204030204" pitchFamily="34" charset="0"/>
              </a:rPr>
              <a:t>Loyola suspended in-person instruction because of COVID-19.</a:t>
            </a:r>
          </a:p>
          <a:p>
            <a:pPr marL="457200" marR="0">
              <a:spcBef>
                <a:spcPts val="0"/>
              </a:spcBef>
              <a:spcAft>
                <a:spcPts val="0"/>
              </a:spcAft>
            </a:pPr>
            <a:r>
              <a:rPr lang="en-US" sz="2200">
                <a:effectLst/>
                <a:ea typeface="Calibri" panose="020F0502020204030204" pitchFamily="34" charset="0"/>
              </a:rPr>
              <a:t>District court granted Loyola’s motion to dismiss and the students appealed.</a:t>
            </a:r>
          </a:p>
          <a:p>
            <a:endParaRPr lang="en-US" sz="2200"/>
          </a:p>
        </p:txBody>
      </p:sp>
      <p:sp>
        <p:nvSpPr>
          <p:cNvPr id="4" name="Slide Number Placeholder 3">
            <a:extLst>
              <a:ext uri="{FF2B5EF4-FFF2-40B4-BE49-F238E27FC236}">
                <a16:creationId xmlns:a16="http://schemas.microsoft.com/office/drawing/2014/main" id="{07222F72-99CD-1303-9335-CF90D8698D44}"/>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70</a:t>
            </a:fld>
            <a:endParaRPr lang="en-US"/>
          </a:p>
        </p:txBody>
      </p:sp>
    </p:spTree>
    <p:extLst>
      <p:ext uri="{BB962C8B-B14F-4D97-AF65-F5344CB8AC3E}">
        <p14:creationId xmlns:p14="http://schemas.microsoft.com/office/powerpoint/2010/main" val="3214600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4200-63A6-A23E-A321-F0F1858D74F1}"/>
              </a:ext>
            </a:extLst>
          </p:cNvPr>
          <p:cNvSpPr>
            <a:spLocks noGrp="1"/>
          </p:cNvSpPr>
          <p:nvPr>
            <p:ph type="title"/>
          </p:nvPr>
        </p:nvSpPr>
        <p:spPr>
          <a:xfrm>
            <a:off x="841248" y="643467"/>
            <a:ext cx="3840480" cy="5571066"/>
          </a:xfrm>
        </p:spPr>
        <p:txBody>
          <a:bodyPr anchor="ctr">
            <a:normAutofit/>
          </a:bodyPr>
          <a:lstStyle/>
          <a:p>
            <a:r>
              <a:rPr lang="en-US" sz="5400" b="1">
                <a:effectLst/>
                <a:ea typeface="Calibri" panose="020F0502020204030204" pitchFamily="34" charset="0"/>
              </a:rPr>
              <a:t>Court Decision </a:t>
            </a:r>
            <a:r>
              <a:rPr lang="en-US" sz="5400" b="1">
                <a:ea typeface="Calibri" panose="020F0502020204030204" pitchFamily="34" charset="0"/>
              </a:rPr>
              <a:t>A</a:t>
            </a:r>
            <a:r>
              <a:rPr lang="en-US" sz="5400" b="1">
                <a:effectLst/>
                <a:ea typeface="Calibri" panose="020F0502020204030204" pitchFamily="34" charset="0"/>
              </a:rPr>
              <a:t>ffirming and Vacating</a:t>
            </a:r>
            <a:endParaRPr lang="en-US" sz="5400" b="1"/>
          </a:p>
        </p:txBody>
      </p:sp>
      <p:sp>
        <p:nvSpPr>
          <p:cNvPr id="11"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1770E1B-72C8-10CA-A5EF-6DD9D3F60361}"/>
              </a:ext>
            </a:extLst>
          </p:cNvPr>
          <p:cNvSpPr>
            <a:spLocks noGrp="1"/>
          </p:cNvSpPr>
          <p:nvPr>
            <p:ph idx="1"/>
          </p:nvPr>
        </p:nvSpPr>
        <p:spPr>
          <a:xfrm>
            <a:off x="5568696" y="643467"/>
            <a:ext cx="5788152" cy="5571066"/>
          </a:xfrm>
        </p:spPr>
        <p:txBody>
          <a:bodyPr anchor="ctr">
            <a:normAutofit/>
          </a:bodyPr>
          <a:lstStyle/>
          <a:p>
            <a:pPr marL="457200" marR="0">
              <a:spcBef>
                <a:spcPts val="0"/>
              </a:spcBef>
              <a:spcAft>
                <a:spcPts val="0"/>
              </a:spcAft>
            </a:pPr>
            <a:r>
              <a:rPr lang="en-US" sz="2200">
                <a:solidFill>
                  <a:srgbClr val="FFFFFF"/>
                </a:solidFill>
                <a:effectLst/>
                <a:ea typeface="Calibri" panose="020F0502020204030204" pitchFamily="34" charset="0"/>
              </a:rPr>
              <a:t>Students’ allegations were sufficient to state a claim for breach of contract.</a:t>
            </a:r>
          </a:p>
          <a:p>
            <a:pPr marL="457200" marR="0">
              <a:spcBef>
                <a:spcPts val="0"/>
              </a:spcBef>
              <a:spcAft>
                <a:spcPts val="0"/>
              </a:spcAft>
            </a:pPr>
            <a:r>
              <a:rPr lang="en-US" sz="2200">
                <a:solidFill>
                  <a:srgbClr val="FFFFFF"/>
                </a:solidFill>
                <a:effectLst/>
                <a:ea typeface="Calibri" panose="020F0502020204030204" pitchFamily="34" charset="0"/>
              </a:rPr>
              <a:t>Plaintiffs permitted to amend their complaint on their unjust enrichment allegations.</a:t>
            </a:r>
          </a:p>
          <a:p>
            <a:pPr marL="457200" marR="0">
              <a:spcBef>
                <a:spcPts val="0"/>
              </a:spcBef>
              <a:spcAft>
                <a:spcPts val="0"/>
              </a:spcAft>
            </a:pPr>
            <a:r>
              <a:rPr lang="en-US" sz="2200">
                <a:solidFill>
                  <a:srgbClr val="FFFFFF"/>
                </a:solidFill>
                <a:effectLst/>
                <a:ea typeface="Calibri" panose="020F0502020204030204" pitchFamily="34" charset="0"/>
              </a:rPr>
              <a:t>Where the existence of a contract between the parties is undisputed, an unjust enrichment claim will seldom survive a motion to dismiss.</a:t>
            </a:r>
          </a:p>
          <a:p>
            <a:pPr marL="457200" marR="0">
              <a:spcBef>
                <a:spcPts val="0"/>
              </a:spcBef>
              <a:spcAft>
                <a:spcPts val="0"/>
              </a:spcAft>
            </a:pPr>
            <a:r>
              <a:rPr lang="en-US" sz="2200">
                <a:solidFill>
                  <a:srgbClr val="FFFFFF"/>
                </a:solidFill>
                <a:effectLst/>
                <a:ea typeface="Calibri" panose="020F0502020204030204" pitchFamily="34" charset="0"/>
              </a:rPr>
              <a:t>Students adequately pled an unjust enrichment claim in the alternative, however.</a:t>
            </a:r>
          </a:p>
          <a:p>
            <a:endParaRPr lang="en-US" sz="2200">
              <a:solidFill>
                <a:srgbClr val="FFFFFF"/>
              </a:solidFill>
            </a:endParaRPr>
          </a:p>
        </p:txBody>
      </p:sp>
      <p:sp>
        <p:nvSpPr>
          <p:cNvPr id="4" name="Slide Number Placeholder 3">
            <a:extLst>
              <a:ext uri="{FF2B5EF4-FFF2-40B4-BE49-F238E27FC236}">
                <a16:creationId xmlns:a16="http://schemas.microsoft.com/office/drawing/2014/main" id="{1C3A59E2-1566-1A01-E68D-4DFF9CE1DB32}"/>
              </a:ext>
            </a:extLst>
          </p:cNvPr>
          <p:cNvSpPr>
            <a:spLocks noGrp="1"/>
          </p:cNvSpPr>
          <p:nvPr>
            <p:ph type="sldNum" sz="quarter" idx="12"/>
          </p:nvPr>
        </p:nvSpPr>
        <p:spPr>
          <a:xfrm>
            <a:off x="10134600" y="6356350"/>
            <a:ext cx="1219200" cy="365125"/>
          </a:xfrm>
        </p:spPr>
        <p:txBody>
          <a:bodyPr>
            <a:normAutofit/>
          </a:bodyPr>
          <a:lstStyle/>
          <a:p>
            <a:pPr>
              <a:spcAft>
                <a:spcPts val="600"/>
              </a:spcAft>
            </a:pPr>
            <a:fld id="{6E273DA1-F7E3-4AD2-8CA2-23BC2C08D101}" type="slidenum">
              <a:rPr lang="en-US">
                <a:solidFill>
                  <a:srgbClr val="FFFFFF"/>
                </a:solidFill>
              </a:rPr>
              <a:pPr>
                <a:spcAft>
                  <a:spcPts val="600"/>
                </a:spcAft>
              </a:pPr>
              <a:t>71</a:t>
            </a:fld>
            <a:endParaRPr lang="en-US">
              <a:solidFill>
                <a:srgbClr val="FFFFFF"/>
              </a:solidFill>
            </a:endParaRPr>
          </a:p>
        </p:txBody>
      </p:sp>
    </p:spTree>
    <p:extLst>
      <p:ext uri="{BB962C8B-B14F-4D97-AF65-F5344CB8AC3E}">
        <p14:creationId xmlns:p14="http://schemas.microsoft.com/office/powerpoint/2010/main" val="1247921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F3D46-23A4-1239-F6F1-B788AB48BB2B}"/>
              </a:ext>
            </a:extLst>
          </p:cNvPr>
          <p:cNvSpPr>
            <a:spLocks noGrp="1"/>
          </p:cNvSpPr>
          <p:nvPr>
            <p:ph type="title"/>
          </p:nvPr>
        </p:nvSpPr>
        <p:spPr>
          <a:xfrm>
            <a:off x="841248" y="256032"/>
            <a:ext cx="10506456" cy="1014984"/>
          </a:xfrm>
        </p:spPr>
        <p:txBody>
          <a:bodyPr anchor="b">
            <a:normAutofit/>
          </a:bodyPr>
          <a:lstStyle/>
          <a:p>
            <a:r>
              <a:rPr lang="en-US" b="1" dirty="0">
                <a:effectLst/>
                <a:ea typeface="Calibri" panose="020F0502020204030204" pitchFamily="34" charset="0"/>
              </a:rPr>
              <a:t>Elements of The </a:t>
            </a:r>
            <a:r>
              <a:rPr lang="en-US" b="1" dirty="0">
                <a:ea typeface="Calibri" panose="020F0502020204030204" pitchFamily="34" charset="0"/>
              </a:rPr>
              <a:t>U</a:t>
            </a:r>
            <a:r>
              <a:rPr lang="en-US" b="1" dirty="0">
                <a:effectLst/>
                <a:ea typeface="Calibri" panose="020F0502020204030204" pitchFamily="34" charset="0"/>
              </a:rPr>
              <a:t>njust </a:t>
            </a:r>
            <a:r>
              <a:rPr lang="en-US" b="1" dirty="0">
                <a:ea typeface="Calibri" panose="020F0502020204030204" pitchFamily="34" charset="0"/>
              </a:rPr>
              <a:t>E</a:t>
            </a:r>
            <a:r>
              <a:rPr lang="en-US" b="1" dirty="0">
                <a:effectLst/>
                <a:ea typeface="Calibri" panose="020F0502020204030204" pitchFamily="34" charset="0"/>
              </a:rPr>
              <a:t>nrichment</a:t>
            </a:r>
            <a:endParaRPr lang="en-US" b="1"/>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B63E4834-CCDD-CD45-A761-B79B1C5ABDCC}"/>
              </a:ext>
            </a:extLst>
          </p:cNvPr>
          <p:cNvSpPr>
            <a:spLocks noGrp="1"/>
          </p:cNvSpPr>
          <p:nvPr>
            <p:ph type="sldNum" sz="quarter" idx="12"/>
          </p:nvPr>
        </p:nvSpPr>
        <p:spPr>
          <a:xfrm>
            <a:off x="8873254" y="6356350"/>
            <a:ext cx="2477498" cy="365125"/>
          </a:xfrm>
        </p:spPr>
        <p:txBody>
          <a:bodyPr>
            <a:normAutofit/>
          </a:bodyPr>
          <a:lstStyle/>
          <a:p>
            <a:pPr>
              <a:spcAft>
                <a:spcPts val="600"/>
              </a:spcAft>
            </a:pPr>
            <a:fld id="{6E273DA1-F7E3-4AD2-8CA2-23BC2C08D101}" type="slidenum">
              <a:rPr lang="en-US">
                <a:solidFill>
                  <a:schemeClr val="tx1">
                    <a:lumMod val="50000"/>
                    <a:lumOff val="50000"/>
                  </a:schemeClr>
                </a:solidFill>
              </a:rPr>
              <a:pPr>
                <a:spcAft>
                  <a:spcPts val="600"/>
                </a:spcAft>
              </a:pPr>
              <a:t>72</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E15B2E4F-33E1-B4B8-5B49-4E8A62998F08}"/>
              </a:ext>
            </a:extLst>
          </p:cNvPr>
          <p:cNvGraphicFramePr>
            <a:graphicFrameLocks noGrp="1"/>
          </p:cNvGraphicFramePr>
          <p:nvPr>
            <p:ph idx="1"/>
            <p:extLst>
              <p:ext uri="{D42A27DB-BD31-4B8C-83A1-F6EECF244321}">
                <p14:modId xmlns:p14="http://schemas.microsoft.com/office/powerpoint/2010/main" val="119324838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87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4270C2-1818-0F10-133F-8B93E4D31EB6}"/>
              </a:ext>
            </a:extLst>
          </p:cNvPr>
          <p:cNvSpPr>
            <a:spLocks noGrp="1"/>
          </p:cNvSpPr>
          <p:nvPr>
            <p:ph type="title"/>
          </p:nvPr>
        </p:nvSpPr>
        <p:spPr>
          <a:xfrm>
            <a:off x="838200" y="365125"/>
            <a:ext cx="10515600" cy="1325563"/>
          </a:xfrm>
        </p:spPr>
        <p:txBody>
          <a:bodyPr>
            <a:normAutofit/>
          </a:bodyPr>
          <a:lstStyle/>
          <a:p>
            <a:r>
              <a:rPr lang="en-US" sz="4200" b="1" i="1" dirty="0">
                <a:effectLst/>
                <a:ea typeface="Calibri" panose="020F0502020204030204" pitchFamily="34" charset="0"/>
              </a:rPr>
              <a:t>Hernandez v. Illinois Institute of Technology,</a:t>
            </a:r>
            <a:br>
              <a:rPr lang="en-US" sz="4200" b="1" dirty="0">
                <a:ea typeface="Calibri" panose="020F0502020204030204" pitchFamily="34" charset="0"/>
              </a:rPr>
            </a:br>
            <a:r>
              <a:rPr lang="en-US" sz="4200" b="1" dirty="0">
                <a:effectLst/>
                <a:ea typeface="Calibri" panose="020F0502020204030204" pitchFamily="34" charset="0"/>
              </a:rPr>
              <a:t>53 F.4</a:t>
            </a:r>
            <a:r>
              <a:rPr lang="en-US" sz="4200" b="1" baseline="30000" dirty="0">
                <a:effectLst/>
                <a:ea typeface="Calibri" panose="020F0502020204030204" pitchFamily="34" charset="0"/>
              </a:rPr>
              <a:t>th</a:t>
            </a:r>
            <a:r>
              <a:rPr lang="en-US" sz="4200" b="1" dirty="0">
                <a:effectLst/>
                <a:ea typeface="Calibri" panose="020F0502020204030204" pitchFamily="34" charset="0"/>
              </a:rPr>
              <a:t> 661 (7</a:t>
            </a:r>
            <a:r>
              <a:rPr lang="en-US" sz="4200" b="1" baseline="30000" dirty="0">
                <a:effectLst/>
                <a:ea typeface="Calibri" panose="020F0502020204030204" pitchFamily="34" charset="0"/>
              </a:rPr>
              <a:t>th</a:t>
            </a:r>
            <a:r>
              <a:rPr lang="en-US" sz="4200" b="1" dirty="0">
                <a:effectLst/>
                <a:ea typeface="Calibri" panose="020F0502020204030204" pitchFamily="34" charset="0"/>
              </a:rPr>
              <a:t> Cir. 2023) </a:t>
            </a:r>
            <a:endParaRPr lang="en-US" sz="4200" b="1"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74AA60-7E82-EDB6-1AEA-ABD6869C5907}"/>
              </a:ext>
            </a:extLst>
          </p:cNvPr>
          <p:cNvSpPr>
            <a:spLocks noGrp="1"/>
          </p:cNvSpPr>
          <p:nvPr>
            <p:ph idx="1"/>
          </p:nvPr>
        </p:nvSpPr>
        <p:spPr>
          <a:xfrm>
            <a:off x="838200" y="1929384"/>
            <a:ext cx="10515600" cy="4251960"/>
          </a:xfrm>
        </p:spPr>
        <p:txBody>
          <a:bodyPr>
            <a:normAutofit/>
          </a:bodyPr>
          <a:lstStyle/>
          <a:p>
            <a:pPr marL="457200" marR="0">
              <a:spcBef>
                <a:spcPts val="0"/>
              </a:spcBef>
              <a:spcAft>
                <a:spcPts val="0"/>
              </a:spcAft>
            </a:pPr>
            <a:r>
              <a:rPr lang="en-US" sz="2400" dirty="0">
                <a:effectLst/>
                <a:ea typeface="Calibri" panose="020F0502020204030204" pitchFamily="34" charset="0"/>
              </a:rPr>
              <a:t>Another COVID-19 case.</a:t>
            </a:r>
          </a:p>
          <a:p>
            <a:pPr marL="457200" marR="0">
              <a:spcBef>
                <a:spcPts val="0"/>
              </a:spcBef>
              <a:spcAft>
                <a:spcPts val="0"/>
              </a:spcAft>
            </a:pPr>
            <a:endParaRPr lang="en-US" sz="2400" dirty="0">
              <a:effectLst/>
              <a:ea typeface="Calibri" panose="020F0502020204030204" pitchFamily="34" charset="0"/>
            </a:endParaRPr>
          </a:p>
          <a:p>
            <a:pPr marL="457200" marR="0">
              <a:spcBef>
                <a:spcPts val="0"/>
              </a:spcBef>
              <a:spcAft>
                <a:spcPts val="0"/>
              </a:spcAft>
            </a:pPr>
            <a:r>
              <a:rPr lang="en-US" sz="2400" dirty="0">
                <a:effectLst/>
                <a:ea typeface="Calibri" panose="020F0502020204030204" pitchFamily="34" charset="0"/>
              </a:rPr>
              <a:t>Based upon </a:t>
            </a:r>
            <a:r>
              <a:rPr lang="en-US" sz="2400" i="1" dirty="0" err="1">
                <a:effectLst/>
                <a:ea typeface="Calibri" panose="020F0502020204030204" pitchFamily="34" charset="0"/>
              </a:rPr>
              <a:t>Gociman</a:t>
            </a:r>
            <a:r>
              <a:rPr lang="en-US" sz="2400" i="1" dirty="0">
                <a:effectLst/>
                <a:ea typeface="Calibri" panose="020F0502020204030204" pitchFamily="34" charset="0"/>
              </a:rPr>
              <a:t> v. Loyola</a:t>
            </a:r>
            <a:r>
              <a:rPr lang="en-US" sz="2400" dirty="0">
                <a:effectLst/>
                <a:ea typeface="Calibri" panose="020F0502020204030204" pitchFamily="34" charset="0"/>
              </a:rPr>
              <a:t>, </a:t>
            </a:r>
            <a:r>
              <a:rPr lang="en-US" sz="2400" i="1" dirty="0">
                <a:effectLst/>
                <a:ea typeface="Calibri" panose="020F0502020204030204" pitchFamily="34" charset="0"/>
              </a:rPr>
              <a:t>Hernandez</a:t>
            </a:r>
            <a:r>
              <a:rPr lang="en-US" sz="2400" dirty="0">
                <a:effectLst/>
                <a:ea typeface="Calibri" panose="020F0502020204030204" pitchFamily="34" charset="0"/>
              </a:rPr>
              <a:t> has alleged enough to go forward.</a:t>
            </a:r>
          </a:p>
          <a:p>
            <a:pPr marL="457200" marR="0">
              <a:spcBef>
                <a:spcPts val="0"/>
              </a:spcBef>
              <a:spcAft>
                <a:spcPts val="0"/>
              </a:spcAft>
            </a:pPr>
            <a:endParaRPr lang="en-US" sz="2400" dirty="0">
              <a:effectLst/>
              <a:ea typeface="Calibri" panose="020F0502020204030204" pitchFamily="34" charset="0"/>
            </a:endParaRPr>
          </a:p>
          <a:p>
            <a:pPr marL="457200" marR="0">
              <a:spcBef>
                <a:spcPts val="0"/>
              </a:spcBef>
              <a:spcAft>
                <a:spcPts val="0"/>
              </a:spcAft>
            </a:pPr>
            <a:r>
              <a:rPr lang="en-US" sz="2400" dirty="0">
                <a:effectLst/>
                <a:ea typeface="Calibri" panose="020F0502020204030204" pitchFamily="34" charset="0"/>
              </a:rPr>
              <a:t>Illinois, among other states, does not recognize a claim for educational malpractice.</a:t>
            </a:r>
          </a:p>
          <a:p>
            <a:endParaRPr lang="en-US" sz="2200" dirty="0"/>
          </a:p>
        </p:txBody>
      </p:sp>
      <p:sp>
        <p:nvSpPr>
          <p:cNvPr id="4" name="Slide Number Placeholder 3">
            <a:extLst>
              <a:ext uri="{FF2B5EF4-FFF2-40B4-BE49-F238E27FC236}">
                <a16:creationId xmlns:a16="http://schemas.microsoft.com/office/drawing/2014/main" id="{3ADD6DE0-3524-5EB8-B289-BB1D301C1F17}"/>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73</a:t>
            </a:fld>
            <a:endParaRPr lang="en-US"/>
          </a:p>
        </p:txBody>
      </p:sp>
    </p:spTree>
    <p:extLst>
      <p:ext uri="{BB962C8B-B14F-4D97-AF65-F5344CB8AC3E}">
        <p14:creationId xmlns:p14="http://schemas.microsoft.com/office/powerpoint/2010/main" val="3537505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FCC0C1-00C9-8003-1C84-ADF73C2D81F2}"/>
              </a:ext>
            </a:extLst>
          </p:cNvPr>
          <p:cNvSpPr>
            <a:spLocks noGrp="1"/>
          </p:cNvSpPr>
          <p:nvPr>
            <p:ph type="title"/>
          </p:nvPr>
        </p:nvSpPr>
        <p:spPr>
          <a:xfrm>
            <a:off x="635000" y="640823"/>
            <a:ext cx="3418659" cy="5583148"/>
          </a:xfrm>
        </p:spPr>
        <p:txBody>
          <a:bodyPr anchor="ctr">
            <a:normAutofit/>
          </a:bodyPr>
          <a:lstStyle/>
          <a:p>
            <a:r>
              <a:rPr lang="en-US" sz="5400" b="1">
                <a:effectLst/>
                <a:ea typeface="Calibri" panose="020F0502020204030204" pitchFamily="34" charset="0"/>
              </a:rPr>
              <a:t>What </a:t>
            </a:r>
            <a:r>
              <a:rPr lang="en-US" sz="5400" b="1" i="1">
                <a:effectLst/>
                <a:ea typeface="Calibri" panose="020F0502020204030204" pitchFamily="34" charset="0"/>
              </a:rPr>
              <a:t>Hernandez</a:t>
            </a:r>
            <a:r>
              <a:rPr lang="en-US" sz="5400" b="1">
                <a:effectLst/>
                <a:ea typeface="Calibri" panose="020F0502020204030204" pitchFamily="34" charset="0"/>
              </a:rPr>
              <a:t> Does </a:t>
            </a:r>
            <a:r>
              <a:rPr lang="en-US" sz="5400" b="1">
                <a:ea typeface="Calibri" panose="020F0502020204030204" pitchFamily="34" charset="0"/>
              </a:rPr>
              <a:t>N</a:t>
            </a:r>
            <a:r>
              <a:rPr lang="en-US" sz="5400" b="1">
                <a:effectLst/>
                <a:ea typeface="Calibri" panose="020F0502020204030204" pitchFamily="34" charset="0"/>
              </a:rPr>
              <a:t>ot Ask </a:t>
            </a:r>
            <a:r>
              <a:rPr lang="en-US" sz="5400" b="1">
                <a:ea typeface="Calibri" panose="020F0502020204030204" pitchFamily="34" charset="0"/>
              </a:rPr>
              <a:t>F</a:t>
            </a:r>
            <a:r>
              <a:rPr lang="en-US" sz="5400" b="1">
                <a:effectLst/>
                <a:ea typeface="Calibri" panose="020F0502020204030204" pitchFamily="34" charset="0"/>
              </a:rPr>
              <a:t>or</a:t>
            </a:r>
            <a:endParaRPr lang="en-US" sz="5400" b="1"/>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CA98962-5809-09A4-CC98-917A0A67429B}"/>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74</a:t>
            </a:fld>
            <a:endParaRPr lang="en-US"/>
          </a:p>
        </p:txBody>
      </p:sp>
      <p:graphicFrame>
        <p:nvGraphicFramePr>
          <p:cNvPr id="6" name="Content Placeholder 2">
            <a:extLst>
              <a:ext uri="{FF2B5EF4-FFF2-40B4-BE49-F238E27FC236}">
                <a16:creationId xmlns:a16="http://schemas.microsoft.com/office/drawing/2014/main" id="{E2622063-5722-B31D-8065-244B4E186212}"/>
              </a:ext>
            </a:extLst>
          </p:cNvPr>
          <p:cNvGraphicFramePr>
            <a:graphicFrameLocks noGrp="1"/>
          </p:cNvGraphicFramePr>
          <p:nvPr>
            <p:ph idx="1"/>
            <p:extLst>
              <p:ext uri="{D42A27DB-BD31-4B8C-83A1-F6EECF244321}">
                <p14:modId xmlns:p14="http://schemas.microsoft.com/office/powerpoint/2010/main" val="42785538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8192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A930B-E866-721B-FB06-6A3C9654305A}"/>
              </a:ext>
            </a:extLst>
          </p:cNvPr>
          <p:cNvSpPr>
            <a:spLocks noGrp="1"/>
          </p:cNvSpPr>
          <p:nvPr>
            <p:ph type="title"/>
          </p:nvPr>
        </p:nvSpPr>
        <p:spPr>
          <a:xfrm>
            <a:off x="630936" y="640080"/>
            <a:ext cx="4818888" cy="1481328"/>
          </a:xfrm>
        </p:spPr>
        <p:txBody>
          <a:bodyPr anchor="b">
            <a:normAutofit/>
          </a:bodyPr>
          <a:lstStyle/>
          <a:p>
            <a:r>
              <a:rPr lang="en-US" sz="4600" b="1">
                <a:effectLst/>
                <a:ea typeface="Calibri" panose="020F0502020204030204" pitchFamily="34" charset="0"/>
              </a:rPr>
              <a:t>Fifth Circuit Took a Similar </a:t>
            </a:r>
            <a:r>
              <a:rPr lang="en-US" sz="4600" b="1">
                <a:ea typeface="Calibri" panose="020F0502020204030204" pitchFamily="34" charset="0"/>
              </a:rPr>
              <a:t>A</a:t>
            </a:r>
            <a:r>
              <a:rPr lang="en-US" sz="4600" b="1">
                <a:effectLst/>
                <a:ea typeface="Calibri" panose="020F0502020204030204" pitchFamily="34" charset="0"/>
              </a:rPr>
              <a:t>pproach</a:t>
            </a:r>
            <a:endParaRPr lang="en-US" sz="4600" b="1"/>
          </a:p>
        </p:txBody>
      </p:sp>
      <p:sp>
        <p:nvSpPr>
          <p:cNvPr id="92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222A1E-F34C-29BD-AEC9-E1AC50BF767F}"/>
              </a:ext>
            </a:extLst>
          </p:cNvPr>
          <p:cNvSpPr>
            <a:spLocks noGrp="1"/>
          </p:cNvSpPr>
          <p:nvPr>
            <p:ph idx="1"/>
          </p:nvPr>
        </p:nvSpPr>
        <p:spPr>
          <a:xfrm>
            <a:off x="630936" y="2660904"/>
            <a:ext cx="4818888" cy="3547872"/>
          </a:xfrm>
        </p:spPr>
        <p:txBody>
          <a:bodyPr anchor="t">
            <a:normAutofit/>
          </a:bodyPr>
          <a:lstStyle/>
          <a:p>
            <a:r>
              <a:rPr lang="en-US" sz="2200" i="1">
                <a:effectLst/>
                <a:ea typeface="Calibri" panose="020F0502020204030204" pitchFamily="34" charset="0"/>
              </a:rPr>
              <a:t>Jones v. Administrators of Tulane Educ. Fund</a:t>
            </a:r>
            <a:r>
              <a:rPr lang="en-US" sz="2200">
                <a:effectLst/>
                <a:ea typeface="Calibri" panose="020F0502020204030204" pitchFamily="34" charset="0"/>
              </a:rPr>
              <a:t>, 51 F.4</a:t>
            </a:r>
            <a:r>
              <a:rPr lang="en-US" sz="2200" baseline="30000">
                <a:effectLst/>
                <a:ea typeface="Calibri" panose="020F0502020204030204" pitchFamily="34" charset="0"/>
              </a:rPr>
              <a:t>th</a:t>
            </a:r>
            <a:r>
              <a:rPr lang="en-US" sz="2200">
                <a:effectLst/>
                <a:ea typeface="Calibri" panose="020F0502020204030204" pitchFamily="34" charset="0"/>
              </a:rPr>
              <a:t> 101 (5</a:t>
            </a:r>
            <a:r>
              <a:rPr lang="en-US" sz="2200" baseline="30000">
                <a:effectLst/>
                <a:ea typeface="Calibri" panose="020F0502020204030204" pitchFamily="34" charset="0"/>
              </a:rPr>
              <a:t>th</a:t>
            </a:r>
            <a:r>
              <a:rPr lang="en-US" sz="2200">
                <a:effectLst/>
                <a:ea typeface="Calibri" panose="020F0502020204030204" pitchFamily="34" charset="0"/>
              </a:rPr>
              <a:t> Cir. 2022).</a:t>
            </a:r>
          </a:p>
          <a:p>
            <a:endParaRPr lang="en-US" sz="2200"/>
          </a:p>
        </p:txBody>
      </p:sp>
      <p:pic>
        <p:nvPicPr>
          <p:cNvPr id="9218" name="Picture 2" descr="United States Court of Appeals for the Fifth Circuit - Wikipedia">
            <a:extLst>
              <a:ext uri="{FF2B5EF4-FFF2-40B4-BE49-F238E27FC236}">
                <a16:creationId xmlns:a16="http://schemas.microsoft.com/office/drawing/2014/main" id="{5E83A188-2CF2-2BBB-6C3D-F105A5B49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6BA2892-025E-763D-4BD6-36909451DC37}"/>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75</a:t>
            </a:fld>
            <a:endParaRPr lang="en-US"/>
          </a:p>
        </p:txBody>
      </p:sp>
    </p:spTree>
    <p:extLst>
      <p:ext uri="{BB962C8B-B14F-4D97-AF65-F5344CB8AC3E}">
        <p14:creationId xmlns:p14="http://schemas.microsoft.com/office/powerpoint/2010/main" val="8721743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22A77B-2B6B-B1F0-6879-BD84A8F2B97C}"/>
              </a:ext>
            </a:extLst>
          </p:cNvPr>
          <p:cNvSpPr>
            <a:spLocks noGrp="1"/>
          </p:cNvSpPr>
          <p:nvPr>
            <p:ph type="title"/>
          </p:nvPr>
        </p:nvSpPr>
        <p:spPr>
          <a:xfrm>
            <a:off x="572493" y="238539"/>
            <a:ext cx="11018520" cy="1434415"/>
          </a:xfrm>
        </p:spPr>
        <p:txBody>
          <a:bodyPr anchor="b">
            <a:normAutofit/>
          </a:bodyPr>
          <a:lstStyle/>
          <a:p>
            <a:r>
              <a:rPr lang="en-US" sz="4600" b="1" i="1" dirty="0" err="1">
                <a:effectLst/>
                <a:ea typeface="Calibri" panose="020F0502020204030204" pitchFamily="34" charset="0"/>
              </a:rPr>
              <a:t>Ninivaggi</a:t>
            </a:r>
            <a:r>
              <a:rPr lang="en-US" sz="4600" b="1" i="1" dirty="0">
                <a:effectLst/>
                <a:ea typeface="Calibri" panose="020F0502020204030204" pitchFamily="34" charset="0"/>
              </a:rPr>
              <a:t> v. University of Delaware,</a:t>
            </a:r>
            <a:br>
              <a:rPr lang="en-US" sz="4600" b="1" dirty="0">
                <a:ea typeface="Calibri" panose="020F0502020204030204" pitchFamily="34" charset="0"/>
              </a:rPr>
            </a:br>
            <a:r>
              <a:rPr lang="en-US" sz="4600" b="1" dirty="0">
                <a:effectLst/>
                <a:ea typeface="Calibri" panose="020F0502020204030204" pitchFamily="34" charset="0"/>
              </a:rPr>
              <a:t>555 F. Supp. 3d 44 (District of Del. 2021)</a:t>
            </a:r>
            <a:endParaRPr lang="en-US" sz="4600" b="1" dirty="0"/>
          </a:p>
        </p:txBody>
      </p:sp>
      <p:sp>
        <p:nvSpPr>
          <p:cNvPr id="102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FE3679-2FC7-5040-1780-66571787165F}"/>
              </a:ext>
            </a:extLst>
          </p:cNvPr>
          <p:cNvSpPr>
            <a:spLocks noGrp="1"/>
          </p:cNvSpPr>
          <p:nvPr>
            <p:ph idx="1"/>
          </p:nvPr>
        </p:nvSpPr>
        <p:spPr>
          <a:xfrm>
            <a:off x="572493" y="2071316"/>
            <a:ext cx="6713552" cy="4119172"/>
          </a:xfrm>
        </p:spPr>
        <p:txBody>
          <a:bodyPr anchor="t">
            <a:normAutofit/>
          </a:bodyPr>
          <a:lstStyle/>
          <a:p>
            <a:pPr marL="0" indent="0">
              <a:buNone/>
            </a:pPr>
            <a:r>
              <a:rPr lang="en-US" sz="2400" dirty="0">
                <a:effectLst/>
                <a:ea typeface="Calibri" panose="020F0502020204030204" pitchFamily="34" charset="0"/>
              </a:rPr>
              <a:t>Student’s contract and unjust-enrichment claims survive where in-person classes and activities were promised but were canceled due to COVID-19.</a:t>
            </a:r>
          </a:p>
          <a:p>
            <a:endParaRPr lang="en-US" sz="2200" dirty="0"/>
          </a:p>
        </p:txBody>
      </p:sp>
      <p:pic>
        <p:nvPicPr>
          <p:cNvPr id="10242" name="Picture 2" descr="Valley schools, churches, events canceled due to coronavirus pandemic | KMPH">
            <a:extLst>
              <a:ext uri="{FF2B5EF4-FFF2-40B4-BE49-F238E27FC236}">
                <a16:creationId xmlns:a16="http://schemas.microsoft.com/office/drawing/2014/main" id="{951A6050-4870-6761-D111-EF98E488A1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68" r="26217"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215585E-8216-8553-48FB-C6799643E678}"/>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76</a:t>
            </a:fld>
            <a:endParaRPr lang="en-US"/>
          </a:p>
        </p:txBody>
      </p:sp>
    </p:spTree>
    <p:extLst>
      <p:ext uri="{BB962C8B-B14F-4D97-AF65-F5344CB8AC3E}">
        <p14:creationId xmlns:p14="http://schemas.microsoft.com/office/powerpoint/2010/main" val="2075249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3B2AA-004D-680C-DD83-B931D26895CA}"/>
              </a:ext>
            </a:extLst>
          </p:cNvPr>
          <p:cNvSpPr>
            <a:spLocks noGrp="1"/>
          </p:cNvSpPr>
          <p:nvPr>
            <p:ph type="title"/>
          </p:nvPr>
        </p:nvSpPr>
        <p:spPr>
          <a:xfrm>
            <a:off x="838200" y="365125"/>
            <a:ext cx="10515600" cy="1325563"/>
          </a:xfrm>
        </p:spPr>
        <p:txBody>
          <a:bodyPr>
            <a:normAutofit/>
          </a:bodyPr>
          <a:lstStyle/>
          <a:p>
            <a:r>
              <a:rPr lang="en-US" sz="4200" b="1" i="1" dirty="0">
                <a:effectLst/>
                <a:ea typeface="Calibri" panose="020F0502020204030204" pitchFamily="34" charset="0"/>
              </a:rPr>
              <a:t>Shaffer v. George Washington University,</a:t>
            </a:r>
            <a:br>
              <a:rPr lang="en-US" sz="4200" b="1" dirty="0">
                <a:ea typeface="Calibri" panose="020F0502020204030204" pitchFamily="34" charset="0"/>
              </a:rPr>
            </a:br>
            <a:r>
              <a:rPr lang="en-US" sz="4200" b="1" dirty="0">
                <a:effectLst/>
                <a:ea typeface="Calibri" panose="020F0502020204030204" pitchFamily="34" charset="0"/>
              </a:rPr>
              <a:t>27 F.4</a:t>
            </a:r>
            <a:r>
              <a:rPr lang="en-US" sz="4200" b="1" baseline="30000" dirty="0">
                <a:effectLst/>
                <a:ea typeface="Calibri" panose="020F0502020204030204" pitchFamily="34" charset="0"/>
              </a:rPr>
              <a:t>th</a:t>
            </a:r>
            <a:r>
              <a:rPr lang="en-US" sz="4200" b="1" dirty="0">
                <a:effectLst/>
                <a:ea typeface="Calibri" panose="020F0502020204030204" pitchFamily="34" charset="0"/>
              </a:rPr>
              <a:t> 754 (D.C. Cir. 2022).</a:t>
            </a:r>
            <a:endParaRPr lang="en-US" sz="4200" dirty="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501C99-E608-6091-759B-1835346BDA1F}"/>
              </a:ext>
            </a:extLst>
          </p:cNvPr>
          <p:cNvSpPr>
            <a:spLocks noGrp="1"/>
          </p:cNvSpPr>
          <p:nvPr>
            <p:ph idx="1"/>
          </p:nvPr>
        </p:nvSpPr>
        <p:spPr>
          <a:xfrm>
            <a:off x="838200" y="1929384"/>
            <a:ext cx="10515600" cy="4251960"/>
          </a:xfrm>
        </p:spPr>
        <p:txBody>
          <a:bodyPr>
            <a:normAutofit/>
          </a:bodyPr>
          <a:lstStyle/>
          <a:p>
            <a:pPr marR="0" indent="0">
              <a:spcBef>
                <a:spcPts val="0"/>
              </a:spcBef>
              <a:spcAft>
                <a:spcPts val="0"/>
              </a:spcAft>
              <a:buNone/>
            </a:pPr>
            <a:r>
              <a:rPr lang="en-US" sz="2000" dirty="0">
                <a:effectLst/>
                <a:ea typeface="Calibri" panose="020F0502020204030204" pitchFamily="34" charset="0"/>
              </a:rPr>
              <a:t>COVID-19 pandemic case.</a:t>
            </a:r>
          </a:p>
          <a:p>
            <a:pPr marR="0" indent="0">
              <a:spcBef>
                <a:spcPts val="0"/>
              </a:spcBef>
              <a:spcAft>
                <a:spcPts val="0"/>
              </a:spcAft>
              <a:buNone/>
            </a:pPr>
            <a:endParaRPr lang="en-US" sz="2000" dirty="0">
              <a:effectLst/>
              <a:ea typeface="Calibri" panose="020F0502020204030204" pitchFamily="34" charset="0"/>
            </a:endParaRPr>
          </a:p>
          <a:p>
            <a:pPr marL="342900" marR="0" lvl="0" indent="-342900">
              <a:spcBef>
                <a:spcPts val="0"/>
              </a:spcBef>
              <a:spcAft>
                <a:spcPts val="600"/>
              </a:spcAft>
              <a:buFont typeface="+mj-lt"/>
              <a:buAutoNum type="arabicPeriod"/>
            </a:pPr>
            <a:r>
              <a:rPr lang="en-US" sz="2000" dirty="0">
                <a:effectLst/>
                <a:ea typeface="Calibri" panose="020F0502020204030204" pitchFamily="34" charset="0"/>
              </a:rPr>
              <a:t>Court affirmed district court’s dismissal of claims that university breached express contracts promising in-person educational instruction, activities and services in exchange for tuition and fees.</a:t>
            </a:r>
          </a:p>
          <a:p>
            <a:pPr marL="342900" marR="0" lvl="0" indent="-342900">
              <a:spcBef>
                <a:spcPts val="0"/>
              </a:spcBef>
              <a:spcAft>
                <a:spcPts val="600"/>
              </a:spcAft>
              <a:buFont typeface="+mj-lt"/>
              <a:buAutoNum type="arabicPeriod"/>
            </a:pPr>
            <a:r>
              <a:rPr lang="en-US" sz="2000" dirty="0">
                <a:effectLst/>
                <a:ea typeface="Calibri" panose="020F0502020204030204" pitchFamily="34" charset="0"/>
              </a:rPr>
              <a:t>Plaintiffs’ complaints plausibly alleged breach of implied-in-fact contract for in-person education.</a:t>
            </a:r>
          </a:p>
          <a:p>
            <a:pPr marL="342900" marR="0" lvl="0" indent="-342900">
              <a:spcBef>
                <a:spcPts val="0"/>
              </a:spcBef>
              <a:spcAft>
                <a:spcPts val="600"/>
              </a:spcAft>
              <a:buFont typeface="+mj-lt"/>
              <a:buAutoNum type="arabicPeriod"/>
            </a:pPr>
            <a:r>
              <a:rPr lang="en-US" sz="2000" dirty="0">
                <a:effectLst/>
                <a:ea typeface="Calibri" panose="020F0502020204030204" pitchFamily="34" charset="0"/>
              </a:rPr>
              <a:t>Plaintiffs plausibly alleged that university impliedly promised to provide on-campus activities and services in exchange for some of the student fees at issue.</a:t>
            </a:r>
          </a:p>
          <a:p>
            <a:pPr marL="342900" marR="0" lvl="0" indent="-342900">
              <a:spcBef>
                <a:spcPts val="0"/>
              </a:spcBef>
              <a:spcAft>
                <a:spcPts val="600"/>
              </a:spcAft>
              <a:buFont typeface="+mj-lt"/>
              <a:buAutoNum type="arabicPeriod"/>
            </a:pPr>
            <a:r>
              <a:rPr lang="en-US" sz="2000" dirty="0">
                <a:effectLst/>
                <a:ea typeface="Calibri" panose="020F0502020204030204" pitchFamily="34" charset="0"/>
              </a:rPr>
              <a:t>Plaintiffs stated claims for breach of contract as to additional course fees but not as to student association fee.</a:t>
            </a:r>
          </a:p>
          <a:p>
            <a:pPr marL="342900" marR="0" lvl="0" indent="-342900">
              <a:spcBef>
                <a:spcPts val="0"/>
              </a:spcBef>
              <a:spcAft>
                <a:spcPts val="0"/>
              </a:spcAft>
              <a:buFont typeface="+mj-lt"/>
              <a:buAutoNum type="arabicPeriod"/>
            </a:pPr>
            <a:r>
              <a:rPr lang="en-US" sz="2000" dirty="0">
                <a:effectLst/>
                <a:ea typeface="Calibri" panose="020F0502020204030204" pitchFamily="34" charset="0"/>
              </a:rPr>
              <a:t>Plaintiffs stated claim for breach of contract as to sports center fee but not as to activity fee, technology fee or Metro U-Pass fee.</a:t>
            </a:r>
          </a:p>
          <a:p>
            <a:pPr marL="457200" marR="0" indent="0">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endParaRPr lang="en-US" sz="2000" dirty="0"/>
          </a:p>
        </p:txBody>
      </p:sp>
      <p:sp>
        <p:nvSpPr>
          <p:cNvPr id="4" name="Slide Number Placeholder 3">
            <a:extLst>
              <a:ext uri="{FF2B5EF4-FFF2-40B4-BE49-F238E27FC236}">
                <a16:creationId xmlns:a16="http://schemas.microsoft.com/office/drawing/2014/main" id="{DDDEA4E8-74E7-96E8-43E4-EA362A4939AA}"/>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77</a:t>
            </a:fld>
            <a:endParaRPr lang="en-US"/>
          </a:p>
        </p:txBody>
      </p:sp>
    </p:spTree>
    <p:extLst>
      <p:ext uri="{BB962C8B-B14F-4D97-AF65-F5344CB8AC3E}">
        <p14:creationId xmlns:p14="http://schemas.microsoft.com/office/powerpoint/2010/main" val="976092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3EAEB6-6749-F7D9-2BE4-D826C4633065}"/>
              </a:ext>
            </a:extLst>
          </p:cNvPr>
          <p:cNvSpPr>
            <a:spLocks noGrp="1"/>
          </p:cNvSpPr>
          <p:nvPr>
            <p:ph type="title"/>
          </p:nvPr>
        </p:nvSpPr>
        <p:spPr>
          <a:xfrm>
            <a:off x="4654296" y="329184"/>
            <a:ext cx="6894576" cy="1783080"/>
          </a:xfrm>
        </p:spPr>
        <p:txBody>
          <a:bodyPr anchor="b">
            <a:normAutofit/>
          </a:bodyPr>
          <a:lstStyle/>
          <a:p>
            <a:r>
              <a:rPr lang="en-US" sz="5400" b="1">
                <a:effectLst/>
                <a:ea typeface="Calibri" panose="020F0502020204030204" pitchFamily="34" charset="0"/>
              </a:rPr>
              <a:t>University Position</a:t>
            </a:r>
            <a:endParaRPr lang="en-US" sz="5400" b="1"/>
          </a:p>
        </p:txBody>
      </p:sp>
      <p:pic>
        <p:nvPicPr>
          <p:cNvPr id="6" name="Picture 5" descr="Back shot of a row of graduates">
            <a:extLst>
              <a:ext uri="{FF2B5EF4-FFF2-40B4-BE49-F238E27FC236}">
                <a16:creationId xmlns:a16="http://schemas.microsoft.com/office/drawing/2014/main" id="{3B450799-58A5-0415-F0DE-F6AA632C08E2}"/>
              </a:ext>
            </a:extLst>
          </p:cNvPr>
          <p:cNvPicPr>
            <a:picLocks noChangeAspect="1"/>
          </p:cNvPicPr>
          <p:nvPr/>
        </p:nvPicPr>
        <p:blipFill rotWithShape="1">
          <a:blip r:embed="rId2"/>
          <a:srcRect l="25781" r="3477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2"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421A53-28F4-0C52-8DB6-C401E6E20AE1}"/>
              </a:ext>
            </a:extLst>
          </p:cNvPr>
          <p:cNvSpPr>
            <a:spLocks noGrp="1"/>
          </p:cNvSpPr>
          <p:nvPr>
            <p:ph idx="1"/>
          </p:nvPr>
        </p:nvSpPr>
        <p:spPr>
          <a:xfrm>
            <a:off x="4654296" y="2706624"/>
            <a:ext cx="6894576" cy="3483864"/>
          </a:xfrm>
        </p:spPr>
        <p:txBody>
          <a:bodyPr>
            <a:normAutofit/>
          </a:bodyPr>
          <a:lstStyle/>
          <a:p>
            <a:pPr marL="0" indent="0">
              <a:buNone/>
            </a:pPr>
            <a:r>
              <a:rPr lang="en-US" sz="2200" dirty="0">
                <a:effectLst/>
                <a:ea typeface="Calibri" panose="020F0502020204030204" pitchFamily="34" charset="0"/>
              </a:rPr>
              <a:t>University offers compelling arguments as to why they had to follow shut-down orders, but they have not raised that defense before the court.</a:t>
            </a:r>
          </a:p>
          <a:p>
            <a:endParaRPr lang="en-US" sz="2200" dirty="0"/>
          </a:p>
        </p:txBody>
      </p:sp>
      <p:sp>
        <p:nvSpPr>
          <p:cNvPr id="4" name="Slide Number Placeholder 3">
            <a:extLst>
              <a:ext uri="{FF2B5EF4-FFF2-40B4-BE49-F238E27FC236}">
                <a16:creationId xmlns:a16="http://schemas.microsoft.com/office/drawing/2014/main" id="{E279154C-ACAF-DB4B-8809-F9713C4A9CFD}"/>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78</a:t>
            </a:fld>
            <a:endParaRPr lang="en-US"/>
          </a:p>
        </p:txBody>
      </p:sp>
    </p:spTree>
    <p:extLst>
      <p:ext uri="{BB962C8B-B14F-4D97-AF65-F5344CB8AC3E}">
        <p14:creationId xmlns:p14="http://schemas.microsoft.com/office/powerpoint/2010/main" val="2402372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CCFEC-3F22-2849-70EE-8FF250926D10}"/>
              </a:ext>
            </a:extLst>
          </p:cNvPr>
          <p:cNvSpPr>
            <a:spLocks noGrp="1"/>
          </p:cNvSpPr>
          <p:nvPr>
            <p:ph type="title"/>
          </p:nvPr>
        </p:nvSpPr>
        <p:spPr>
          <a:xfrm>
            <a:off x="841248" y="548640"/>
            <a:ext cx="3600860" cy="5431536"/>
          </a:xfrm>
        </p:spPr>
        <p:txBody>
          <a:bodyPr>
            <a:normAutofit/>
          </a:bodyPr>
          <a:lstStyle/>
          <a:p>
            <a:r>
              <a:rPr lang="en-US" sz="5400" b="1">
                <a:effectLst/>
                <a:ea typeface="Calibri" panose="020F0502020204030204" pitchFamily="34" charset="0"/>
              </a:rPr>
              <a:t>Unjust Enrichment </a:t>
            </a:r>
            <a:r>
              <a:rPr lang="en-US" sz="5400" b="1">
                <a:ea typeface="Calibri" panose="020F0502020204030204" pitchFamily="34" charset="0"/>
              </a:rPr>
              <a:t>C</a:t>
            </a:r>
            <a:r>
              <a:rPr lang="en-US" sz="5400" b="1">
                <a:effectLst/>
                <a:ea typeface="Calibri" panose="020F0502020204030204" pitchFamily="34" charset="0"/>
              </a:rPr>
              <a:t>laims</a:t>
            </a:r>
            <a:endParaRPr lang="en-US" sz="5400" b="1"/>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7DB493-65EA-BF39-AFE4-DEA59C59D7A4}"/>
              </a:ext>
            </a:extLst>
          </p:cNvPr>
          <p:cNvSpPr>
            <a:spLocks noGrp="1"/>
          </p:cNvSpPr>
          <p:nvPr>
            <p:ph idx="1"/>
          </p:nvPr>
        </p:nvSpPr>
        <p:spPr>
          <a:xfrm>
            <a:off x="5126418" y="552091"/>
            <a:ext cx="6224335" cy="5431536"/>
          </a:xfrm>
        </p:spPr>
        <p:txBody>
          <a:bodyPr anchor="ctr">
            <a:normAutofit/>
          </a:bodyPr>
          <a:lstStyle/>
          <a:p>
            <a:pPr marL="457200" marR="0">
              <a:spcBef>
                <a:spcPts val="0"/>
              </a:spcBef>
              <a:spcAft>
                <a:spcPts val="0"/>
              </a:spcAft>
            </a:pPr>
            <a:r>
              <a:rPr lang="en-US" sz="2200">
                <a:effectLst/>
                <a:ea typeface="Calibri" panose="020F0502020204030204" pitchFamily="34" charset="0"/>
              </a:rPr>
              <a:t>Circuit court reversed district court’s dismissal of the unjust enrichment claims.</a:t>
            </a:r>
          </a:p>
          <a:p>
            <a:pPr marL="457200" marR="0">
              <a:spcBef>
                <a:spcPts val="0"/>
              </a:spcBef>
              <a:spcAft>
                <a:spcPts val="0"/>
              </a:spcAft>
            </a:pPr>
            <a:r>
              <a:rPr lang="en-US" sz="2200">
                <a:effectLst/>
                <a:ea typeface="Calibri" panose="020F0502020204030204" pitchFamily="34" charset="0"/>
              </a:rPr>
              <a:t>Plaintiffs alleged that they provided benefit of tuition and certain fees under a contract.</a:t>
            </a:r>
          </a:p>
          <a:p>
            <a:pPr marL="457200" marR="0">
              <a:spcBef>
                <a:spcPts val="0"/>
              </a:spcBef>
              <a:spcAft>
                <a:spcPts val="0"/>
              </a:spcAft>
            </a:pPr>
            <a:r>
              <a:rPr lang="en-US" sz="2200">
                <a:effectLst/>
                <a:ea typeface="Calibri" panose="020F0502020204030204" pitchFamily="34" charset="0"/>
              </a:rPr>
              <a:t>The district court must first determine the contours of any promises governing in-person educational instruction and activities, the university duties to perform any such promise, and the university rights (if any) to retain already-paid tuition and fees even if on-campus instruction were canceled.  Plaintiffs may then be in a position to pursue their claims for unjust enrichment.</a:t>
            </a:r>
          </a:p>
          <a:p>
            <a:endParaRPr lang="en-US" sz="2200"/>
          </a:p>
        </p:txBody>
      </p:sp>
      <p:sp>
        <p:nvSpPr>
          <p:cNvPr id="4" name="Slide Number Placeholder 3">
            <a:extLst>
              <a:ext uri="{FF2B5EF4-FFF2-40B4-BE49-F238E27FC236}">
                <a16:creationId xmlns:a16="http://schemas.microsoft.com/office/drawing/2014/main" id="{202F62EF-DA72-7A37-0618-314A2EF967B1}"/>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79</a:t>
            </a:fld>
            <a:endParaRPr lang="en-US"/>
          </a:p>
        </p:txBody>
      </p:sp>
    </p:spTree>
    <p:extLst>
      <p:ext uri="{BB962C8B-B14F-4D97-AF65-F5344CB8AC3E}">
        <p14:creationId xmlns:p14="http://schemas.microsoft.com/office/powerpoint/2010/main" val="94678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0DC06-4AEC-9D29-6016-FC4327C2D290}"/>
              </a:ext>
            </a:extLst>
          </p:cNvPr>
          <p:cNvSpPr>
            <a:spLocks noGrp="1"/>
          </p:cNvSpPr>
          <p:nvPr>
            <p:ph type="title"/>
          </p:nvPr>
        </p:nvSpPr>
        <p:spPr>
          <a:xfrm>
            <a:off x="635000" y="640823"/>
            <a:ext cx="3418659" cy="5583148"/>
          </a:xfrm>
        </p:spPr>
        <p:txBody>
          <a:bodyPr anchor="ctr">
            <a:normAutofit/>
          </a:bodyPr>
          <a:lstStyle/>
          <a:p>
            <a:r>
              <a:rPr lang="sv-SE" sz="5400" b="1" dirty="0">
                <a:effectLst/>
              </a:rPr>
              <a:t>Ruling</a:t>
            </a:r>
            <a:endParaRPr lang="en-US" sz="5400" b="1" dirty="0"/>
          </a:p>
        </p:txBody>
      </p:sp>
      <p:sp>
        <p:nvSpPr>
          <p:cNvPr id="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C1AFD5F-DEF6-4566-D0DA-E3C060590765}"/>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8</a:t>
            </a:fld>
            <a:endParaRPr lang="en-US"/>
          </a:p>
        </p:txBody>
      </p:sp>
      <p:graphicFrame>
        <p:nvGraphicFramePr>
          <p:cNvPr id="31" name="Content Placeholder 2">
            <a:extLst>
              <a:ext uri="{FF2B5EF4-FFF2-40B4-BE49-F238E27FC236}">
                <a16:creationId xmlns:a16="http://schemas.microsoft.com/office/drawing/2014/main" id="{F74638BA-C61A-01CD-EF7E-049C39FE2C60}"/>
              </a:ext>
            </a:extLst>
          </p:cNvPr>
          <p:cNvGraphicFramePr>
            <a:graphicFrameLocks noGrp="1"/>
          </p:cNvGraphicFramePr>
          <p:nvPr>
            <p:ph idx="1"/>
            <p:extLst>
              <p:ext uri="{D42A27DB-BD31-4B8C-83A1-F6EECF244321}">
                <p14:modId xmlns:p14="http://schemas.microsoft.com/office/powerpoint/2010/main" val="306523507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0299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9" name="Rectangle 1128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55FC5-0848-83B5-97EF-96A532804774}"/>
              </a:ext>
            </a:extLst>
          </p:cNvPr>
          <p:cNvSpPr>
            <a:spLocks noGrp="1"/>
          </p:cNvSpPr>
          <p:nvPr>
            <p:ph type="title"/>
          </p:nvPr>
        </p:nvSpPr>
        <p:spPr>
          <a:xfrm>
            <a:off x="630936" y="502920"/>
            <a:ext cx="3419856" cy="1463040"/>
          </a:xfrm>
        </p:spPr>
        <p:txBody>
          <a:bodyPr anchor="ctr">
            <a:normAutofit/>
          </a:bodyPr>
          <a:lstStyle/>
          <a:p>
            <a:r>
              <a:rPr lang="en-US" sz="4800" b="1">
                <a:effectLst/>
                <a:ea typeface="Calibri" panose="020F0502020204030204" pitchFamily="34" charset="0"/>
              </a:rPr>
              <a:t>Conversion Claim</a:t>
            </a:r>
            <a:endParaRPr lang="en-US" sz="4800" b="1"/>
          </a:p>
        </p:txBody>
      </p:sp>
      <p:sp>
        <p:nvSpPr>
          <p:cNvPr id="1129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285C6-3ABB-DAEB-9AA9-AB1E61547797}"/>
              </a:ext>
            </a:extLst>
          </p:cNvPr>
          <p:cNvSpPr>
            <a:spLocks noGrp="1"/>
          </p:cNvSpPr>
          <p:nvPr>
            <p:ph idx="1"/>
          </p:nvPr>
        </p:nvSpPr>
        <p:spPr>
          <a:xfrm>
            <a:off x="4654295" y="502920"/>
            <a:ext cx="6894576" cy="1463040"/>
          </a:xfrm>
        </p:spPr>
        <p:txBody>
          <a:bodyPr anchor="ctr">
            <a:normAutofit/>
          </a:bodyPr>
          <a:lstStyle/>
          <a:p>
            <a:pPr marL="457200" marR="0">
              <a:spcBef>
                <a:spcPts val="0"/>
              </a:spcBef>
              <a:spcAft>
                <a:spcPts val="0"/>
              </a:spcAft>
            </a:pPr>
            <a:r>
              <a:rPr lang="en-US" sz="2400" dirty="0">
                <a:effectLst/>
                <a:ea typeface="Calibri" panose="020F0502020204030204" pitchFamily="34" charset="0"/>
              </a:rPr>
              <a:t>District court properly dismissed plaintiffs’ conversion claim.</a:t>
            </a:r>
          </a:p>
        </p:txBody>
      </p:sp>
      <p:sp>
        <p:nvSpPr>
          <p:cNvPr id="4" name="Slide Number Placeholder 3">
            <a:extLst>
              <a:ext uri="{FF2B5EF4-FFF2-40B4-BE49-F238E27FC236}">
                <a16:creationId xmlns:a16="http://schemas.microsoft.com/office/drawing/2014/main" id="{BA94D63A-24B1-5C67-E701-8D1BDA2D6AE1}"/>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a:pPr>
                <a:spcAft>
                  <a:spcPts val="600"/>
                </a:spcAft>
              </a:pPr>
              <a:t>80</a:t>
            </a:fld>
            <a:endParaRPr lang="en-US"/>
          </a:p>
        </p:txBody>
      </p:sp>
      <p:sp>
        <p:nvSpPr>
          <p:cNvPr id="7" name="TextBox 6">
            <a:extLst>
              <a:ext uri="{FF2B5EF4-FFF2-40B4-BE49-F238E27FC236}">
                <a16:creationId xmlns:a16="http://schemas.microsoft.com/office/drawing/2014/main" id="{AEC40537-D127-F159-0581-76B2A95D45A7}"/>
              </a:ext>
            </a:extLst>
          </p:cNvPr>
          <p:cNvSpPr txBox="1"/>
          <p:nvPr/>
        </p:nvSpPr>
        <p:spPr>
          <a:xfrm>
            <a:off x="2340864" y="3137715"/>
            <a:ext cx="7825154" cy="1754326"/>
          </a:xfrm>
          <a:prstGeom prst="rect">
            <a:avLst/>
          </a:prstGeom>
          <a:solidFill>
            <a:schemeClr val="accent2"/>
          </a:solidFill>
        </p:spPr>
        <p:txBody>
          <a:bodyPr wrap="square" rtlCol="0">
            <a:spAutoFit/>
          </a:bodyPr>
          <a:lstStyle/>
          <a:p>
            <a:pPr marL="457200" marR="0">
              <a:spcBef>
                <a:spcPts val="0"/>
              </a:spcBef>
              <a:spcAft>
                <a:spcPts val="0"/>
              </a:spcAft>
            </a:pPr>
            <a:r>
              <a:rPr lang="en-US" sz="3600" dirty="0">
                <a:effectLst/>
                <a:ea typeface="Calibri" panose="020F0502020204030204" pitchFamily="34" charset="0"/>
              </a:rPr>
              <a:t>Plaintiffs do not plausibly allege a possessory interest in specific, identifiable fund of money.</a:t>
            </a:r>
          </a:p>
        </p:txBody>
      </p:sp>
    </p:spTree>
    <p:extLst>
      <p:ext uri="{BB962C8B-B14F-4D97-AF65-F5344CB8AC3E}">
        <p14:creationId xmlns:p14="http://schemas.microsoft.com/office/powerpoint/2010/main" val="31651101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9F1A7-EC0B-08ED-D510-4E527CF6AAD8}"/>
              </a:ext>
            </a:extLst>
          </p:cNvPr>
          <p:cNvSpPr>
            <a:spLocks noGrp="1"/>
          </p:cNvSpPr>
          <p:nvPr>
            <p:ph type="title"/>
          </p:nvPr>
        </p:nvSpPr>
        <p:spPr>
          <a:xfrm>
            <a:off x="640080" y="325369"/>
            <a:ext cx="4368602" cy="1956841"/>
          </a:xfrm>
        </p:spPr>
        <p:txBody>
          <a:bodyPr anchor="b">
            <a:normAutofit/>
          </a:bodyPr>
          <a:lstStyle/>
          <a:p>
            <a:r>
              <a:rPr lang="en-US" sz="5000" b="1">
                <a:effectLst/>
                <a:ea typeface="Calibri" panose="020F0502020204030204" pitchFamily="34" charset="0"/>
              </a:rPr>
              <a:t>Consumer Protection </a:t>
            </a:r>
            <a:r>
              <a:rPr lang="en-US" sz="5000" b="1">
                <a:ea typeface="Calibri" panose="020F0502020204030204" pitchFamily="34" charset="0"/>
              </a:rPr>
              <a:t>C</a:t>
            </a:r>
            <a:r>
              <a:rPr lang="en-US" sz="5000" b="1">
                <a:effectLst/>
                <a:ea typeface="Calibri" panose="020F0502020204030204" pitchFamily="34" charset="0"/>
              </a:rPr>
              <a:t>laim</a:t>
            </a:r>
            <a:endParaRPr lang="en-US" sz="5000" b="1"/>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537591-C2FC-26B8-BFC4-DA6EA7423811}"/>
              </a:ext>
            </a:extLst>
          </p:cNvPr>
          <p:cNvSpPr>
            <a:spLocks noGrp="1"/>
          </p:cNvSpPr>
          <p:nvPr>
            <p:ph idx="1"/>
          </p:nvPr>
        </p:nvSpPr>
        <p:spPr>
          <a:xfrm>
            <a:off x="640080" y="2872899"/>
            <a:ext cx="4243589" cy="3320668"/>
          </a:xfrm>
        </p:spPr>
        <p:txBody>
          <a:bodyPr>
            <a:normAutofit/>
          </a:bodyPr>
          <a:lstStyle/>
          <a:p>
            <a:r>
              <a:rPr lang="en-US" sz="2200">
                <a:effectLst/>
                <a:ea typeface="Calibri" panose="020F0502020204030204" pitchFamily="34" charset="0"/>
              </a:rPr>
              <a:t>Circuit court reversed and remanded dismissal.</a:t>
            </a:r>
          </a:p>
          <a:p>
            <a:endParaRPr lang="en-US" sz="2200"/>
          </a:p>
        </p:txBody>
      </p:sp>
      <p:pic>
        <p:nvPicPr>
          <p:cNvPr id="5" name="Picture 2" descr="North Carolina Civil Conversion Claim Attorney - Maginnis Howard">
            <a:extLst>
              <a:ext uri="{FF2B5EF4-FFF2-40B4-BE49-F238E27FC236}">
                <a16:creationId xmlns:a16="http://schemas.microsoft.com/office/drawing/2014/main" id="{86DAD453-B028-B4C2-A105-C87891C6E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41" r="2040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E486C6A-37C5-ABC7-E61B-38584C8BDA8D}"/>
              </a:ext>
            </a:extLst>
          </p:cNvPr>
          <p:cNvSpPr>
            <a:spLocks noGrp="1"/>
          </p:cNvSpPr>
          <p:nvPr>
            <p:ph type="sldNum" sz="quarter" idx="12"/>
          </p:nvPr>
        </p:nvSpPr>
        <p:spPr>
          <a:xfrm>
            <a:off x="10439400" y="6356350"/>
            <a:ext cx="914400" cy="365125"/>
          </a:xfrm>
        </p:spPr>
        <p:txBody>
          <a:bodyPr>
            <a:normAutofit/>
          </a:bodyPr>
          <a:lstStyle/>
          <a:p>
            <a:pPr>
              <a:spcAft>
                <a:spcPts val="600"/>
              </a:spcAft>
            </a:pPr>
            <a:fld id="{6E273DA1-F7E3-4AD2-8CA2-23BC2C08D101}" type="slidenum">
              <a:rPr lang="en-US">
                <a:solidFill>
                  <a:srgbClr val="FFFFFF"/>
                </a:solidFill>
              </a:rPr>
              <a:pPr>
                <a:spcAft>
                  <a:spcPts val="600"/>
                </a:spcAft>
              </a:pPr>
              <a:t>81</a:t>
            </a:fld>
            <a:endParaRPr lang="en-US">
              <a:solidFill>
                <a:srgbClr val="FFFFFF"/>
              </a:solidFill>
            </a:endParaRPr>
          </a:p>
        </p:txBody>
      </p:sp>
    </p:spTree>
    <p:extLst>
      <p:ext uri="{BB962C8B-B14F-4D97-AF65-F5344CB8AC3E}">
        <p14:creationId xmlns:p14="http://schemas.microsoft.com/office/powerpoint/2010/main" val="265344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E583B-05D5-E0A7-3DD5-D640A1D66F4F}"/>
              </a:ext>
            </a:extLst>
          </p:cNvPr>
          <p:cNvSpPr>
            <a:spLocks noGrp="1"/>
          </p:cNvSpPr>
          <p:nvPr>
            <p:ph type="title"/>
          </p:nvPr>
        </p:nvSpPr>
        <p:spPr>
          <a:xfrm>
            <a:off x="635000" y="640823"/>
            <a:ext cx="3418659" cy="5583148"/>
          </a:xfrm>
        </p:spPr>
        <p:txBody>
          <a:bodyPr anchor="ctr">
            <a:normAutofit/>
          </a:bodyPr>
          <a:lstStyle/>
          <a:p>
            <a:r>
              <a:rPr lang="sv-SE" sz="5400" b="1" i="0" dirty="0">
                <a:effectLst/>
              </a:rPr>
              <a:t>Hearing</a:t>
            </a:r>
            <a:endParaRPr lang="en-US" sz="5400" dirty="0"/>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41CA72-E4C2-97BA-F1D2-63972F10C896}"/>
              </a:ext>
            </a:extLst>
          </p:cNvPr>
          <p:cNvSpPr>
            <a:spLocks noGrp="1"/>
          </p:cNvSpPr>
          <p:nvPr>
            <p:ph type="sldNum" sz="quarter" idx="12"/>
          </p:nvPr>
        </p:nvSpPr>
        <p:spPr>
          <a:xfrm>
            <a:off x="8610600" y="6356350"/>
            <a:ext cx="2743200" cy="365125"/>
          </a:xfrm>
        </p:spPr>
        <p:txBody>
          <a:bodyPr>
            <a:normAutofit/>
          </a:bodyPr>
          <a:lstStyle/>
          <a:p>
            <a:pPr>
              <a:spcAft>
                <a:spcPts val="600"/>
              </a:spcAft>
            </a:pPr>
            <a:fld id="{6E273DA1-F7E3-4AD2-8CA2-23BC2C08D101}" type="slidenum">
              <a:rPr lang="en-US" smtClean="0"/>
              <a:pPr>
                <a:spcAft>
                  <a:spcPts val="600"/>
                </a:spcAft>
              </a:pPr>
              <a:t>9</a:t>
            </a:fld>
            <a:endParaRPr lang="en-US"/>
          </a:p>
        </p:txBody>
      </p:sp>
      <p:graphicFrame>
        <p:nvGraphicFramePr>
          <p:cNvPr id="6" name="Content Placeholder 2">
            <a:extLst>
              <a:ext uri="{FF2B5EF4-FFF2-40B4-BE49-F238E27FC236}">
                <a16:creationId xmlns:a16="http://schemas.microsoft.com/office/drawing/2014/main" id="{986A4FDC-C777-0A69-743A-E160ECE0DAE9}"/>
              </a:ext>
            </a:extLst>
          </p:cNvPr>
          <p:cNvGraphicFramePr>
            <a:graphicFrameLocks noGrp="1"/>
          </p:cNvGraphicFramePr>
          <p:nvPr>
            <p:ph idx="1"/>
            <p:extLst>
              <p:ext uri="{D42A27DB-BD31-4B8C-83A1-F6EECF244321}">
                <p14:modId xmlns:p14="http://schemas.microsoft.com/office/powerpoint/2010/main" val="21065405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39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7432</TotalTime>
  <Words>4219</Words>
  <Application>Microsoft Office PowerPoint</Application>
  <PresentationFormat>Widescreen</PresentationFormat>
  <Paragraphs>352</Paragraphs>
  <Slides>81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Aptos</vt:lpstr>
      <vt:lpstr>Arial</vt:lpstr>
      <vt:lpstr>Calibri</vt:lpstr>
      <vt:lpstr>Calibri Light</vt:lpstr>
      <vt:lpstr>Open Sans</vt:lpstr>
      <vt:lpstr>Times New Roman</vt:lpstr>
      <vt:lpstr>Office Theme</vt:lpstr>
      <vt:lpstr>Are Colleges Obliged to Give Refunds? Third Circuit Weighs In</vt:lpstr>
      <vt:lpstr>Must Colleges Give Refunds When They Cannot Provide Education? </vt:lpstr>
      <vt:lpstr>Contract Issues</vt:lpstr>
      <vt:lpstr>My First Encounter with Colleges and Universities </vt:lpstr>
      <vt:lpstr>Ross v. Penn State University,  445 F. Supp. 147 (M.D. Pa. 1978) </vt:lpstr>
      <vt:lpstr>Pleadings</vt:lpstr>
      <vt:lpstr>Contract</vt:lpstr>
      <vt:lpstr>Ruling</vt:lpstr>
      <vt:lpstr>Hearing</vt:lpstr>
      <vt:lpstr>Findings</vt:lpstr>
      <vt:lpstr>Success in Later Life</vt:lpstr>
      <vt:lpstr>Reasonable Expectation</vt:lpstr>
      <vt:lpstr>Procedure Due to Ross</vt:lpstr>
      <vt:lpstr>Factors</vt:lpstr>
      <vt:lpstr>Decision Makers</vt:lpstr>
      <vt:lpstr>Interests</vt:lpstr>
      <vt:lpstr>Contract Breach</vt:lpstr>
      <vt:lpstr>Hickey v. University of Pittsburgh,  77 F.4th 184 (3d. Cir. 2023) (Krause, C.J.)</vt:lpstr>
      <vt:lpstr>Remote Learning</vt:lpstr>
      <vt:lpstr>Wisdom of Remote Learning</vt:lpstr>
      <vt:lpstr>State Law</vt:lpstr>
      <vt:lpstr>Quid Pro Quo</vt:lpstr>
      <vt:lpstr>Reservation of Rights</vt:lpstr>
      <vt:lpstr>Anticipating Emergencies</vt:lpstr>
      <vt:lpstr>Contractual Relief</vt:lpstr>
      <vt:lpstr>Implied Contract Claims</vt:lpstr>
      <vt:lpstr>McCabe v. Marywood University,  166 A.3d 1257 (Pa. Super. 2017)</vt:lpstr>
      <vt:lpstr>Implied Promise</vt:lpstr>
      <vt:lpstr>Fair Contact</vt:lpstr>
      <vt:lpstr>Narrow Holding</vt:lpstr>
      <vt:lpstr>Damages</vt:lpstr>
      <vt:lpstr>Express Contract</vt:lpstr>
      <vt:lpstr>Implied v. Express Contract</vt:lpstr>
      <vt:lpstr>Express v. Implied Contract</vt:lpstr>
      <vt:lpstr>Integration Clause</vt:lpstr>
      <vt:lpstr>What is an Implied Contract?</vt:lpstr>
      <vt:lpstr>Special Law</vt:lpstr>
      <vt:lpstr>Kinds of Cases</vt:lpstr>
      <vt:lpstr>Adequacy of Pleadings</vt:lpstr>
      <vt:lpstr>Student Fees</vt:lpstr>
      <vt:lpstr>Adequate Pleading</vt:lpstr>
      <vt:lpstr>Unjust Enrichment</vt:lpstr>
      <vt:lpstr>Dismissal</vt:lpstr>
      <vt:lpstr>Damages</vt:lpstr>
      <vt:lpstr>Swartley v. Hoffner,  734 A.2d 915 (Pa. Super. 1999)</vt:lpstr>
      <vt:lpstr>Committee Findings</vt:lpstr>
      <vt:lpstr>Educational Malpractice</vt:lpstr>
      <vt:lpstr>Blehm v. University of PA School of Veterinary Medicine,  573 A.2d 575 (Pa. Super. 1995)</vt:lpstr>
      <vt:lpstr>Swartley v. Hoffner,  734 A.2d 915 (Pa. Super. 1999)</vt:lpstr>
      <vt:lpstr>Summary Judgment - Swartley v. Hoffman</vt:lpstr>
      <vt:lpstr>Dissertation Context</vt:lpstr>
      <vt:lpstr>Limitations</vt:lpstr>
      <vt:lpstr>Case Law Around The Country</vt:lpstr>
      <vt:lpstr>Gati v. University of Pittsburgh,  91 A.3d 723 (Pa. Super. 2014)</vt:lpstr>
      <vt:lpstr>Dismissal of The School</vt:lpstr>
      <vt:lpstr>Constitutionally Protected Property Interest</vt:lpstr>
      <vt:lpstr>Scholastic and Disciplinary Requirements</vt:lpstr>
      <vt:lpstr>Student Handbook Permitting Dismissal</vt:lpstr>
      <vt:lpstr>McCabe v. Marywood University, 166 A.3d 1257 (Pa. Super. 1917)</vt:lpstr>
      <vt:lpstr>Accreditation Issue</vt:lpstr>
      <vt:lpstr>UTPCPL Claim</vt:lpstr>
      <vt:lpstr>Unjust Enrichment</vt:lpstr>
      <vt:lpstr>Other Than Contract Causes of Action</vt:lpstr>
      <vt:lpstr>First Amendment Considerations</vt:lpstr>
      <vt:lpstr>Title IX and VI of the Civil Rights Act</vt:lpstr>
      <vt:lpstr>Constructive Discharge</vt:lpstr>
      <vt:lpstr>Cause of Action Dismissed</vt:lpstr>
      <vt:lpstr>Contractual Component</vt:lpstr>
      <vt:lpstr>Court’s Decision</vt:lpstr>
      <vt:lpstr>Seventh Circuit</vt:lpstr>
      <vt:lpstr>Court Decision Affirming and Vacating</vt:lpstr>
      <vt:lpstr>Elements of The Unjust Enrichment</vt:lpstr>
      <vt:lpstr>Hernandez v. Illinois Institute of Technology, 53 F.4th 661 (7th Cir. 2023) </vt:lpstr>
      <vt:lpstr>What Hernandez Does Not Ask For</vt:lpstr>
      <vt:lpstr>Fifth Circuit Took a Similar Approach</vt:lpstr>
      <vt:lpstr>Ninivaggi v. University of Delaware, 555 F. Supp. 3d 44 (District of Del. 2021)</vt:lpstr>
      <vt:lpstr>Shaffer v. George Washington University, 27 F.4th 754 (D.C. Cir. 2022).</vt:lpstr>
      <vt:lpstr>University Position</vt:lpstr>
      <vt:lpstr>Unjust Enrichment Claims</vt:lpstr>
      <vt:lpstr>Conversion Claim</vt:lpstr>
      <vt:lpstr>Consumer Protection Claim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Mowrey</dc:creator>
  <cp:lastModifiedBy>Melissa Barnum</cp:lastModifiedBy>
  <cp:revision>21</cp:revision>
  <dcterms:created xsi:type="dcterms:W3CDTF">2024-01-03T14:01:36Z</dcterms:created>
  <dcterms:modified xsi:type="dcterms:W3CDTF">2024-01-16T16:54:42Z</dcterms:modified>
</cp:coreProperties>
</file>