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autoCompressPictures="0">
  <p:sldMasterIdLst>
    <p:sldMasterId id="2147483966" r:id="rId1"/>
  </p:sldMasterIdLst>
  <p:sldIdLst>
    <p:sldId id="256" r:id="rId2"/>
    <p:sldId id="257" r:id="rId3"/>
    <p:sldId id="381" r:id="rId4"/>
    <p:sldId id="382" r:id="rId5"/>
    <p:sldId id="385" r:id="rId6"/>
    <p:sldId id="387" r:id="rId7"/>
    <p:sldId id="258" r:id="rId8"/>
    <p:sldId id="456" r:id="rId9"/>
    <p:sldId id="328" r:id="rId10"/>
    <p:sldId id="259" r:id="rId11"/>
    <p:sldId id="260" r:id="rId12"/>
    <p:sldId id="264" r:id="rId13"/>
    <p:sldId id="508" r:id="rId14"/>
    <p:sldId id="294" r:id="rId15"/>
    <p:sldId id="438" r:id="rId16"/>
    <p:sldId id="398" r:id="rId17"/>
    <p:sldId id="399" r:id="rId18"/>
    <p:sldId id="404" r:id="rId19"/>
    <p:sldId id="405" r:id="rId20"/>
    <p:sldId id="420" r:id="rId21"/>
    <p:sldId id="421" r:id="rId22"/>
    <p:sldId id="295" r:id="rId23"/>
    <p:sldId id="469" r:id="rId24"/>
    <p:sldId id="470" r:id="rId25"/>
    <p:sldId id="533" r:id="rId26"/>
    <p:sldId id="532" r:id="rId27"/>
    <p:sldId id="316" r:id="rId28"/>
    <p:sldId id="270" r:id="rId29"/>
    <p:sldId id="271" r:id="rId30"/>
    <p:sldId id="272" r:id="rId31"/>
    <p:sldId id="303" r:id="rId32"/>
    <p:sldId id="342" r:id="rId33"/>
    <p:sldId id="334" r:id="rId34"/>
    <p:sldId id="415" r:id="rId35"/>
    <p:sldId id="360" r:id="rId36"/>
    <p:sldId id="366" r:id="rId37"/>
    <p:sldId id="273" r:id="rId38"/>
    <p:sldId id="274" r:id="rId39"/>
    <p:sldId id="296" r:id="rId40"/>
    <p:sldId id="317" r:id="rId41"/>
    <p:sldId id="318" r:id="rId42"/>
    <p:sldId id="377" r:id="rId43"/>
    <p:sldId id="378" r:id="rId44"/>
    <p:sldId id="380" r:id="rId45"/>
    <p:sldId id="395" r:id="rId46"/>
    <p:sldId id="528" r:id="rId47"/>
    <p:sldId id="529" r:id="rId48"/>
    <p:sldId id="370" r:id="rId49"/>
    <p:sldId id="371" r:id="rId50"/>
    <p:sldId id="349" r:id="rId51"/>
    <p:sldId id="448" r:id="rId52"/>
    <p:sldId id="482" r:id="rId53"/>
    <p:sldId id="411" r:id="rId54"/>
    <p:sldId id="412" r:id="rId55"/>
    <p:sldId id="297" r:id="rId56"/>
    <p:sldId id="278" r:id="rId57"/>
    <p:sldId id="298" r:id="rId58"/>
    <p:sldId id="492" r:id="rId59"/>
    <p:sldId id="493" r:id="rId60"/>
    <p:sldId id="494" r:id="rId61"/>
    <p:sldId id="280" r:id="rId62"/>
    <p:sldId id="281" r:id="rId63"/>
    <p:sldId id="509" r:id="rId64"/>
    <p:sldId id="510" r:id="rId65"/>
    <p:sldId id="315" r:id="rId66"/>
    <p:sldId id="527" r:id="rId67"/>
    <p:sldId id="359" r:id="rId68"/>
    <p:sldId id="365" r:id="rId69"/>
    <p:sldId id="299" r:id="rId70"/>
    <p:sldId id="283" r:id="rId71"/>
    <p:sldId id="345" r:id="rId72"/>
    <p:sldId id="530" r:id="rId73"/>
    <p:sldId id="531" r:id="rId74"/>
    <p:sldId id="363" r:id="rId75"/>
    <p:sldId id="367" r:id="rId76"/>
    <p:sldId id="337" r:id="rId77"/>
    <p:sldId id="330" r:id="rId78"/>
    <p:sldId id="346" r:id="rId79"/>
    <p:sldId id="392" r:id="rId80"/>
    <p:sldId id="393" r:id="rId81"/>
    <p:sldId id="343" r:id="rId82"/>
    <p:sldId id="323" r:id="rId83"/>
    <p:sldId id="324" r:id="rId84"/>
    <p:sldId id="347" r:id="rId85"/>
    <p:sldId id="340" r:id="rId86"/>
    <p:sldId id="326" r:id="rId87"/>
    <p:sldId id="329" r:id="rId88"/>
    <p:sldId id="348" r:id="rId89"/>
    <p:sldId id="327" r:id="rId90"/>
    <p:sldId id="350" r:id="rId91"/>
    <p:sldId id="376" r:id="rId92"/>
    <p:sldId id="331" r:id="rId93"/>
    <p:sldId id="344" r:id="rId94"/>
    <p:sldId id="386" r:id="rId95"/>
    <p:sldId id="355" r:id="rId96"/>
    <p:sldId id="364" r:id="rId97"/>
    <p:sldId id="333" r:id="rId98"/>
    <p:sldId id="352" r:id="rId99"/>
    <p:sldId id="339" r:id="rId100"/>
    <p:sldId id="400" r:id="rId101"/>
    <p:sldId id="450" r:id="rId102"/>
    <p:sldId id="451" r:id="rId103"/>
    <p:sldId id="452" r:id="rId104"/>
    <p:sldId id="406" r:id="rId105"/>
    <p:sldId id="372" r:id="rId106"/>
    <p:sldId id="430" r:id="rId107"/>
    <p:sldId id="431" r:id="rId108"/>
    <p:sldId id="388" r:id="rId109"/>
    <p:sldId id="521" r:id="rId110"/>
    <p:sldId id="522" r:id="rId111"/>
    <p:sldId id="361" r:id="rId112"/>
    <p:sldId id="362" r:id="rId113"/>
    <p:sldId id="353" r:id="rId114"/>
    <p:sldId id="356" r:id="rId115"/>
    <p:sldId id="390" r:id="rId116"/>
    <p:sldId id="403" r:id="rId117"/>
    <p:sldId id="401" r:id="rId118"/>
    <p:sldId id="459" r:id="rId119"/>
    <p:sldId id="497" r:id="rId120"/>
    <p:sldId id="384" r:id="rId121"/>
    <p:sldId id="402" r:id="rId122"/>
    <p:sldId id="374" r:id="rId123"/>
    <p:sldId id="375" r:id="rId124"/>
    <p:sldId id="300" r:id="rId125"/>
    <p:sldId id="496" r:id="rId126"/>
    <p:sldId id="285" r:id="rId127"/>
    <p:sldId id="286" r:id="rId128"/>
    <p:sldId id="287" r:id="rId129"/>
    <p:sldId id="472" r:id="rId130"/>
    <p:sldId id="473" r:id="rId131"/>
    <p:sldId id="383" r:id="rId132"/>
    <p:sldId id="397" r:id="rId133"/>
    <p:sldId id="325" r:id="rId134"/>
    <p:sldId id="394" r:id="rId135"/>
    <p:sldId id="396" r:id="rId136"/>
  </p:sldIdLst>
  <p:sldSz cx="9144000" cy="6858000" type="screen4x3"/>
  <p:notesSz cx="6858000" cy="9144000"/>
  <p:defaultTextStyle>
    <a:defPPr>
      <a:defRPr lang="en-US"/>
    </a:defPPr>
    <a:lvl1pPr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1pPr>
    <a:lvl2pPr marL="457200"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2pPr>
    <a:lvl3pPr marL="914400"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3pPr>
    <a:lvl4pPr marL="1371600"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4pPr>
    <a:lvl5pPr marL="1828800"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5pPr>
    <a:lvl6pPr marL="2286000" algn="l" defTabSz="457200" rtl="0" eaLnBrk="1" latinLnBrk="0" hangingPunct="1">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6pPr>
    <a:lvl7pPr marL="2743200" algn="l" defTabSz="457200" rtl="0" eaLnBrk="1" latinLnBrk="0" hangingPunct="1">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7pPr>
    <a:lvl8pPr marL="3200400" algn="l" defTabSz="457200" rtl="0" eaLnBrk="1" latinLnBrk="0" hangingPunct="1">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8pPr>
    <a:lvl9pPr marL="3657600" algn="l" defTabSz="457200" rtl="0" eaLnBrk="1" latinLnBrk="0" hangingPunct="1">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6B0711"/>
    <a:srgbClr val="810814"/>
    <a:srgbClr val="290D42"/>
    <a:srgbClr val="2F0F4B"/>
    <a:srgbClr val="3B135F"/>
    <a:srgbClr val="3411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271" autoAdjust="0"/>
    <p:restoredTop sz="94660"/>
  </p:normalViewPr>
  <p:slideViewPr>
    <p:cSldViewPr snapToGrid="0" snapToObjects="1">
      <p:cViewPr>
        <p:scale>
          <a:sx n="147" d="100"/>
          <a:sy n="147" d="100"/>
        </p:scale>
        <p:origin x="-984" y="-520"/>
      </p:cViewPr>
      <p:guideLst>
        <p:guide orient="horz" pos="2160"/>
        <p:guide pos="2880"/>
      </p:guideLst>
    </p:cSldViewPr>
  </p:slideViewPr>
  <p:notesTextViewPr>
    <p:cViewPr>
      <p:scale>
        <a:sx n="100" d="100"/>
        <a:sy n="100" d="100"/>
      </p:scale>
      <p:origin x="0" y="0"/>
    </p:cViewPr>
  </p:notesTextViewPr>
  <p:sorterViewPr>
    <p:cViewPr>
      <p:scale>
        <a:sx n="214" d="100"/>
        <a:sy n="214" d="100"/>
      </p:scale>
      <p:origin x="0" y="1848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printerSettings" Target="printerSettings/printerSettings1.bin"/><Relationship Id="rId138" Type="http://schemas.openxmlformats.org/officeDocument/2006/relationships/presProps" Target="presProps.xml"/><Relationship Id="rId13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theme" Target="theme/theme1.xml"/><Relationship Id="rId1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4A00731-6CA4-744D-891C-D705E9A6A50A}" type="datetimeFigureOut">
              <a:rPr lang="en-US" smtClean="0"/>
              <a:pPr/>
              <a:t>11/21/18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solidFill>
                  <a:schemeClr val="bg1"/>
                </a:solidFill>
              </a:defRPr>
            </a:lvl1pPr>
          </a:lstStyle>
          <a:p>
            <a:fld id="{194F131D-41A4-A242-9676-BBA386F9D3AE}" type="slidenum">
              <a:rPr lang="en-US" smtClean="0"/>
              <a:pPr/>
              <a:t>‹#›</a:t>
            </a:fld>
            <a:endParaRPr lang="en-US" dirty="0"/>
          </a:p>
        </p:txBody>
      </p:sp>
    </p:spTree>
    <p:extLst>
      <p:ext uri="{BB962C8B-B14F-4D97-AF65-F5344CB8AC3E}">
        <p14:creationId xmlns:p14="http://schemas.microsoft.com/office/powerpoint/2010/main" val="279089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00731-6CA4-744D-891C-D705E9A6A50A}" type="datetimeFigureOut">
              <a:rPr lang="en-US" smtClean="0"/>
              <a:pPr/>
              <a:t>11/21/18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6385E687-68A2-1043-8C54-9E0AAF189733}" type="slidenum">
              <a:rPr lang="en-US" smtClean="0"/>
              <a:pPr>
                <a:defRPr/>
              </a:pPr>
              <a:t>‹#›</a:t>
            </a:fld>
            <a:endParaRPr lang="en-US" sz="1200" b="1"/>
          </a:p>
        </p:txBody>
      </p:sp>
    </p:spTree>
    <p:extLst>
      <p:ext uri="{BB962C8B-B14F-4D97-AF65-F5344CB8AC3E}">
        <p14:creationId xmlns:p14="http://schemas.microsoft.com/office/powerpoint/2010/main" val="401561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00731-6CA4-744D-891C-D705E9A6A50A}" type="datetimeFigureOut">
              <a:rPr lang="en-US" smtClean="0"/>
              <a:pPr/>
              <a:t>11/21/18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FF0E435-0E41-0A46-A5B2-9697D54C2004}" type="slidenum">
              <a:rPr lang="en-US" smtClean="0"/>
              <a:pPr>
                <a:defRPr/>
              </a:pPr>
              <a:t>‹#›</a:t>
            </a:fld>
            <a:endParaRPr lang="en-US" sz="1200" b="1"/>
          </a:p>
        </p:txBody>
      </p:sp>
    </p:spTree>
    <p:extLst>
      <p:ext uri="{BB962C8B-B14F-4D97-AF65-F5344CB8AC3E}">
        <p14:creationId xmlns:p14="http://schemas.microsoft.com/office/powerpoint/2010/main" val="3802102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4A00731-6CA4-744D-891C-D705E9A6A50A}" type="datetimeFigureOut">
              <a:rPr lang="en-US" smtClean="0"/>
              <a:pPr/>
              <a:t>11/21/18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94F131D-41A4-A242-9676-BBA386F9D3AE}" type="slidenum">
              <a:rPr lang="en-US" smtClean="0"/>
              <a:pPr/>
              <a:t>‹#›</a:t>
            </a:fld>
            <a:endParaRPr lang="en-US" dirty="0"/>
          </a:p>
        </p:txBody>
      </p:sp>
    </p:spTree>
    <p:extLst>
      <p:ext uri="{BB962C8B-B14F-4D97-AF65-F5344CB8AC3E}">
        <p14:creationId xmlns:p14="http://schemas.microsoft.com/office/powerpoint/2010/main" val="69206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4A00731-6CA4-744D-891C-D705E9A6A50A}" type="datetimeFigureOut">
              <a:rPr lang="en-US" smtClean="0"/>
              <a:pPr/>
              <a:t>11/21/18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94F131D-41A4-A242-9676-BBA386F9D3AE}" type="slidenum">
              <a:rPr lang="en-US" smtClean="0"/>
              <a:pPr/>
              <a:t>‹#›</a:t>
            </a:fld>
            <a:endParaRPr lang="en-US" dirty="0"/>
          </a:p>
        </p:txBody>
      </p:sp>
    </p:spTree>
    <p:extLst>
      <p:ext uri="{BB962C8B-B14F-4D97-AF65-F5344CB8AC3E}">
        <p14:creationId xmlns:p14="http://schemas.microsoft.com/office/powerpoint/2010/main" val="181235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A00731-6CA4-744D-891C-D705E9A6A50A}" type="datetimeFigureOut">
              <a:rPr lang="en-US" smtClean="0"/>
              <a:pPr/>
              <a:t>11/21/18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A187A0C8-D6D4-3547-8BD9-F97A4DD7B05B}" type="slidenum">
              <a:rPr lang="en-US" smtClean="0"/>
              <a:pPr>
                <a:defRPr/>
              </a:pPr>
              <a:t>‹#›</a:t>
            </a:fld>
            <a:endParaRPr lang="en-US" sz="1200" b="1"/>
          </a:p>
        </p:txBody>
      </p:sp>
    </p:spTree>
    <p:extLst>
      <p:ext uri="{BB962C8B-B14F-4D97-AF65-F5344CB8AC3E}">
        <p14:creationId xmlns:p14="http://schemas.microsoft.com/office/powerpoint/2010/main" val="133308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A00731-6CA4-744D-891C-D705E9A6A50A}" type="datetimeFigureOut">
              <a:rPr lang="en-US" smtClean="0"/>
              <a:pPr/>
              <a:t>11/21/18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8D1EDFD9-3FFC-554F-A517-DDD513C8B9A2}" type="slidenum">
              <a:rPr lang="en-US" smtClean="0"/>
              <a:pPr>
                <a:defRPr/>
              </a:pPr>
              <a:t>‹#›</a:t>
            </a:fld>
            <a:endParaRPr lang="en-US" sz="1200" b="1"/>
          </a:p>
        </p:txBody>
      </p:sp>
    </p:spTree>
    <p:extLst>
      <p:ext uri="{BB962C8B-B14F-4D97-AF65-F5344CB8AC3E}">
        <p14:creationId xmlns:p14="http://schemas.microsoft.com/office/powerpoint/2010/main" val="217700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A00731-6CA4-744D-891C-D705E9A6A50A}" type="datetimeFigureOut">
              <a:rPr lang="en-US" smtClean="0"/>
              <a:pPr/>
              <a:t>11/21/18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4F131D-41A4-A242-9676-BBA386F9D3AE}" type="slidenum">
              <a:rPr lang="en-US" smtClean="0"/>
              <a:pPr/>
              <a:t>‹#›</a:t>
            </a:fld>
            <a:endParaRPr lang="en-US"/>
          </a:p>
        </p:txBody>
      </p:sp>
    </p:spTree>
    <p:extLst>
      <p:ext uri="{BB962C8B-B14F-4D97-AF65-F5344CB8AC3E}">
        <p14:creationId xmlns:p14="http://schemas.microsoft.com/office/powerpoint/2010/main" val="127746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00731-6CA4-744D-891C-D705E9A6A50A}" type="datetimeFigureOut">
              <a:rPr lang="en-US" smtClean="0"/>
              <a:pPr/>
              <a:t>11/21/18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4F131D-41A4-A242-9676-BBA386F9D3AE}" type="slidenum">
              <a:rPr lang="en-US" smtClean="0"/>
              <a:pPr/>
              <a:t>‹#›</a:t>
            </a:fld>
            <a:endParaRPr lang="en-US"/>
          </a:p>
        </p:txBody>
      </p:sp>
    </p:spTree>
    <p:extLst>
      <p:ext uri="{BB962C8B-B14F-4D97-AF65-F5344CB8AC3E}">
        <p14:creationId xmlns:p14="http://schemas.microsoft.com/office/powerpoint/2010/main" val="3955236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00731-6CA4-744D-891C-D705E9A6A50A}" type="datetimeFigureOut">
              <a:rPr lang="en-US" smtClean="0"/>
              <a:pPr/>
              <a:t>11/21/18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545F40C2-5941-E241-9B4F-284E4909875C}" type="slidenum">
              <a:rPr lang="en-US" smtClean="0"/>
              <a:pPr>
                <a:defRPr/>
              </a:pPr>
              <a:t>‹#›</a:t>
            </a:fld>
            <a:endParaRPr lang="en-US" sz="1200" b="1"/>
          </a:p>
        </p:txBody>
      </p:sp>
    </p:spTree>
    <p:extLst>
      <p:ext uri="{BB962C8B-B14F-4D97-AF65-F5344CB8AC3E}">
        <p14:creationId xmlns:p14="http://schemas.microsoft.com/office/powerpoint/2010/main" val="411171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00731-6CA4-744D-891C-D705E9A6A50A}" type="datetimeFigureOut">
              <a:rPr lang="en-US" smtClean="0"/>
              <a:pPr/>
              <a:t>11/21/18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CC210730-78BF-DE43-B539-C52526EE9B1B}" type="slidenum">
              <a:rPr lang="en-US" smtClean="0"/>
              <a:pPr>
                <a:defRPr/>
              </a:pPr>
              <a:t>‹#›</a:t>
            </a:fld>
            <a:endParaRPr lang="en-US" sz="1200" b="1"/>
          </a:p>
        </p:txBody>
      </p:sp>
    </p:spTree>
    <p:extLst>
      <p:ext uri="{BB962C8B-B14F-4D97-AF65-F5344CB8AC3E}">
        <p14:creationId xmlns:p14="http://schemas.microsoft.com/office/powerpoint/2010/main" val="6534345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B07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00731-6CA4-744D-891C-D705E9A6A50A}" type="datetimeFigureOut">
              <a:rPr lang="en-US" smtClean="0"/>
              <a:pPr/>
              <a:t>11/21/18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4F131D-41A4-A242-9676-BBA386F9D3AE}" type="slidenum">
              <a:rPr lang="en-US" smtClean="0"/>
              <a:pPr/>
              <a:t>‹#›</a:t>
            </a:fld>
            <a:endParaRPr lang="en-US"/>
          </a:p>
        </p:txBody>
      </p:sp>
    </p:spTree>
    <p:extLst>
      <p:ext uri="{BB962C8B-B14F-4D97-AF65-F5344CB8AC3E}">
        <p14:creationId xmlns:p14="http://schemas.microsoft.com/office/powerpoint/2010/main" val="2909232463"/>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2532" y="327845"/>
            <a:ext cx="7772400" cy="1470025"/>
          </a:xfrm>
          <a:ln w="76200" cmpd="tri">
            <a:solidFill>
              <a:schemeClr val="bg1"/>
            </a:solidFill>
          </a:ln>
        </p:spPr>
        <p:txBody>
          <a:bodyPr>
            <a:normAutofit/>
          </a:bodyPr>
          <a:lstStyle/>
          <a:p>
            <a:r>
              <a:rPr lang="en-US" dirty="0" smtClean="0">
                <a:latin typeface="Copperplate Gothic Bold"/>
              </a:rPr>
              <a:t>PAJ Winter </a:t>
            </a:r>
            <a:r>
              <a:rPr lang="en-US" dirty="0">
                <a:latin typeface="Copperplate Gothic Bold"/>
              </a:rPr>
              <a:t>M</a:t>
            </a:r>
            <a:r>
              <a:rPr lang="en-US" dirty="0" smtClean="0">
                <a:latin typeface="Copperplate Gothic Bold"/>
              </a:rPr>
              <a:t>ember Meeting</a:t>
            </a:r>
            <a:endParaRPr lang="en-US" sz="3100" dirty="0">
              <a:latin typeface="Copperplate Gothic Bold"/>
            </a:endParaRPr>
          </a:p>
        </p:txBody>
      </p:sp>
      <p:sp>
        <p:nvSpPr>
          <p:cNvPr id="3" name="Subtitle 2"/>
          <p:cNvSpPr>
            <a:spLocks noGrp="1"/>
          </p:cNvSpPr>
          <p:nvPr>
            <p:ph type="subTitle" idx="1"/>
          </p:nvPr>
        </p:nvSpPr>
        <p:spPr>
          <a:xfrm>
            <a:off x="696517" y="1901022"/>
            <a:ext cx="7758415" cy="1752600"/>
          </a:xfrm>
        </p:spPr>
        <p:txBody>
          <a:bodyPr>
            <a:normAutofit/>
          </a:bodyPr>
          <a:lstStyle/>
          <a:p>
            <a:r>
              <a:rPr lang="en-US" dirty="0" smtClean="0">
                <a:latin typeface="Copperplate Gothic Bold"/>
                <a:cs typeface="Copperplate Gothic Bold"/>
              </a:rPr>
              <a:t>Pennsylvania Assoc. for Justice </a:t>
            </a:r>
          </a:p>
          <a:p>
            <a:r>
              <a:rPr lang="en-US" sz="2200" dirty="0" smtClean="0">
                <a:latin typeface="Copperplate Gothic Bold"/>
                <a:cs typeface="Copperplate Gothic Bold"/>
              </a:rPr>
              <a:t>January 17-18, 2019</a:t>
            </a:r>
          </a:p>
          <a:p>
            <a:r>
              <a:rPr lang="en-US" sz="2200" dirty="0" smtClean="0">
                <a:latin typeface="Copperplate Gothic Bold"/>
                <a:cs typeface="Copperplate Gothic Bold"/>
              </a:rPr>
              <a:t>Case Law Update</a:t>
            </a:r>
          </a:p>
        </p:txBody>
      </p:sp>
      <p:pic>
        <p:nvPicPr>
          <p:cNvPr id="4" name="Picture 3" descr="medical-malpractice-attorney-atlanta.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392962" y="3414702"/>
            <a:ext cx="4383548" cy="1454867"/>
          </a:xfrm>
          <a:prstGeom prst="rect">
            <a:avLst/>
          </a:prstGeom>
          <a:ln>
            <a:noFill/>
          </a:ln>
          <a:effectLst>
            <a:softEdge rad="112500"/>
          </a:effectLst>
          <a:scene3d>
            <a:camera prst="obliqueTopLeft"/>
            <a:lightRig rig="threePt" dir="t"/>
          </a:scene3d>
        </p:spPr>
      </p:pic>
      <p:sp>
        <p:nvSpPr>
          <p:cNvPr id="6" name="TextBox 5"/>
          <p:cNvSpPr txBox="1"/>
          <p:nvPr/>
        </p:nvSpPr>
        <p:spPr>
          <a:xfrm>
            <a:off x="1385156" y="4963035"/>
            <a:ext cx="6390967" cy="1754326"/>
          </a:xfrm>
          <a:prstGeom prst="rect">
            <a:avLst/>
          </a:prstGeom>
          <a:noFill/>
        </p:spPr>
        <p:txBody>
          <a:bodyPr wrap="square" rtlCol="0">
            <a:spAutoFit/>
          </a:bodyPr>
          <a:lstStyle/>
          <a:p>
            <a:pPr algn="ctr"/>
            <a:r>
              <a:rPr lang="en-US" dirty="0" smtClean="0">
                <a:solidFill>
                  <a:schemeClr val="bg1"/>
                </a:solidFill>
                <a:latin typeface="Copperplate Gothic Bold"/>
                <a:cs typeface="Copperplate Gothic Bold"/>
              </a:rPr>
              <a:t>Presented by:</a:t>
            </a:r>
          </a:p>
          <a:p>
            <a:pPr algn="ctr"/>
            <a:r>
              <a:rPr lang="en-US" dirty="0" smtClean="0">
                <a:solidFill>
                  <a:schemeClr val="bg1"/>
                </a:solidFill>
                <a:latin typeface="Copperplate Gothic Bold"/>
                <a:cs typeface="Copperplate Gothic Bold"/>
              </a:rPr>
              <a:t> Clifford A. Rieders</a:t>
            </a:r>
          </a:p>
          <a:p>
            <a:pPr algn="ctr"/>
            <a:r>
              <a:rPr lang="en-US" sz="1200" dirty="0" smtClean="0">
                <a:solidFill>
                  <a:schemeClr val="bg1"/>
                </a:solidFill>
                <a:latin typeface="+mj-lt"/>
                <a:cs typeface="Copperplate Gothic Bold"/>
              </a:rPr>
              <a:t>Rieders, Travis, Humphrey, Waters &amp; </a:t>
            </a:r>
            <a:r>
              <a:rPr lang="en-US" sz="1200" dirty="0" err="1" smtClean="0">
                <a:solidFill>
                  <a:schemeClr val="bg1"/>
                </a:solidFill>
                <a:latin typeface="+mj-lt"/>
                <a:cs typeface="Copperplate Gothic Bold"/>
              </a:rPr>
              <a:t>Dohrmann</a:t>
            </a:r>
            <a:endParaRPr lang="en-US" sz="1200" dirty="0" smtClean="0">
              <a:solidFill>
                <a:schemeClr val="bg1"/>
              </a:solidFill>
              <a:latin typeface="+mj-lt"/>
              <a:cs typeface="Copperplate Gothic Bold"/>
            </a:endParaRPr>
          </a:p>
          <a:p>
            <a:pPr algn="ctr"/>
            <a:r>
              <a:rPr lang="en-US" sz="1200" dirty="0" smtClean="0">
                <a:solidFill>
                  <a:schemeClr val="bg1"/>
                </a:solidFill>
                <a:latin typeface="+mj-lt"/>
                <a:cs typeface="Copperplate Gothic Bold"/>
              </a:rPr>
              <a:t>161 West Third Street</a:t>
            </a:r>
          </a:p>
          <a:p>
            <a:pPr algn="ctr"/>
            <a:r>
              <a:rPr lang="en-US" sz="1200" dirty="0" smtClean="0">
                <a:solidFill>
                  <a:schemeClr val="bg1"/>
                </a:solidFill>
                <a:latin typeface="+mj-lt"/>
                <a:cs typeface="Copperplate Gothic Bold"/>
              </a:rPr>
              <a:t>Williamsport, PA  17701</a:t>
            </a:r>
          </a:p>
          <a:p>
            <a:pPr algn="ctr"/>
            <a:r>
              <a:rPr lang="en-US" sz="1200" dirty="0" smtClean="0">
                <a:solidFill>
                  <a:schemeClr val="bg1"/>
                </a:solidFill>
                <a:latin typeface="+mj-lt"/>
                <a:cs typeface="Copperplate Gothic Bold"/>
              </a:rPr>
              <a:t>(570) 323-8711</a:t>
            </a:r>
          </a:p>
          <a:p>
            <a:pPr algn="ctr"/>
            <a:r>
              <a:rPr lang="en-US" sz="1200" dirty="0" smtClean="0">
                <a:solidFill>
                  <a:schemeClr val="bg1"/>
                </a:solidFill>
                <a:latin typeface="+mj-lt"/>
                <a:cs typeface="Copperplate Gothic Bold"/>
              </a:rPr>
              <a:t>crieders@riederstravis.com</a:t>
            </a:r>
          </a:p>
          <a:p>
            <a:pPr algn="ctr"/>
            <a:r>
              <a:rPr lang="en-US" sz="1200" dirty="0" err="1" smtClean="0">
                <a:solidFill>
                  <a:schemeClr val="bg1"/>
                </a:solidFill>
                <a:latin typeface="+mj-lt"/>
                <a:cs typeface="Copperplate Gothic Bold"/>
              </a:rPr>
              <a:t>www.riederstravis.com</a:t>
            </a:r>
            <a:endParaRPr lang="en-US" sz="1200" dirty="0">
              <a:solidFill>
                <a:schemeClr val="bg1"/>
              </a:solidFill>
              <a:latin typeface="+mj-lt"/>
              <a:cs typeface="Copperplate Gothic Bold"/>
            </a:endParaRPr>
          </a:p>
        </p:txBody>
      </p:sp>
      <p:pic>
        <p:nvPicPr>
          <p:cNvPr id="7" name="Picture 6" descr="medical-malpractice-attorney-atlanta.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384323" y="3501102"/>
            <a:ext cx="4383548" cy="1454867"/>
          </a:xfrm>
          <a:prstGeom prst="rect">
            <a:avLst/>
          </a:prstGeom>
          <a:ln>
            <a:noFill/>
          </a:ln>
          <a:effectLst>
            <a:softEdge rad="112500"/>
          </a:effectLst>
          <a:scene3d>
            <a:camera prst="obliqueTopLeft"/>
            <a:lightRig rig="threePt" dir="t"/>
          </a:scene3d>
        </p:spPr>
      </p:pic>
    </p:spTree>
    <p:extLst>
      <p:ext uri="{BB962C8B-B14F-4D97-AF65-F5344CB8AC3E}">
        <p14:creationId xmlns:p14="http://schemas.microsoft.com/office/powerpoint/2010/main" val="32255640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smtClean="0">
                <a:solidFill>
                  <a:srgbClr val="FFFFFF"/>
                </a:solidFill>
                <a:latin typeface="Arial"/>
                <a:cs typeface="Arial"/>
              </a:rPr>
              <a:t>Washburn v. Northern Health Facilities</a:t>
            </a:r>
            <a:r>
              <a:rPr lang="en-US" b="1" dirty="0" smtClean="0">
                <a:solidFill>
                  <a:srgbClr val="FFFFFF"/>
                </a:solidFill>
                <a:latin typeface="Arial"/>
                <a:cs typeface="Arial"/>
              </a:rPr>
              <a:t/>
            </a:r>
            <a:br>
              <a:rPr lang="en-US" b="1" dirty="0" smtClean="0">
                <a:solidFill>
                  <a:srgbClr val="FFFFFF"/>
                </a:solidFill>
                <a:latin typeface="Arial"/>
                <a:cs typeface="Arial"/>
              </a:rPr>
            </a:br>
            <a:r>
              <a:rPr lang="en-US" sz="2000" dirty="0" smtClean="0">
                <a:solidFill>
                  <a:srgbClr val="FFFFFF"/>
                </a:solidFill>
                <a:latin typeface="Arial"/>
                <a:cs typeface="Arial"/>
              </a:rPr>
              <a:t>121 A.3d 1008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Bowes, J.</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Mrs. Washburn, having no POA for her husband, signed a stand-alone ADR between her husband and the nursing home.</a:t>
            </a:r>
          </a:p>
          <a:p>
            <a:r>
              <a:rPr lang="en-US" sz="2000" dirty="0" smtClean="0">
                <a:solidFill>
                  <a:srgbClr val="FFFFFF"/>
                </a:solidFill>
              </a:rPr>
              <a:t>Mr. Washburn did not sign the ADR.</a:t>
            </a:r>
          </a:p>
          <a:p>
            <a:r>
              <a:rPr lang="en-US" sz="2000" dirty="0" smtClean="0">
                <a:solidFill>
                  <a:srgbClr val="FFFFFF"/>
                </a:solidFill>
              </a:rPr>
              <a:t>No facts to show Mr. Washburn authorized her to sign.</a:t>
            </a:r>
          </a:p>
          <a:p>
            <a:r>
              <a:rPr lang="en-US" sz="2000" dirty="0" smtClean="0">
                <a:solidFill>
                  <a:srgbClr val="FFFFFF"/>
                </a:solidFill>
              </a:rPr>
              <a:t>Issue: whether a valid agreement to arbitrate existed.</a:t>
            </a:r>
          </a:p>
          <a:p>
            <a:r>
              <a:rPr lang="en-US" sz="2000" dirty="0" smtClean="0">
                <a:solidFill>
                  <a:srgbClr val="FFFFFF"/>
                </a:solidFill>
              </a:rPr>
              <a:t>Equitable estoppel does not assist the nursing home.</a:t>
            </a:r>
          </a:p>
          <a:p>
            <a:r>
              <a:rPr lang="en-US" sz="2000" dirty="0" smtClean="0">
                <a:solidFill>
                  <a:srgbClr val="FFFFFF"/>
                </a:solidFill>
              </a:rPr>
              <a:t>No evidence or merit to the argument that Mr. Washburn was an intended third-party beneficiary of the arbitration agreement signed by his wife.</a:t>
            </a:r>
          </a:p>
          <a:p>
            <a:r>
              <a:rPr lang="en-US" sz="2000" dirty="0" smtClean="0">
                <a:solidFill>
                  <a:srgbClr val="FFFFFF"/>
                </a:solidFill>
              </a:rPr>
              <a:t>Appealed from an order overruling preliminary objections in the nature of a petition to compel arbitration. The Superior Court affirmed.</a:t>
            </a:r>
          </a:p>
          <a:p>
            <a:r>
              <a:rPr lang="en-US" sz="2000" dirty="0" smtClean="0">
                <a:solidFill>
                  <a:srgbClr val="FFFFFF"/>
                </a:solidFill>
              </a:rPr>
              <a:t>Still good law?</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10</a:t>
            </a:fld>
            <a:endParaRPr lang="en-US"/>
          </a:p>
        </p:txBody>
      </p:sp>
    </p:spTree>
    <p:extLst>
      <p:ext uri="{BB962C8B-B14F-4D97-AF65-F5344CB8AC3E}">
        <p14:creationId xmlns:p14="http://schemas.microsoft.com/office/powerpoint/2010/main" val="1640472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2981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Experts</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100</a:t>
            </a:fld>
            <a:endParaRPr lang="en-US" dirty="0"/>
          </a:p>
        </p:txBody>
      </p:sp>
    </p:spTree>
    <p:extLst>
      <p:ext uri="{BB962C8B-B14F-4D97-AF65-F5344CB8AC3E}">
        <p14:creationId xmlns:p14="http://schemas.microsoft.com/office/powerpoint/2010/main" val="13806641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200" b="1" dirty="0" smtClean="0">
                <a:solidFill>
                  <a:srgbClr val="FFFFFF"/>
                </a:solidFill>
                <a:ea typeface="Garamond" pitchFamily="-107" charset="0"/>
                <a:cs typeface="Arial"/>
                <a:sym typeface="Garamond" pitchFamily="-107" charset="0"/>
              </a:rPr>
              <a:t> </a:t>
            </a:r>
            <a:r>
              <a:rPr lang="en-US" sz="2800" b="1" dirty="0" err="1" smtClean="0">
                <a:solidFill>
                  <a:srgbClr val="FFFFFF"/>
                </a:solidFill>
                <a:ea typeface="Garamond" pitchFamily="-107" charset="0"/>
                <a:cs typeface="Arial"/>
                <a:sym typeface="Garamond" pitchFamily="-107" charset="0"/>
              </a:rPr>
              <a:t>Stange</a:t>
            </a:r>
            <a:r>
              <a:rPr lang="en-US" sz="2800" b="1" dirty="0" smtClean="0">
                <a:solidFill>
                  <a:srgbClr val="FFFFFF"/>
                </a:solidFill>
                <a:ea typeface="Garamond" pitchFamily="-107" charset="0"/>
                <a:cs typeface="Arial"/>
                <a:sym typeface="Garamond" pitchFamily="-107" charset="0"/>
              </a:rPr>
              <a:t> v. Janssen Pharmaceuticals</a:t>
            </a:r>
            <a:r>
              <a:rPr lang="en-US" sz="2200" b="1" dirty="0" smtClean="0">
                <a:solidFill>
                  <a:srgbClr val="FFFFFF"/>
                </a:solidFill>
                <a:ea typeface="Garamond" pitchFamily="-107" charset="0"/>
                <a:cs typeface="Arial"/>
                <a:sym typeface="Garamond" pitchFamily="-107" charset="0"/>
              </a:rPr>
              <a:t/>
            </a:r>
            <a:br>
              <a:rPr lang="en-US" sz="22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2018 Pa. Super. LEXIS 11 (January 8, 2018)</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Ford Elliott, P.J.E.</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lnSpcReduction="10000"/>
          </a:bodyPr>
          <a:lstStyle/>
          <a:p>
            <a:r>
              <a:rPr lang="en-US" sz="2400" dirty="0" err="1" smtClean="0">
                <a:cs typeface="Garamond"/>
              </a:rPr>
              <a:t>Stange</a:t>
            </a:r>
            <a:r>
              <a:rPr lang="en-US" sz="2400" dirty="0" smtClean="0">
                <a:cs typeface="Garamond"/>
              </a:rPr>
              <a:t> sued Janssen and other manufacturers for breast growth due to Risperdal.</a:t>
            </a:r>
          </a:p>
          <a:p>
            <a:r>
              <a:rPr lang="en-US" sz="2400" dirty="0" smtClean="0">
                <a:cs typeface="Garamond"/>
              </a:rPr>
              <a:t>Verdict of $500,000 plus delay of damages.</a:t>
            </a:r>
          </a:p>
          <a:p>
            <a:r>
              <a:rPr lang="en-US" sz="2400" i="1" dirty="0" smtClean="0">
                <a:cs typeface="Garamond"/>
              </a:rPr>
              <a:t>Frye</a:t>
            </a:r>
            <a:r>
              <a:rPr lang="en-US" sz="2400" dirty="0" smtClean="0">
                <a:cs typeface="Garamond"/>
              </a:rPr>
              <a:t> standard means that the conclusions reached by the expert witness from generally accepted principles and methodologies need not also be generally accepted.</a:t>
            </a:r>
          </a:p>
          <a:p>
            <a:r>
              <a:rPr lang="en-US" sz="2400" dirty="0" smtClean="0">
                <a:cs typeface="Garamond"/>
              </a:rPr>
              <a:t>Court’s inquire into whether a particular scientific process is “generally accepted” is an effort to ensure that the result of scientific process stems from “scientific research which has been conducted in a fashion that is generally recognized as being sound and is not the fanciful creation of a renegade researcher.”</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101</a:t>
            </a:fld>
            <a:endParaRPr lang="en-US" sz="1200" b="1" dirty="0"/>
          </a:p>
        </p:txBody>
      </p:sp>
    </p:spTree>
    <p:extLst>
      <p:ext uri="{BB962C8B-B14F-4D97-AF65-F5344CB8AC3E}">
        <p14:creationId xmlns:p14="http://schemas.microsoft.com/office/powerpoint/2010/main" val="15197386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 </a:t>
            </a:r>
            <a:r>
              <a:rPr lang="en-US" sz="2800" b="1" dirty="0" err="1" smtClean="0">
                <a:solidFill>
                  <a:srgbClr val="FFFFFF"/>
                </a:solidFill>
                <a:ea typeface="Garamond" pitchFamily="-107" charset="0"/>
                <a:cs typeface="Arial"/>
                <a:sym typeface="Garamond" pitchFamily="-107" charset="0"/>
              </a:rPr>
              <a:t>Stange</a:t>
            </a:r>
            <a:r>
              <a:rPr lang="en-US" sz="2800" b="1" dirty="0" smtClean="0">
                <a:solidFill>
                  <a:srgbClr val="FFFFFF"/>
                </a:solidFill>
                <a:ea typeface="Garamond" pitchFamily="-107" charset="0"/>
                <a:cs typeface="Arial"/>
                <a:sym typeface="Garamond" pitchFamily="-107" charset="0"/>
              </a:rPr>
              <a:t> v. Janssen Pharmaceuticals</a:t>
            </a:r>
            <a:br>
              <a:rPr lang="en-US" sz="28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2018 Pa. Super. LEXIS 11 (January 8, 2018)</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Ford Elliott, P.J.E.</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lnSpcReduction="10000"/>
          </a:bodyPr>
          <a:lstStyle/>
          <a:p>
            <a:r>
              <a:rPr lang="en-US" sz="2400" dirty="0" smtClean="0">
                <a:cs typeface="Garamond"/>
              </a:rPr>
              <a:t>Question is whether methodology is followed by doctors in making a differential diagnosis.</a:t>
            </a:r>
          </a:p>
          <a:p>
            <a:r>
              <a:rPr lang="en-US" sz="2400" dirty="0" smtClean="0">
                <a:cs typeface="Garamond"/>
              </a:rPr>
              <a:t>Janssen complained that Plaintiff’s prolactin levels were never tested while taking Risperdal, and therefore Plaintiff could not rule out puberty as the cause of </a:t>
            </a:r>
            <a:r>
              <a:rPr lang="en-US" sz="2400" dirty="0" err="1" smtClean="0">
                <a:cs typeface="Garamond"/>
              </a:rPr>
              <a:t>gynecomastia</a:t>
            </a:r>
            <a:r>
              <a:rPr lang="en-US" sz="2400" dirty="0" smtClean="0">
                <a:cs typeface="Garamond"/>
              </a:rPr>
              <a:t>.</a:t>
            </a:r>
          </a:p>
          <a:p>
            <a:r>
              <a:rPr lang="en-US" sz="2400" dirty="0" smtClean="0">
                <a:cs typeface="Garamond"/>
              </a:rPr>
              <a:t>Court addressed causation in warning context.</a:t>
            </a:r>
          </a:p>
          <a:p>
            <a:r>
              <a:rPr lang="en-US" sz="2400" dirty="0" smtClean="0">
                <a:cs typeface="Garamond"/>
              </a:rPr>
              <a:t>Plaintiff must show that if properly waned altered behavior would have avoided the injury.</a:t>
            </a:r>
          </a:p>
          <a:p>
            <a:r>
              <a:rPr lang="en-US" sz="2400" dirty="0" smtClean="0">
                <a:cs typeface="Garamond"/>
              </a:rPr>
              <a:t>Under the Learned Intermediary Doctrine, a manufacturer will be held liable only where it fails to exercise reasonable care to inform a physician of the facts which make the drug likely to be dangerous.</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102</a:t>
            </a:fld>
            <a:endParaRPr lang="en-US" sz="1200" b="1" dirty="0"/>
          </a:p>
        </p:txBody>
      </p:sp>
    </p:spTree>
    <p:extLst>
      <p:ext uri="{BB962C8B-B14F-4D97-AF65-F5344CB8AC3E}">
        <p14:creationId xmlns:p14="http://schemas.microsoft.com/office/powerpoint/2010/main" val="20840974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200" b="1" dirty="0" smtClean="0">
                <a:solidFill>
                  <a:srgbClr val="FFFFFF"/>
                </a:solidFill>
                <a:ea typeface="Garamond" pitchFamily="-107" charset="0"/>
                <a:cs typeface="Arial"/>
                <a:sym typeface="Garamond" pitchFamily="-107" charset="0"/>
              </a:rPr>
              <a:t> </a:t>
            </a:r>
            <a:r>
              <a:rPr lang="en-US" sz="2800" b="1" dirty="0" err="1" smtClean="0">
                <a:solidFill>
                  <a:srgbClr val="FFFFFF"/>
                </a:solidFill>
                <a:ea typeface="Garamond" pitchFamily="-107" charset="0"/>
                <a:cs typeface="Arial"/>
                <a:sym typeface="Garamond" pitchFamily="-107" charset="0"/>
              </a:rPr>
              <a:t>Stange</a:t>
            </a:r>
            <a:r>
              <a:rPr lang="en-US" sz="2800" b="1" dirty="0" smtClean="0">
                <a:solidFill>
                  <a:srgbClr val="FFFFFF"/>
                </a:solidFill>
                <a:ea typeface="Garamond" pitchFamily="-107" charset="0"/>
                <a:cs typeface="Arial"/>
                <a:sym typeface="Garamond" pitchFamily="-107" charset="0"/>
              </a:rPr>
              <a:t> v. Janssen Pharmaceuticals</a:t>
            </a:r>
            <a:r>
              <a:rPr lang="en-US" sz="2200" b="1" dirty="0" smtClean="0">
                <a:solidFill>
                  <a:srgbClr val="FFFFFF"/>
                </a:solidFill>
                <a:ea typeface="Garamond" pitchFamily="-107" charset="0"/>
                <a:cs typeface="Arial"/>
                <a:sym typeface="Garamond" pitchFamily="-107" charset="0"/>
              </a:rPr>
              <a:t/>
            </a:r>
            <a:br>
              <a:rPr lang="en-US" sz="22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2018 Pa. Super. LEXIS 11 (January 8, 2018)</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Ford Elliott, P.J.E.</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cs typeface="Garamond"/>
              </a:rPr>
              <a:t>There was adequate testimony of misleading and inaccurate warning.</a:t>
            </a:r>
          </a:p>
          <a:p>
            <a:r>
              <a:rPr lang="en-US" sz="2400" dirty="0" smtClean="0">
                <a:cs typeface="Garamond"/>
              </a:rPr>
              <a:t>Doctors testified that if they knew the truth they would not have prescribed the drug.</a:t>
            </a:r>
          </a:p>
          <a:p>
            <a:r>
              <a:rPr lang="en-US" sz="2400" dirty="0" smtClean="0">
                <a:cs typeface="Garamond"/>
              </a:rPr>
              <a:t>Other principles under Wisconsin law, but the court sent back the case for consideration of punitive damages.</a:t>
            </a:r>
          </a:p>
          <a:p>
            <a:r>
              <a:rPr lang="en-US" sz="2400" dirty="0" smtClean="0">
                <a:cs typeface="Garamond"/>
              </a:rPr>
              <a:t>Emotional distress shown by bullying which occurred.</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103</a:t>
            </a:fld>
            <a:endParaRPr lang="en-US" sz="1200" b="1" dirty="0"/>
          </a:p>
        </p:txBody>
      </p:sp>
    </p:spTree>
    <p:extLst>
      <p:ext uri="{BB962C8B-B14F-4D97-AF65-F5344CB8AC3E}">
        <p14:creationId xmlns:p14="http://schemas.microsoft.com/office/powerpoint/2010/main" val="14093927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Seels</a:t>
            </a:r>
            <a:r>
              <a:rPr lang="en-US" sz="2800" b="1" dirty="0" smtClean="0">
                <a:solidFill>
                  <a:srgbClr val="FFFFFF"/>
                </a:solidFill>
                <a:ea typeface="Garamond" pitchFamily="-107" charset="0"/>
                <a:cs typeface="Arial"/>
                <a:sym typeface="Garamond" pitchFamily="-107" charset="0"/>
              </a:rPr>
              <a:t> v. Tenet Health Sys. Hahnemann, LLC</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Pa. Super. LEXIS 532 (July 18, 2017)</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Shogan</a:t>
            </a:r>
            <a:r>
              <a:rPr lang="en-US" sz="1600" i="1" dirty="0" smtClean="0">
                <a:solidFill>
                  <a:srgbClr val="FFFFFF"/>
                </a:solidFill>
                <a:ea typeface="Garamond" pitchFamily="-107" charset="0"/>
                <a:cs typeface="Arial"/>
                <a:sym typeface="Garamond" pitchFamily="-107" charset="0"/>
              </a:rPr>
              <a:t>, J. Appellant</a:t>
            </a:r>
            <a:endParaRPr lang="en-US" sz="1600" i="1" dirty="0">
              <a:solidFill>
                <a:srgbClr val="000000"/>
              </a:solidFill>
            </a:endParaRPr>
          </a:p>
        </p:txBody>
      </p:sp>
      <p:sp>
        <p:nvSpPr>
          <p:cNvPr id="3" name="Content Placeholder 2"/>
          <p:cNvSpPr>
            <a:spLocks noGrp="1"/>
          </p:cNvSpPr>
          <p:nvPr>
            <p:ph idx="1"/>
          </p:nvPr>
        </p:nvSpPr>
        <p:spPr>
          <a:xfrm>
            <a:off x="457200" y="1740720"/>
            <a:ext cx="8229600" cy="4998480"/>
          </a:xfrm>
        </p:spPr>
        <p:txBody>
          <a:bodyPr>
            <a:normAutofit fontScale="92500" lnSpcReduction="20000"/>
          </a:bodyPr>
          <a:lstStyle/>
          <a:p>
            <a:r>
              <a:rPr lang="en-US" sz="2400" dirty="0" smtClean="0">
                <a:cs typeface="Garamond"/>
              </a:rPr>
              <a:t>Decedent signed a form refusing blood transfusions due to her religious beliefs</a:t>
            </a:r>
            <a:r>
              <a:rPr lang="en-US" sz="2400" dirty="0">
                <a:cs typeface="Garamond"/>
              </a:rPr>
              <a:t> </a:t>
            </a:r>
            <a:r>
              <a:rPr lang="en-US" sz="2400" dirty="0" smtClean="0">
                <a:cs typeface="Garamond"/>
              </a:rPr>
              <a:t>and passed away from internal bleeding after a C-section.</a:t>
            </a:r>
          </a:p>
          <a:p>
            <a:r>
              <a:rPr lang="en-US" sz="2400" dirty="0" smtClean="0">
                <a:cs typeface="Garamond"/>
              </a:rPr>
              <a:t>Plaintiff’s expert failed to establish he had appropriate skill, experience or knowledge in the area of bloodless medicine.</a:t>
            </a:r>
          </a:p>
          <a:p>
            <a:r>
              <a:rPr lang="en-US" sz="2400" dirty="0" smtClean="0">
                <a:cs typeface="Garamond"/>
              </a:rPr>
              <a:t>Plaintiff’s expert conflated medical objective of minimizing blood loss during surgery with a “bloodless medicine” program.</a:t>
            </a:r>
          </a:p>
          <a:p>
            <a:r>
              <a:rPr lang="en-US" sz="2400" dirty="0">
                <a:cs typeface="Garamond"/>
              </a:rPr>
              <a:t>No expert testified with respect to bloodless medicine policies or applicable standard of </a:t>
            </a:r>
            <a:r>
              <a:rPr lang="en-US" sz="2400" dirty="0" smtClean="0">
                <a:cs typeface="Garamond"/>
              </a:rPr>
              <a:t>care.</a:t>
            </a:r>
          </a:p>
          <a:p>
            <a:r>
              <a:rPr lang="en-US" sz="2400" dirty="0">
                <a:cs typeface="Garamond"/>
              </a:rPr>
              <a:t>Trial court struck Appellant’s claims of negligence against unnamed agents and others deemed overly broad in Appellant’s Amended Complaint.  No second amended complaint was filed.</a:t>
            </a:r>
          </a:p>
          <a:p>
            <a:r>
              <a:rPr lang="en-US" sz="2400" dirty="0">
                <a:cs typeface="Garamond"/>
              </a:rPr>
              <a:t>Jury returned a verdict in favor of the Appellees stating that the conduct of the doctors’ did not fall below standard of care.</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104</a:t>
            </a:fld>
            <a:endParaRPr lang="en-US" sz="1200" b="1" dirty="0"/>
          </a:p>
        </p:txBody>
      </p:sp>
    </p:spTree>
    <p:extLst>
      <p:ext uri="{BB962C8B-B14F-4D97-AF65-F5344CB8AC3E}">
        <p14:creationId xmlns:p14="http://schemas.microsoft.com/office/powerpoint/2010/main" val="14340640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James v. Albert Einstein Med. Ctr.</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Pa. Super. 293 (Sept. 12, 2017)</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Platt,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98480"/>
          </a:xfrm>
        </p:spPr>
        <p:txBody>
          <a:bodyPr>
            <a:normAutofit/>
          </a:bodyPr>
          <a:lstStyle/>
          <a:p>
            <a:r>
              <a:rPr lang="en-US" sz="2400" dirty="0" smtClean="0">
                <a:cs typeface="Garamond"/>
              </a:rPr>
              <a:t>Verdict of no negligence.  Affirmed</a:t>
            </a:r>
          </a:p>
          <a:p>
            <a:r>
              <a:rPr lang="en-US" sz="2400" dirty="0" smtClean="0">
                <a:cs typeface="Garamond"/>
              </a:rPr>
              <a:t>Death due to neuroendocrine carcinoid tumor.</a:t>
            </a:r>
          </a:p>
          <a:p>
            <a:r>
              <a:rPr lang="en-US" sz="2400" dirty="0" smtClean="0">
                <a:cs typeface="Garamond"/>
              </a:rPr>
              <a:t>Defense expert not board certified in oncology.  He was certified in internal medicine and gastroenterology.</a:t>
            </a:r>
          </a:p>
          <a:p>
            <a:r>
              <a:rPr lang="en-US" sz="2400" dirty="0" smtClean="0">
                <a:cs typeface="Garamond"/>
              </a:rPr>
              <a:t>Mother was not improperly prohibited from testifying about impact of the death of her son on her life.</a:t>
            </a:r>
          </a:p>
          <a:p>
            <a:r>
              <a:rPr lang="en-US" sz="2400" dirty="0" smtClean="0">
                <a:cs typeface="Garamond"/>
              </a:rPr>
              <a:t>No loss of consortium for mother due to death of son.</a:t>
            </a:r>
          </a:p>
          <a:p>
            <a:r>
              <a:rPr lang="en-US" sz="2400" dirty="0" smtClean="0">
                <a:cs typeface="Garamond"/>
              </a:rPr>
              <a:t>Mother cannot testify to her pain and suffering.</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105</a:t>
            </a:fld>
            <a:endParaRPr lang="en-US" sz="1200" b="1" dirty="0"/>
          </a:p>
        </p:txBody>
      </p:sp>
    </p:spTree>
    <p:extLst>
      <p:ext uri="{BB962C8B-B14F-4D97-AF65-F5344CB8AC3E}">
        <p14:creationId xmlns:p14="http://schemas.microsoft.com/office/powerpoint/2010/main" val="5401382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W.C. v. Janssen Pharms., Inc.</a:t>
            </a:r>
            <a:br>
              <a:rPr lang="en-US" sz="28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2017 Pa. Super. LEXIS 909 (November 13, 2017)</a:t>
            </a:r>
            <a:br>
              <a:rPr lang="en-US" sz="18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Panella</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fontScale="92500"/>
          </a:bodyPr>
          <a:lstStyle/>
          <a:p>
            <a:r>
              <a:rPr lang="en-US" sz="2400" dirty="0" smtClean="0">
                <a:cs typeface="Garamond"/>
              </a:rPr>
              <a:t>Verdict for pharmaceutical companies.</a:t>
            </a:r>
          </a:p>
          <a:p>
            <a:r>
              <a:rPr lang="en-US" sz="2400" dirty="0" smtClean="0">
                <a:cs typeface="Garamond"/>
              </a:rPr>
              <a:t>Claim was that Risperdal caused </a:t>
            </a:r>
            <a:r>
              <a:rPr lang="en-US" sz="2400" dirty="0" err="1" smtClean="0">
                <a:cs typeface="Garamond"/>
              </a:rPr>
              <a:t>gynecomastia</a:t>
            </a:r>
            <a:r>
              <a:rPr lang="en-US" sz="2400" dirty="0" smtClean="0">
                <a:cs typeface="Garamond"/>
              </a:rPr>
              <a:t>.</a:t>
            </a:r>
          </a:p>
          <a:p>
            <a:r>
              <a:rPr lang="en-US" sz="2400" dirty="0" smtClean="0">
                <a:cs typeface="Garamond"/>
              </a:rPr>
              <a:t>Was ok for defense counsel to use tennis balls during closing.</a:t>
            </a:r>
          </a:p>
          <a:p>
            <a:r>
              <a:rPr lang="en-US" sz="2400" dirty="0" smtClean="0">
                <a:cs typeface="Garamond"/>
              </a:rPr>
              <a:t>Was ok for defense counsel to use lengthy slide presentation during closing that was never admitted into evidence.</a:t>
            </a:r>
          </a:p>
          <a:p>
            <a:r>
              <a:rPr lang="en-US" sz="2400" dirty="0" smtClean="0">
                <a:cs typeface="Garamond"/>
              </a:rPr>
              <a:t>Was ok for defense experts to give opinions on matters that came up at trial.</a:t>
            </a:r>
          </a:p>
          <a:p>
            <a:r>
              <a:rPr lang="en-US" sz="2400" dirty="0" smtClean="0">
                <a:cs typeface="Garamond"/>
              </a:rPr>
              <a:t>Was not permitted for PA to say that </a:t>
            </a:r>
            <a:r>
              <a:rPr lang="en-US" sz="2400" dirty="0" err="1" smtClean="0">
                <a:cs typeface="Garamond"/>
              </a:rPr>
              <a:t>gynecomastia</a:t>
            </a:r>
            <a:r>
              <a:rPr lang="en-US" sz="2400" dirty="0" smtClean="0">
                <a:cs typeface="Garamond"/>
              </a:rPr>
              <a:t> was caused by weight gain rather than Risperdal since PA was not qualified as an expert, was not named as an expert.</a:t>
            </a:r>
          </a:p>
          <a:p>
            <a:r>
              <a:rPr lang="en-US" sz="2400" dirty="0" smtClean="0">
                <a:cs typeface="Garamond"/>
              </a:rPr>
              <a:t>Court did not ensure that jury was able to separate PA’s expert testimony from lay testimony. </a:t>
            </a:r>
            <a:endParaRPr lang="en-US" sz="24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106</a:t>
            </a:fld>
            <a:endParaRPr lang="en-US" sz="1200" b="1" dirty="0"/>
          </a:p>
        </p:txBody>
      </p:sp>
    </p:spTree>
    <p:extLst>
      <p:ext uri="{BB962C8B-B14F-4D97-AF65-F5344CB8AC3E}">
        <p14:creationId xmlns:p14="http://schemas.microsoft.com/office/powerpoint/2010/main" val="38152005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W.C. v. Janssen Pharms., Inc.</a:t>
            </a:r>
            <a:br>
              <a:rPr lang="en-US" sz="28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2017 Pa. Super. LEXIS 909 (November 13, 2017)</a:t>
            </a:r>
            <a:br>
              <a:rPr lang="en-US" sz="18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Panella</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cs typeface="Garamond"/>
              </a:rPr>
              <a:t>Jury in favor of Defendant.  Found Defendant negligent for failing to provide adequate warnings regarding </a:t>
            </a:r>
            <a:r>
              <a:rPr lang="en-US" sz="2400" dirty="0" err="1" smtClean="0">
                <a:cs typeface="Garamond"/>
              </a:rPr>
              <a:t>gynecomastia</a:t>
            </a:r>
            <a:r>
              <a:rPr lang="en-US" sz="2400" dirty="0" smtClean="0">
                <a:cs typeface="Garamond"/>
              </a:rPr>
              <a:t> but failed to find that negligence caused </a:t>
            </a:r>
            <a:r>
              <a:rPr lang="en-US" sz="2400" dirty="0" err="1" smtClean="0">
                <a:cs typeface="Garamond"/>
              </a:rPr>
              <a:t>gynecomastia</a:t>
            </a:r>
            <a:r>
              <a:rPr lang="en-US" sz="2400" dirty="0" smtClean="0">
                <a:cs typeface="Garamond"/>
              </a:rPr>
              <a:t>.</a:t>
            </a:r>
          </a:p>
          <a:p>
            <a:r>
              <a:rPr lang="en-US" sz="2400" dirty="0" smtClean="0">
                <a:cs typeface="Garamond"/>
              </a:rPr>
              <a:t>During testimony, Defendant failed to designate PA as expert.  Superior Court found trial court erred in determining PA’s testimony did not constitute expert testimony.</a:t>
            </a:r>
          </a:p>
          <a:p>
            <a:r>
              <a:rPr lang="en-US" sz="2400" dirty="0" smtClean="0">
                <a:cs typeface="Garamond"/>
              </a:rPr>
              <a:t>Court did ensure jury was able to separate PA’s expert from lay testimony.  Reversed.</a:t>
            </a:r>
            <a:endParaRPr lang="en-US" sz="24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107</a:t>
            </a:fld>
            <a:endParaRPr lang="en-US" sz="1200" b="1" dirty="0"/>
          </a:p>
        </p:txBody>
      </p:sp>
    </p:spTree>
    <p:extLst>
      <p:ext uri="{BB962C8B-B14F-4D97-AF65-F5344CB8AC3E}">
        <p14:creationId xmlns:p14="http://schemas.microsoft.com/office/powerpoint/2010/main" val="41225414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Frey v. </a:t>
            </a:r>
            <a:r>
              <a:rPr lang="en-US" sz="2800" b="1" dirty="0" err="1" smtClean="0">
                <a:solidFill>
                  <a:srgbClr val="FFFFFF"/>
                </a:solidFill>
                <a:ea typeface="Garamond" pitchFamily="-107" charset="0"/>
                <a:cs typeface="Arial"/>
                <a:sym typeface="Garamond" pitchFamily="-107" charset="0"/>
              </a:rPr>
              <a:t>Potorski</a:t>
            </a:r>
            <a:r>
              <a:rPr lang="en-US" sz="2000" b="1" dirty="0" smtClean="0">
                <a:solidFill>
                  <a:srgbClr val="FFFFFF"/>
                </a:solidFill>
                <a:ea typeface="Garamond" pitchFamily="-107" charset="0"/>
                <a:cs typeface="Arial"/>
                <a:sym typeface="Garamond" pitchFamily="-107" charset="0"/>
              </a:rPr>
              <a:t/>
            </a:r>
            <a:br>
              <a:rPr lang="en-US" sz="20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145 A.3d 1171 (Pa. Super.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Fitzgerald,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Decedent died following an arterial dissection, angioplasty and stenting procedure.</a:t>
            </a:r>
          </a:p>
          <a:p>
            <a:r>
              <a:rPr lang="en-US" sz="2400" dirty="0" smtClean="0">
                <a:cs typeface="Garamond"/>
              </a:rPr>
              <a:t>Appellant of the Estate appealed from judgment entered in Luzerne County claiming the trial court erred in allowing a hematologist to testify with respect to standard of care for defendant, an interventional cardiologist.  </a:t>
            </a:r>
          </a:p>
          <a:p>
            <a:r>
              <a:rPr lang="en-US" sz="2400" dirty="0" smtClean="0">
                <a:cs typeface="Garamond"/>
              </a:rPr>
              <a:t>Trial court properly determined that doctor was qualified to testify under the MCARE Act and any error in his admission of testimony was harmless in light of substantially similar testimony of another qualified expert regarding the standard of care.</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108</a:t>
            </a:fld>
            <a:endParaRPr lang="en-US" sz="1200" b="1" dirty="0"/>
          </a:p>
        </p:txBody>
      </p:sp>
    </p:spTree>
    <p:extLst>
      <p:ext uri="{BB962C8B-B14F-4D97-AF65-F5344CB8AC3E}">
        <p14:creationId xmlns:p14="http://schemas.microsoft.com/office/powerpoint/2010/main" val="16597413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fontScale="90000"/>
          </a:bodyPr>
          <a:lstStyle/>
          <a:p>
            <a:r>
              <a:rPr lang="en-US" sz="2200" b="1" dirty="0" smtClean="0">
                <a:solidFill>
                  <a:srgbClr val="FFFFFF"/>
                </a:solidFill>
                <a:ea typeface="Garamond" pitchFamily="-107" charset="0"/>
                <a:cs typeface="Arial"/>
                <a:sym typeface="Garamond" pitchFamily="-107" charset="0"/>
              </a:rPr>
              <a:t>In Re: Johnson &amp; Johnson Talcum Powder Products Liability Marketing, et al.</a:t>
            </a:r>
            <a:br>
              <a:rPr lang="en-US" sz="22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No. 17-2980 (3</a:t>
            </a:r>
            <a:r>
              <a:rPr lang="en-US" sz="1800" baseline="30000" dirty="0" smtClean="0">
                <a:solidFill>
                  <a:srgbClr val="FFFFFF"/>
                </a:solidFill>
                <a:ea typeface="Garamond" pitchFamily="-107" charset="0"/>
                <a:cs typeface="Arial"/>
                <a:sym typeface="Garamond" pitchFamily="-107" charset="0"/>
              </a:rPr>
              <a:t>rd</a:t>
            </a:r>
            <a:r>
              <a:rPr lang="en-US" sz="1800" dirty="0" smtClean="0">
                <a:solidFill>
                  <a:srgbClr val="FFFFFF"/>
                </a:solidFill>
                <a:ea typeface="Garamond" pitchFamily="-107" charset="0"/>
                <a:cs typeface="Arial"/>
                <a:sym typeface="Garamond" pitchFamily="-107" charset="0"/>
              </a:rPr>
              <a:t> Cir. September 6, 2018)</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Smith,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lnSpcReduction="10000"/>
          </a:bodyPr>
          <a:lstStyle/>
          <a:p>
            <a:r>
              <a:rPr lang="en-US" sz="2400" dirty="0" smtClean="0">
                <a:cs typeface="Garamond"/>
              </a:rPr>
              <a:t>Plaintiff alleging an economic injury as a result of a purchasing decision, namely talcum powder, must do more than simply characterize their purchasing decision as an economic injury.</a:t>
            </a:r>
          </a:p>
          <a:p>
            <a:r>
              <a:rPr lang="en-US" sz="2400" dirty="0" smtClean="0">
                <a:cs typeface="Garamond"/>
              </a:rPr>
              <a:t>Plaintiff must allege facts that would permit a </a:t>
            </a:r>
            <a:r>
              <a:rPr lang="en-US" sz="2400" dirty="0" err="1" smtClean="0">
                <a:cs typeface="Garamond"/>
              </a:rPr>
              <a:t>factfinder</a:t>
            </a:r>
            <a:r>
              <a:rPr lang="en-US" sz="2400" dirty="0" smtClean="0">
                <a:cs typeface="Garamond"/>
              </a:rPr>
              <a:t> to determine that plaintiff failed to receive the economic benefit of her bargain.</a:t>
            </a:r>
          </a:p>
          <a:p>
            <a:r>
              <a:rPr lang="en-US" sz="2400" dirty="0" smtClean="0">
                <a:cs typeface="Garamond"/>
              </a:rPr>
              <a:t>Plaintiff alleged that women’s use of talcum powder increases risk of developing ovarian cancer.</a:t>
            </a:r>
          </a:p>
          <a:p>
            <a:r>
              <a:rPr lang="en-US" sz="2400" dirty="0">
                <a:cs typeface="Garamond"/>
              </a:rPr>
              <a:t>Plaintiff has not alleged that product has caused her physical injury.</a:t>
            </a:r>
          </a:p>
          <a:p>
            <a:r>
              <a:rPr lang="en-US" sz="2400" dirty="0">
                <a:cs typeface="Garamond"/>
              </a:rPr>
              <a:t>Only claim is for emotional injury</a:t>
            </a:r>
            <a:r>
              <a:rPr lang="en-US" sz="2400" dirty="0" smtClean="0">
                <a:cs typeface="Garamond"/>
              </a:rPr>
              <a:t>.</a:t>
            </a:r>
            <a:endParaRPr lang="en-US" sz="24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109</a:t>
            </a:fld>
            <a:endParaRPr lang="en-US" sz="1200" b="1" dirty="0"/>
          </a:p>
        </p:txBody>
      </p:sp>
    </p:spTree>
    <p:extLst>
      <p:ext uri="{BB962C8B-B14F-4D97-AF65-F5344CB8AC3E}">
        <p14:creationId xmlns:p14="http://schemas.microsoft.com/office/powerpoint/2010/main" val="1659309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700" b="1" dirty="0" err="1" smtClean="0">
                <a:solidFill>
                  <a:srgbClr val="FFFFFF"/>
                </a:solidFill>
                <a:latin typeface="Arial"/>
                <a:cs typeface="Arial"/>
              </a:rPr>
              <a:t>Wisler</a:t>
            </a:r>
            <a:r>
              <a:rPr lang="en-US" sz="2700" b="1" dirty="0" smtClean="0">
                <a:solidFill>
                  <a:srgbClr val="FFFFFF"/>
                </a:solidFill>
                <a:latin typeface="Arial"/>
                <a:cs typeface="Arial"/>
              </a:rPr>
              <a:t> v. Manor Care of Lancaster, PA, LLC</a:t>
            </a:r>
            <a:br>
              <a:rPr lang="en-US" sz="2700" b="1" dirty="0" smtClean="0">
                <a:solidFill>
                  <a:srgbClr val="FFFFFF"/>
                </a:solidFill>
                <a:latin typeface="Arial"/>
                <a:cs typeface="Arial"/>
              </a:rPr>
            </a:br>
            <a:r>
              <a:rPr lang="en-US" sz="2000" dirty="0" smtClean="0">
                <a:solidFill>
                  <a:srgbClr val="FFFFFF"/>
                </a:solidFill>
                <a:latin typeface="Arial"/>
                <a:cs typeface="Arial"/>
              </a:rPr>
              <a:t>124 A.3d 317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Stabile,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Manor Care contends that the trial court erred in refusing to compel arbitration of executor’s claims arising out of decedent's stay at a Manor Care Nursing Home.</a:t>
            </a:r>
          </a:p>
          <a:p>
            <a:r>
              <a:rPr lang="en-US" sz="2000" dirty="0" smtClean="0">
                <a:solidFill>
                  <a:srgbClr val="FFFFFF"/>
                </a:solidFill>
              </a:rPr>
              <a:t>Trial court found the arbitration agreement invalid.  The POA for decedent lacked the authority to enter into such agreement.</a:t>
            </a:r>
          </a:p>
          <a:p>
            <a:r>
              <a:rPr lang="en-US" sz="2000" dirty="0" smtClean="0">
                <a:solidFill>
                  <a:srgbClr val="FFFFFF"/>
                </a:solidFill>
              </a:rPr>
              <a:t>Express authority exists where the principal deliberately and specifically grants authority to the agent as to certain matters. That did not happen.</a:t>
            </a:r>
          </a:p>
          <a:p>
            <a:r>
              <a:rPr lang="en-US" sz="2000" dirty="0" smtClean="0">
                <a:solidFill>
                  <a:srgbClr val="FFFFFF"/>
                </a:solidFill>
              </a:rPr>
              <a:t>The decision should encourage parties seeking an agreement to arbitrate to ascertain the source of an agent’s authority before allowing the agent to sign and arbitration agreement on a principal’s behalf.</a:t>
            </a:r>
          </a:p>
          <a:p>
            <a:r>
              <a:rPr lang="en-US" sz="2000" dirty="0" smtClean="0">
                <a:solidFill>
                  <a:srgbClr val="FFFFFF"/>
                </a:solidFill>
              </a:rPr>
              <a:t>Still good law?</a:t>
            </a:r>
          </a:p>
          <a:p>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11</a:t>
            </a:fld>
            <a:endParaRPr lang="en-US"/>
          </a:p>
        </p:txBody>
      </p:sp>
    </p:spTree>
    <p:extLst>
      <p:ext uri="{BB962C8B-B14F-4D97-AF65-F5344CB8AC3E}">
        <p14:creationId xmlns:p14="http://schemas.microsoft.com/office/powerpoint/2010/main" val="405538004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fontScale="90000"/>
          </a:bodyPr>
          <a:lstStyle/>
          <a:p>
            <a:r>
              <a:rPr lang="en-US" sz="2200" b="1" dirty="0" smtClean="0">
                <a:solidFill>
                  <a:srgbClr val="FFFFFF"/>
                </a:solidFill>
                <a:ea typeface="Garamond" pitchFamily="-107" charset="0"/>
                <a:cs typeface="Arial"/>
                <a:sym typeface="Garamond" pitchFamily="-107" charset="0"/>
              </a:rPr>
              <a:t>In Re: Johnson &amp; Johnson Talcum Powder Products Liability Marketing, et al.</a:t>
            </a:r>
            <a:br>
              <a:rPr lang="en-US" sz="22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No. 17-2980 (3</a:t>
            </a:r>
            <a:r>
              <a:rPr lang="en-US" sz="1800" baseline="30000" dirty="0" smtClean="0">
                <a:solidFill>
                  <a:srgbClr val="FFFFFF"/>
                </a:solidFill>
                <a:ea typeface="Garamond" pitchFamily="-107" charset="0"/>
                <a:cs typeface="Arial"/>
                <a:sym typeface="Garamond" pitchFamily="-107" charset="0"/>
              </a:rPr>
              <a:t>rd</a:t>
            </a:r>
            <a:r>
              <a:rPr lang="en-US" sz="1800" dirty="0" smtClean="0">
                <a:solidFill>
                  <a:srgbClr val="FFFFFF"/>
                </a:solidFill>
                <a:ea typeface="Garamond" pitchFamily="-107" charset="0"/>
                <a:cs typeface="Arial"/>
                <a:sym typeface="Garamond" pitchFamily="-107" charset="0"/>
              </a:rPr>
              <a:t> Cir. September 6, 2018)</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Smith,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fontScale="92500" lnSpcReduction="20000"/>
          </a:bodyPr>
          <a:lstStyle/>
          <a:p>
            <a:r>
              <a:rPr lang="en-US" sz="2400" dirty="0" smtClean="0">
                <a:cs typeface="Garamond"/>
              </a:rPr>
              <a:t>Plaintiff alleges she suffers from a fear of someday developing ovarian cancer.</a:t>
            </a:r>
          </a:p>
          <a:p>
            <a:r>
              <a:rPr lang="en-US" sz="2400" dirty="0" smtClean="0">
                <a:cs typeface="Garamond"/>
              </a:rPr>
              <a:t>No allegation of a defective product.</a:t>
            </a:r>
          </a:p>
          <a:p>
            <a:r>
              <a:rPr lang="en-US" sz="2400" dirty="0" smtClean="0">
                <a:cs typeface="Garamond"/>
              </a:rPr>
              <a:t>Plaintiff does not seek to be reimbursed for powder that she still possesses, but cannot use.</a:t>
            </a:r>
          </a:p>
          <a:p>
            <a:r>
              <a:rPr lang="en-US" sz="2400" dirty="0" smtClean="0">
                <a:cs typeface="Garamond"/>
              </a:rPr>
              <a:t>Plaintiff does not seek to be reimbursed for medical monitoring expenses nor does she seek to recoup transaction costs with reselling or returning the Baby Powder.</a:t>
            </a:r>
          </a:p>
          <a:p>
            <a:r>
              <a:rPr lang="en-US" sz="2400" dirty="0" smtClean="0">
                <a:cs typeface="Garamond"/>
              </a:rPr>
              <a:t>Plaintiff’s theory of recovery is she suffered an economic injury by simply purchasing the improperly marked Baby Powder.</a:t>
            </a:r>
          </a:p>
          <a:p>
            <a:r>
              <a:rPr lang="en-US" sz="2400" dirty="0" smtClean="0">
                <a:cs typeface="Garamond"/>
              </a:rPr>
              <a:t>Plaintiff alleged that had she been informed that purchasing the powder could lead to an increase risk of developing ovarian cancer, she would not have purchased the powder in the </a:t>
            </a:r>
            <a:r>
              <a:rPr lang="en-US" sz="2400" smtClean="0">
                <a:cs typeface="Garamond"/>
              </a:rPr>
              <a:t>first place.</a:t>
            </a:r>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110</a:t>
            </a:fld>
            <a:endParaRPr lang="en-US" sz="1200" b="1" dirty="0"/>
          </a:p>
        </p:txBody>
      </p:sp>
    </p:spTree>
    <p:extLst>
      <p:ext uri="{BB962C8B-B14F-4D97-AF65-F5344CB8AC3E}">
        <p14:creationId xmlns:p14="http://schemas.microsoft.com/office/powerpoint/2010/main" val="30409627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467"/>
            <a:ext cx="8229600" cy="4525963"/>
          </a:xfrm>
        </p:spPr>
        <p:txBody>
          <a:bodyPr>
            <a:normAutofit/>
          </a:bodyPr>
          <a:lstStyle/>
          <a:p>
            <a:r>
              <a:rPr lang="en-US" sz="2400" dirty="0" smtClean="0"/>
              <a:t>Plaintiffs filed an amended complaint against defendant alleging that mothers ingestion of Zoloft during pregnancy </a:t>
            </a:r>
            <a:r>
              <a:rPr lang="en-US" sz="2400" dirty="0" err="1" smtClean="0"/>
              <a:t>omphalocele</a:t>
            </a:r>
            <a:r>
              <a:rPr lang="en-US" sz="2400" dirty="0" smtClean="0"/>
              <a:t> in newborn son.</a:t>
            </a:r>
          </a:p>
          <a:p>
            <a:r>
              <a:rPr lang="en-US" sz="2400" dirty="0" smtClean="0"/>
              <a:t>Defendants’ </a:t>
            </a:r>
            <a:r>
              <a:rPr lang="en-US" sz="2400" i="1" dirty="0" smtClean="0"/>
              <a:t>Frye</a:t>
            </a:r>
            <a:r>
              <a:rPr lang="en-US" sz="2400" dirty="0" smtClean="0"/>
              <a:t> motions against both witnesses were granted on that basis that both experts testimony failed to meet requirements under the </a:t>
            </a:r>
            <a:r>
              <a:rPr lang="en-US" sz="2400" i="1" dirty="0" smtClean="0"/>
              <a:t>Frye</a:t>
            </a:r>
            <a:r>
              <a:rPr lang="en-US" sz="2400" dirty="0" smtClean="0"/>
              <a:t> standard.</a:t>
            </a:r>
          </a:p>
          <a:p>
            <a:r>
              <a:rPr lang="en-US" sz="2400" dirty="0" smtClean="0"/>
              <a:t>Court determined that experts intended to apply improper epidemiological methodology to self-described field of “forensic” epidemiology.</a:t>
            </a:r>
          </a:p>
          <a:p>
            <a:endParaRPr lang="en-US" sz="2400" dirty="0"/>
          </a:p>
        </p:txBody>
      </p:sp>
      <p:sp>
        <p:nvSpPr>
          <p:cNvPr id="4" name="Slide Number Placeholder 3"/>
          <p:cNvSpPr>
            <a:spLocks noGrp="1"/>
          </p:cNvSpPr>
          <p:nvPr>
            <p:ph type="sldNum" sz="quarter" idx="12"/>
          </p:nvPr>
        </p:nvSpPr>
        <p:spPr/>
        <p:txBody>
          <a:bodyPr/>
          <a:lstStyle/>
          <a:p>
            <a:fld id="{194F131D-41A4-A242-9676-BBA386F9D3AE}" type="slidenum">
              <a:rPr lang="en-US" smtClean="0"/>
              <a:pPr/>
              <a:t>111</a:t>
            </a:fld>
            <a:endParaRPr lang="en-US" dirty="0"/>
          </a:p>
        </p:txBody>
      </p:sp>
      <p:sp>
        <p:nvSpPr>
          <p:cNvPr id="6"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Porter v. SmithKline Beecham Corp.</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16-0218 (C.P. Philadelphia Feb 10,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Bernstein, J.</a:t>
            </a:r>
            <a:endParaRPr lang="en-US" sz="1600" i="1" dirty="0">
              <a:solidFill>
                <a:srgbClr val="000000"/>
              </a:solidFill>
            </a:endParaRPr>
          </a:p>
        </p:txBody>
      </p:sp>
    </p:spTree>
    <p:extLst>
      <p:ext uri="{BB962C8B-B14F-4D97-AF65-F5344CB8AC3E}">
        <p14:creationId xmlns:p14="http://schemas.microsoft.com/office/powerpoint/2010/main" val="94085232"/>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467"/>
            <a:ext cx="8229600" cy="4525963"/>
          </a:xfrm>
        </p:spPr>
        <p:txBody>
          <a:bodyPr>
            <a:normAutofit/>
          </a:bodyPr>
          <a:lstStyle/>
          <a:p>
            <a:r>
              <a:rPr lang="en-US" sz="2400" dirty="0" smtClean="0"/>
              <a:t>Expert only relied on one study on the link between Zoloft and </a:t>
            </a:r>
            <a:r>
              <a:rPr lang="en-US" sz="2400" dirty="0" err="1" smtClean="0"/>
              <a:t>omphaleocele</a:t>
            </a:r>
            <a:r>
              <a:rPr lang="en-US" sz="2400" dirty="0" smtClean="0"/>
              <a:t> and ignored timing issues in the pregnancy.</a:t>
            </a:r>
          </a:p>
          <a:p>
            <a:r>
              <a:rPr lang="en-US" sz="2400" dirty="0" smtClean="0"/>
              <a:t>Court found that its exclusion of expert testimony was warranted under the </a:t>
            </a:r>
            <a:r>
              <a:rPr lang="en-US" sz="2400" i="1" dirty="0" smtClean="0"/>
              <a:t>Frye</a:t>
            </a:r>
            <a:r>
              <a:rPr lang="en-US" sz="2400" dirty="0" smtClean="0"/>
              <a:t> standard.</a:t>
            </a:r>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194F131D-41A4-A242-9676-BBA386F9D3AE}" type="slidenum">
              <a:rPr lang="en-US" smtClean="0"/>
              <a:pPr/>
              <a:t>112</a:t>
            </a:fld>
            <a:endParaRPr lang="en-US" dirty="0"/>
          </a:p>
        </p:txBody>
      </p:sp>
      <p:sp>
        <p:nvSpPr>
          <p:cNvPr id="6"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Porter v. SmithKline Beecham Corp.</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16-0218 (C.P. Philadelphia Feb 10,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Bernstein, J.</a:t>
            </a:r>
            <a:endParaRPr lang="en-US" sz="1600" i="1" dirty="0">
              <a:solidFill>
                <a:srgbClr val="000000"/>
              </a:solidFill>
            </a:endParaRPr>
          </a:p>
        </p:txBody>
      </p:sp>
    </p:spTree>
    <p:extLst>
      <p:ext uri="{BB962C8B-B14F-4D97-AF65-F5344CB8AC3E}">
        <p14:creationId xmlns:p14="http://schemas.microsoft.com/office/powerpoint/2010/main" val="2481304133"/>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Page v. Moses Taylor Hospital</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Civil No. 11 CV 1402 (C.P. Lackawanna May 18,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Nealon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Plaintiff alleged a failure to properly diagnose and treat her preeclampsia during her pregnancy with twins, suffering an </a:t>
            </a:r>
            <a:r>
              <a:rPr lang="en-US" sz="2400" dirty="0" err="1" smtClean="0">
                <a:cs typeface="Garamond"/>
              </a:rPr>
              <a:t>eclamptic</a:t>
            </a:r>
            <a:r>
              <a:rPr lang="en-US" sz="2400" dirty="0" smtClean="0">
                <a:cs typeface="Garamond"/>
              </a:rPr>
              <a:t> seizure resulting in stillbirths of the twins due to placental abruption.</a:t>
            </a:r>
          </a:p>
          <a:p>
            <a:r>
              <a:rPr lang="en-US" sz="2400" dirty="0" smtClean="0">
                <a:cs typeface="Garamond"/>
              </a:rPr>
              <a:t>Defendants seek to bar plaintiff from introducing emotional or psychological harm as evidence.</a:t>
            </a:r>
          </a:p>
          <a:p>
            <a:r>
              <a:rPr lang="en-US" sz="2400" dirty="0" smtClean="0">
                <a:cs typeface="Garamond"/>
              </a:rPr>
              <a:t>Plaintiff’s briefs noted that her NIED claim is viable under the “physical impact” rule.</a:t>
            </a:r>
          </a:p>
          <a:p>
            <a:r>
              <a:rPr lang="en-US" sz="2400" dirty="0" smtClean="0">
                <a:cs typeface="Garamond"/>
              </a:rPr>
              <a:t>Even if plaintiff’s NIED evidence proves to be insufficient at trial, she may still seek to recover for the “emotional and psychological loss” that she suffered.</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113</a:t>
            </a:fld>
            <a:endParaRPr lang="en-US" sz="1200" b="1" dirty="0"/>
          </a:p>
        </p:txBody>
      </p:sp>
    </p:spTree>
    <p:extLst>
      <p:ext uri="{BB962C8B-B14F-4D97-AF65-F5344CB8AC3E}">
        <p14:creationId xmlns:p14="http://schemas.microsoft.com/office/powerpoint/2010/main" val="22205327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Page v. Moses Taylor Hospital</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Civil No. 11 CV 1402 (C.P. Lackawanna May 18,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Nealon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fontScale="92500"/>
          </a:bodyPr>
          <a:lstStyle/>
          <a:p>
            <a:r>
              <a:rPr lang="en-US" sz="2400" dirty="0" smtClean="0">
                <a:cs typeface="Garamond"/>
              </a:rPr>
              <a:t>Defendants filed </a:t>
            </a:r>
            <a:r>
              <a:rPr lang="en-US" sz="2400" i="1" dirty="0" smtClean="0">
                <a:cs typeface="Garamond"/>
              </a:rPr>
              <a:t>Frye</a:t>
            </a:r>
            <a:r>
              <a:rPr lang="en-US" sz="2400" dirty="0" smtClean="0">
                <a:cs typeface="Garamond"/>
              </a:rPr>
              <a:t> motions pursuant to </a:t>
            </a:r>
            <a:r>
              <a:rPr lang="en-US" sz="2400" dirty="0" err="1" smtClean="0">
                <a:cs typeface="Garamond"/>
              </a:rPr>
              <a:t>Pa.R.C.P</a:t>
            </a:r>
            <a:r>
              <a:rPr lang="en-US" sz="2400" dirty="0" smtClean="0">
                <a:cs typeface="Garamond"/>
              </a:rPr>
              <a:t>. 207.1 seeking to preclude plaintiffs’ expert from testifying that the stillborn twins experienced pain and suffering from asphyxia.  </a:t>
            </a:r>
            <a:endParaRPr lang="en-US" sz="2400" dirty="0">
              <a:cs typeface="Garamond"/>
            </a:endParaRPr>
          </a:p>
          <a:p>
            <a:r>
              <a:rPr lang="en-US" sz="2400" dirty="0" smtClean="0">
                <a:cs typeface="Garamond"/>
              </a:rPr>
              <a:t>No basis for excluding plaintiff’s expert testimony on the grounds that it allegedly relies upon novel scientific evidence that has not gained general acceptance in the medical field.</a:t>
            </a:r>
          </a:p>
          <a:p>
            <a:r>
              <a:rPr lang="en-US" sz="2400" i="1" dirty="0" smtClean="0">
                <a:cs typeface="Garamond"/>
              </a:rPr>
              <a:t>Frye</a:t>
            </a:r>
            <a:r>
              <a:rPr lang="en-US" sz="2400" dirty="0" smtClean="0">
                <a:cs typeface="Garamond"/>
              </a:rPr>
              <a:t> motions will be denied and jurors will resolve the conflicting medical opinions offered by the parties’ experts.</a:t>
            </a:r>
          </a:p>
          <a:p>
            <a:r>
              <a:rPr lang="en-US" sz="2400" dirty="0" smtClean="0">
                <a:cs typeface="Garamond"/>
              </a:rPr>
              <a:t>Based upon more than 200 studies and publications cited by the plaintiff, there is scientific authority supporting the expert’s opinion that a viable fetus at 33.4 weeks gestation age is capable of experiencing pain and suffering from asphyxia.</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114</a:t>
            </a:fld>
            <a:endParaRPr lang="en-US" sz="1200" b="1" dirty="0"/>
          </a:p>
        </p:txBody>
      </p:sp>
    </p:spTree>
    <p:extLst>
      <p:ext uri="{BB962C8B-B14F-4D97-AF65-F5344CB8AC3E}">
        <p14:creationId xmlns:p14="http://schemas.microsoft.com/office/powerpoint/2010/main" val="34278451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Vaccaro</a:t>
            </a:r>
            <a:r>
              <a:rPr lang="en-US" sz="2800" b="1" dirty="0" smtClean="0">
                <a:solidFill>
                  <a:srgbClr val="FFFFFF"/>
                </a:solidFill>
                <a:ea typeface="Garamond" pitchFamily="-107" charset="0"/>
                <a:cs typeface="Arial"/>
                <a:sym typeface="Garamond" pitchFamily="-107" charset="0"/>
              </a:rPr>
              <a:t> v. Scranton Quincy Hosp. Co. LLC</a:t>
            </a:r>
            <a:r>
              <a:rPr lang="en-US" sz="2800" b="1" dirty="0">
                <a:solidFill>
                  <a:srgbClr val="FFFFFF"/>
                </a:solidFill>
                <a:ea typeface="Garamond" pitchFamily="-107" charset="0"/>
                <a:cs typeface="Arial"/>
                <a:sym typeface="Garamond" pitchFamily="-107" charset="0"/>
              </a:rPr>
              <a:t/>
            </a:r>
            <a:br>
              <a:rPr lang="en-US" sz="2800" b="1" dirty="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No. 14-CV-7675 (C.P. Lackawanna Oct. 27,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Nealon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Defendants filed motion in </a:t>
            </a:r>
            <a:r>
              <a:rPr lang="en-US" sz="2400" dirty="0" err="1" smtClean="0">
                <a:cs typeface="Garamond"/>
              </a:rPr>
              <a:t>limine</a:t>
            </a:r>
            <a:r>
              <a:rPr lang="en-US" sz="2400" dirty="0" smtClean="0">
                <a:cs typeface="Garamond"/>
              </a:rPr>
              <a:t> seeking to preclude testimony by plaintiff’s experts regarding stem cell therapy stating it involves novel scientific evidence that has not gained general acceptance.</a:t>
            </a:r>
          </a:p>
          <a:p>
            <a:r>
              <a:rPr lang="en-US" sz="2400" dirty="0" smtClean="0">
                <a:cs typeface="Garamond"/>
              </a:rPr>
              <a:t>Literature submitted for review supports plaintiffs’ assertion to the contrary.  </a:t>
            </a:r>
            <a:r>
              <a:rPr lang="en-US" sz="2400" i="1" dirty="0" smtClean="0">
                <a:cs typeface="Garamond"/>
              </a:rPr>
              <a:t>Frye</a:t>
            </a:r>
            <a:r>
              <a:rPr lang="en-US" sz="2400" dirty="0" smtClean="0">
                <a:cs typeface="Garamond"/>
              </a:rPr>
              <a:t> hearing is not warranted under Rule 207.1.</a:t>
            </a:r>
          </a:p>
          <a:p>
            <a:r>
              <a:rPr lang="en-US" sz="2400" dirty="0" smtClean="0">
                <a:cs typeface="Garamond"/>
              </a:rPr>
              <a:t>Challenges to an expert’s opinion rather than methodology or underlying scientific principles does not provide proper basis for exclusion of expert testimony under </a:t>
            </a:r>
            <a:r>
              <a:rPr lang="en-US" sz="2400" i="1" dirty="0" smtClean="0">
                <a:cs typeface="Garamond"/>
              </a:rPr>
              <a:t>Frye</a:t>
            </a:r>
            <a:r>
              <a:rPr lang="en-US" sz="2400" dirty="0" smtClean="0">
                <a:cs typeface="Garamond"/>
              </a:rPr>
              <a:t>. </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115</a:t>
            </a:fld>
            <a:endParaRPr lang="en-US" sz="1200" b="1" dirty="0"/>
          </a:p>
        </p:txBody>
      </p:sp>
    </p:spTree>
    <p:extLst>
      <p:ext uri="{BB962C8B-B14F-4D97-AF65-F5344CB8AC3E}">
        <p14:creationId xmlns:p14="http://schemas.microsoft.com/office/powerpoint/2010/main" val="39610395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Vaccaro</a:t>
            </a:r>
            <a:r>
              <a:rPr lang="en-US" sz="2800" b="1" dirty="0" smtClean="0">
                <a:solidFill>
                  <a:srgbClr val="FFFFFF"/>
                </a:solidFill>
                <a:ea typeface="Garamond" pitchFamily="-107" charset="0"/>
                <a:cs typeface="Arial"/>
                <a:sym typeface="Garamond" pitchFamily="-107" charset="0"/>
              </a:rPr>
              <a:t> v. Scranton Quincy Hosp. Co. LLC</a:t>
            </a:r>
            <a:r>
              <a:rPr lang="en-US" sz="2800" b="1" dirty="0">
                <a:solidFill>
                  <a:srgbClr val="FFFFFF"/>
                </a:solidFill>
                <a:ea typeface="Garamond" pitchFamily="-107" charset="0"/>
                <a:cs typeface="Arial"/>
                <a:sym typeface="Garamond" pitchFamily="-107" charset="0"/>
              </a:rPr>
              <a:t/>
            </a:r>
            <a:br>
              <a:rPr lang="en-US" sz="2800" b="1" dirty="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No. 14-CV-7675 (C.P. Lackawanna Oct. 27,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Nealon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Medical expert opinion is sufficient to establish causation even if expert opines that other naturally occurring conditions combined with medical negligence to produce harm.</a:t>
            </a:r>
          </a:p>
          <a:p>
            <a:r>
              <a:rPr lang="en-US" sz="2400" dirty="0">
                <a:cs typeface="Garamond"/>
              </a:rPr>
              <a:t>I</a:t>
            </a:r>
            <a:r>
              <a:rPr lang="en-US" sz="2400" dirty="0" smtClean="0">
                <a:cs typeface="Garamond"/>
              </a:rPr>
              <a:t>nstitution itself may be corporately liable for failing to enforce policies and oversee the practice of medicine if the health care professionals providing treatment within do not follow policies and procedures due to lack of education or training.</a:t>
            </a:r>
          </a:p>
          <a:p>
            <a:r>
              <a:rPr lang="en-US" sz="2400" dirty="0" smtClean="0">
                <a:cs typeface="Garamond"/>
              </a:rPr>
              <a:t>Defendants’ claim for NIED is denied.</a:t>
            </a:r>
          </a:p>
          <a:p>
            <a:r>
              <a:rPr lang="en-US" sz="2400" dirty="0" smtClean="0">
                <a:cs typeface="Garamond"/>
              </a:rPr>
              <a:t>A relative’s observance of lack of medical care is adequate to sustain a claim for NIED.</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116</a:t>
            </a:fld>
            <a:endParaRPr lang="en-US" sz="1200" b="1" dirty="0"/>
          </a:p>
        </p:txBody>
      </p:sp>
    </p:spTree>
    <p:extLst>
      <p:ext uri="{BB962C8B-B14F-4D97-AF65-F5344CB8AC3E}">
        <p14:creationId xmlns:p14="http://schemas.microsoft.com/office/powerpoint/2010/main" val="15977938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2981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Damages</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117</a:t>
            </a:fld>
            <a:endParaRPr lang="en-US" dirty="0"/>
          </a:p>
        </p:txBody>
      </p:sp>
    </p:spTree>
    <p:extLst>
      <p:ext uri="{BB962C8B-B14F-4D97-AF65-F5344CB8AC3E}">
        <p14:creationId xmlns:p14="http://schemas.microsoft.com/office/powerpoint/2010/main" val="17934137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200" b="1" dirty="0" smtClean="0">
                <a:solidFill>
                  <a:srgbClr val="FFFFFF"/>
                </a:solidFill>
                <a:ea typeface="Garamond" pitchFamily="-107" charset="0"/>
                <a:cs typeface="Arial"/>
                <a:sym typeface="Garamond" pitchFamily="-107" charset="0"/>
              </a:rPr>
              <a:t> </a:t>
            </a:r>
            <a:r>
              <a:rPr lang="en-US" sz="2400" b="1" dirty="0" smtClean="0">
                <a:solidFill>
                  <a:srgbClr val="FFFFFF"/>
                </a:solidFill>
                <a:ea typeface="Garamond" pitchFamily="-107" charset="0"/>
                <a:cs typeface="Arial"/>
                <a:sym typeface="Garamond" pitchFamily="-107" charset="0"/>
              </a:rPr>
              <a:t>Tong-</a:t>
            </a:r>
            <a:r>
              <a:rPr lang="en-US" sz="2400" b="1" dirty="0" err="1" smtClean="0">
                <a:solidFill>
                  <a:srgbClr val="FFFFFF"/>
                </a:solidFill>
                <a:ea typeface="Garamond" pitchFamily="-107" charset="0"/>
                <a:cs typeface="Arial"/>
                <a:sym typeface="Garamond" pitchFamily="-107" charset="0"/>
              </a:rPr>
              <a:t>Summerford</a:t>
            </a:r>
            <a:r>
              <a:rPr lang="en-US" sz="2400" b="1" dirty="0" smtClean="0">
                <a:solidFill>
                  <a:srgbClr val="FFFFFF"/>
                </a:solidFill>
                <a:ea typeface="Garamond" pitchFamily="-107" charset="0"/>
                <a:cs typeface="Arial"/>
                <a:sym typeface="Garamond" pitchFamily="-107" charset="0"/>
              </a:rPr>
              <a:t> v. Abington Memorial Hospital</a:t>
            </a:r>
            <a:br>
              <a:rPr lang="en-US" sz="24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2018 Pa. Super. LEXIS 648 (June 13, 2018)</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Stevens, P.J.E.</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fontScale="92500"/>
          </a:bodyPr>
          <a:lstStyle/>
          <a:p>
            <a:r>
              <a:rPr lang="en-US" sz="2400" dirty="0" smtClean="0">
                <a:cs typeface="Garamond"/>
              </a:rPr>
              <a:t>$5M verdict for 88 year old woman.</a:t>
            </a:r>
          </a:p>
          <a:p>
            <a:r>
              <a:rPr lang="en-US" sz="2400" dirty="0" smtClean="0">
                <a:cs typeface="Garamond"/>
              </a:rPr>
              <a:t>Theory was that confirming x-ray of feeding tube should have been performed.</a:t>
            </a:r>
          </a:p>
          <a:p>
            <a:r>
              <a:rPr lang="en-US" sz="2400" dirty="0" smtClean="0">
                <a:cs typeface="Garamond"/>
              </a:rPr>
              <a:t>Feeding tube was placed in lung instead of stomach.</a:t>
            </a:r>
          </a:p>
          <a:p>
            <a:r>
              <a:rPr lang="en-US" sz="2400" dirty="0" smtClean="0">
                <a:cs typeface="Garamond"/>
              </a:rPr>
              <a:t>Latitude in radiologist testimony, including that it was okay for radiologist to testify on increased risk of harm and causation.</a:t>
            </a:r>
          </a:p>
          <a:p>
            <a:r>
              <a:rPr lang="en-US" sz="2400" dirty="0" smtClean="0">
                <a:cs typeface="Garamond"/>
              </a:rPr>
              <a:t>Expert could talk about causation.</a:t>
            </a:r>
          </a:p>
          <a:p>
            <a:r>
              <a:rPr lang="en-US" sz="2400" dirty="0" smtClean="0">
                <a:cs typeface="Garamond"/>
              </a:rPr>
              <a:t>Even though decedent was unmarried and had not children or dependents, the term “services” in the context of a wrongful death claim “clearly extends to the profound emotional and psychological loss suffered upon death of parent or child</a:t>
            </a:r>
            <a:r>
              <a:rPr lang="mr-IN" sz="2400" dirty="0" smtClean="0">
                <a:cs typeface="Garamond"/>
              </a:rPr>
              <a:t>…</a:t>
            </a:r>
            <a:r>
              <a:rPr lang="en-US" sz="2400" dirty="0" smtClean="0">
                <a:cs typeface="Garamond"/>
              </a:rPr>
              <a:t>”</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118</a:t>
            </a:fld>
            <a:endParaRPr lang="en-US" sz="1200" b="1" dirty="0"/>
          </a:p>
        </p:txBody>
      </p:sp>
    </p:spTree>
    <p:extLst>
      <p:ext uri="{BB962C8B-B14F-4D97-AF65-F5344CB8AC3E}">
        <p14:creationId xmlns:p14="http://schemas.microsoft.com/office/powerpoint/2010/main" val="40970309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200" b="1" dirty="0" smtClean="0">
                <a:solidFill>
                  <a:srgbClr val="FFFFFF"/>
                </a:solidFill>
                <a:ea typeface="Garamond" pitchFamily="-107" charset="0"/>
                <a:cs typeface="Arial"/>
                <a:sym typeface="Garamond" pitchFamily="-107" charset="0"/>
              </a:rPr>
              <a:t> </a:t>
            </a:r>
            <a:r>
              <a:rPr lang="en-US" sz="2400" b="1" dirty="0" smtClean="0">
                <a:solidFill>
                  <a:srgbClr val="FFFFFF"/>
                </a:solidFill>
                <a:ea typeface="Garamond" pitchFamily="-107" charset="0"/>
                <a:cs typeface="Arial"/>
                <a:sym typeface="Garamond" pitchFamily="-107" charset="0"/>
              </a:rPr>
              <a:t>Tong-</a:t>
            </a:r>
            <a:r>
              <a:rPr lang="en-US" sz="2400" b="1" dirty="0" err="1" smtClean="0">
                <a:solidFill>
                  <a:srgbClr val="FFFFFF"/>
                </a:solidFill>
                <a:ea typeface="Garamond" pitchFamily="-107" charset="0"/>
                <a:cs typeface="Arial"/>
                <a:sym typeface="Garamond" pitchFamily="-107" charset="0"/>
              </a:rPr>
              <a:t>Summerford</a:t>
            </a:r>
            <a:r>
              <a:rPr lang="en-US" sz="2400" b="1" dirty="0" smtClean="0">
                <a:solidFill>
                  <a:srgbClr val="FFFFFF"/>
                </a:solidFill>
                <a:ea typeface="Garamond" pitchFamily="-107" charset="0"/>
                <a:cs typeface="Arial"/>
                <a:sym typeface="Garamond" pitchFamily="-107" charset="0"/>
              </a:rPr>
              <a:t> v. Abington Memorial Hospital</a:t>
            </a:r>
            <a:br>
              <a:rPr lang="en-US" sz="24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2018 Pa. Super. LEXIS 648 (June 13, 2018)</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Stevens, P.J.E.</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cs typeface="Garamond"/>
              </a:rPr>
              <a:t>Were photographs of weekend of time grandparents spent with family.</a:t>
            </a:r>
          </a:p>
          <a:p>
            <a:r>
              <a:rPr lang="en-US" sz="2400" dirty="0" smtClean="0">
                <a:cs typeface="Garamond"/>
              </a:rPr>
              <a:t>Pain and suffering is up to the jury.</a:t>
            </a:r>
          </a:p>
          <a:p>
            <a:r>
              <a:rPr lang="en-US" sz="2400" dirty="0" smtClean="0">
                <a:cs typeface="Garamond"/>
              </a:rPr>
              <a:t>Corporate claim can include where technicians were not told where to perform x-rays to confirm placement of feeding tube.</a:t>
            </a:r>
          </a:p>
          <a:p>
            <a:r>
              <a:rPr lang="en-US" sz="2400" dirty="0" smtClean="0">
                <a:cs typeface="Garamond"/>
              </a:rPr>
              <a:t>Vicarious liability appropriate as well.</a:t>
            </a:r>
          </a:p>
          <a:p>
            <a:r>
              <a:rPr lang="en-US" sz="2400" dirty="0" smtClean="0">
                <a:cs typeface="Garamond"/>
              </a:rPr>
              <a:t>Liberal qualification of expert witness.</a:t>
            </a:r>
          </a:p>
          <a:p>
            <a:r>
              <a:rPr lang="en-US" sz="2400" dirty="0" smtClean="0">
                <a:cs typeface="Garamond"/>
              </a:rPr>
              <a:t>Verdict was not excessive.</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119</a:t>
            </a:fld>
            <a:endParaRPr lang="en-US" sz="1200" b="1" dirty="0"/>
          </a:p>
        </p:txBody>
      </p:sp>
    </p:spTree>
    <p:extLst>
      <p:ext uri="{BB962C8B-B14F-4D97-AF65-F5344CB8AC3E}">
        <p14:creationId xmlns:p14="http://schemas.microsoft.com/office/powerpoint/2010/main" val="1907473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800" b="1" dirty="0" smtClean="0">
                <a:solidFill>
                  <a:srgbClr val="FFFFFF"/>
                </a:solidFill>
                <a:latin typeface="Arial"/>
                <a:cs typeface="Arial"/>
              </a:rPr>
              <a:t>Bair v. Manor Care of Elizabethtown, PA</a:t>
            </a:r>
            <a:br>
              <a:rPr lang="en-US" sz="2800" b="1" dirty="0" smtClean="0">
                <a:solidFill>
                  <a:srgbClr val="FFFFFF"/>
                </a:solidFill>
                <a:latin typeface="Arial"/>
                <a:cs typeface="Arial"/>
              </a:rPr>
            </a:br>
            <a:r>
              <a:rPr lang="en-US" sz="2000" dirty="0" smtClean="0">
                <a:solidFill>
                  <a:srgbClr val="FFFFFF"/>
                </a:solidFill>
                <a:latin typeface="Arial"/>
                <a:cs typeface="Arial"/>
              </a:rPr>
              <a:t>108 A.3d 94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Bowes, J.</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830387"/>
            <a:ext cx="8229600" cy="4525963"/>
          </a:xfrm>
        </p:spPr>
        <p:txBody>
          <a:bodyPr>
            <a:noAutofit/>
          </a:bodyPr>
          <a:lstStyle/>
          <a:p>
            <a:r>
              <a:rPr lang="en-US" sz="2000" dirty="0" smtClean="0">
                <a:solidFill>
                  <a:srgbClr val="FFFFFF"/>
                </a:solidFill>
              </a:rPr>
              <a:t>Plaintiff filed a wrongful death and survival action claiming that Manor Care was neglectful and abused her mother during her stay in the facility which ultimately caused her death.</a:t>
            </a:r>
          </a:p>
          <a:p>
            <a:r>
              <a:rPr lang="en-US" sz="2000" dirty="0" smtClean="0">
                <a:solidFill>
                  <a:srgbClr val="FFFFFF"/>
                </a:solidFill>
              </a:rPr>
              <a:t>Manor Care sought to have the case referred to arbitration.  The court permitted discovery and an interlocutory appeal followed.</a:t>
            </a:r>
          </a:p>
          <a:p>
            <a:r>
              <a:rPr lang="en-US" sz="2000" dirty="0" smtClean="0">
                <a:solidFill>
                  <a:srgbClr val="FFFFFF"/>
                </a:solidFill>
              </a:rPr>
              <a:t>Burden is on Manor Care to demonstrate that a valid agreement to arbitrate existed between the parties and that the dispute was within the scope of the agreement.</a:t>
            </a:r>
          </a:p>
          <a:p>
            <a:r>
              <a:rPr lang="en-US" sz="2000" dirty="0" smtClean="0">
                <a:solidFill>
                  <a:srgbClr val="FFFFFF"/>
                </a:solidFill>
              </a:rPr>
              <a:t>The trial court determined that there was no agreement to arbitrate because Manor Care failed to affix its signature for consent.</a:t>
            </a:r>
          </a:p>
          <a:p>
            <a:r>
              <a:rPr lang="en-US" sz="2000" dirty="0" smtClean="0">
                <a:solidFill>
                  <a:srgbClr val="FFFFFF"/>
                </a:solidFill>
              </a:rPr>
              <a:t>Order affirmed after finding no abuse of discretion on part of trial court in overruling preliminary objections and refusing to compel arbitration.</a:t>
            </a:r>
          </a:p>
          <a:p>
            <a:r>
              <a:rPr lang="en-US" sz="2000" dirty="0" smtClean="0">
                <a:solidFill>
                  <a:srgbClr val="FFFFFF"/>
                </a:solidFill>
              </a:rPr>
              <a:t>Still good law?</a:t>
            </a:r>
          </a:p>
          <a:p>
            <a:endParaRPr lang="en-US" sz="2000" dirty="0" smtClean="0">
              <a:solidFill>
                <a:srgbClr val="FFFFFF"/>
              </a:solidFill>
            </a:endParaRPr>
          </a:p>
          <a:p>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12</a:t>
            </a:fld>
            <a:endParaRPr lang="en-US"/>
          </a:p>
        </p:txBody>
      </p:sp>
    </p:spTree>
    <p:extLst>
      <p:ext uri="{BB962C8B-B14F-4D97-AF65-F5344CB8AC3E}">
        <p14:creationId xmlns:p14="http://schemas.microsoft.com/office/powerpoint/2010/main" val="492400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Tillery</a:t>
            </a:r>
            <a:r>
              <a:rPr lang="en-US" sz="2800" b="1" dirty="0" smtClean="0">
                <a:solidFill>
                  <a:srgbClr val="FFFFFF"/>
                </a:solidFill>
                <a:ea typeface="Garamond" pitchFamily="-107" charset="0"/>
                <a:cs typeface="Arial"/>
                <a:sym typeface="Garamond" pitchFamily="-107" charset="0"/>
              </a:rPr>
              <a:t> v. Children’s Hospital of Philadelphia</a:t>
            </a:r>
            <a:r>
              <a:rPr lang="en-US" sz="2200" b="1" dirty="0" smtClean="0">
                <a:solidFill>
                  <a:srgbClr val="FFFFFF"/>
                </a:solidFill>
                <a:ea typeface="Garamond" pitchFamily="-107" charset="0"/>
                <a:cs typeface="Arial"/>
                <a:sym typeface="Garamond" pitchFamily="-107" charset="0"/>
              </a:rPr>
              <a:t/>
            </a:r>
            <a:br>
              <a:rPr lang="en-US" sz="22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Pa. Super. LEXIS 134 (February 28, 2017)</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Platt,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lnSpcReduction="10000"/>
          </a:bodyPr>
          <a:lstStyle/>
          <a:p>
            <a:r>
              <a:rPr lang="en-US" sz="2400" dirty="0" smtClean="0">
                <a:cs typeface="Garamond"/>
              </a:rPr>
              <a:t>Plaintiff’s child suffered serious injury after defendant’s failure to diagnose meningitis</a:t>
            </a:r>
            <a:r>
              <a:rPr lang="en-US" sz="2400" dirty="0">
                <a:cs typeface="Garamond"/>
              </a:rPr>
              <a:t> </a:t>
            </a:r>
            <a:r>
              <a:rPr lang="en-US" sz="2400" dirty="0" smtClean="0">
                <a:cs typeface="Garamond"/>
              </a:rPr>
              <a:t>in a timely manner.</a:t>
            </a:r>
          </a:p>
          <a:p>
            <a:r>
              <a:rPr lang="en-US" sz="2400" dirty="0" smtClean="0">
                <a:cs typeface="Garamond"/>
              </a:rPr>
              <a:t>Plaintiff’s counsel offered evidence from defendant’s website stating that effective treatment of bacterial meningitis involves early antibiotic treatment.</a:t>
            </a:r>
          </a:p>
          <a:p>
            <a:r>
              <a:rPr lang="en-US" sz="2400" dirty="0" smtClean="0">
                <a:cs typeface="Garamond"/>
              </a:rPr>
              <a:t>Evidence showed that the conclusions of several defendant doctors in their articles did not represent the beliefs of all doctors regarding treatment of bacterial meningitis showing inconsistencies with their conclusions.</a:t>
            </a:r>
          </a:p>
          <a:p>
            <a:r>
              <a:rPr lang="en-US" sz="2400" dirty="0" smtClean="0">
                <a:cs typeface="Garamond"/>
              </a:rPr>
              <a:t>$7.5M noneconomic award for profound deafness and brain-related injury was not unreasonable and court did not err in denying request for remittitur.</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120</a:t>
            </a:fld>
            <a:endParaRPr lang="en-US" sz="1200" b="1" dirty="0"/>
          </a:p>
        </p:txBody>
      </p:sp>
    </p:spTree>
    <p:extLst>
      <p:ext uri="{BB962C8B-B14F-4D97-AF65-F5344CB8AC3E}">
        <p14:creationId xmlns:p14="http://schemas.microsoft.com/office/powerpoint/2010/main" val="296743038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Tillery</a:t>
            </a:r>
            <a:r>
              <a:rPr lang="en-US" sz="2800" b="1" dirty="0" smtClean="0">
                <a:solidFill>
                  <a:srgbClr val="FFFFFF"/>
                </a:solidFill>
                <a:ea typeface="Garamond" pitchFamily="-107" charset="0"/>
                <a:cs typeface="Arial"/>
                <a:sym typeface="Garamond" pitchFamily="-107" charset="0"/>
              </a:rPr>
              <a:t> v. Children’s Hospital of Philadelphia</a:t>
            </a:r>
            <a:r>
              <a:rPr lang="en-US" sz="2200" b="1" dirty="0" smtClean="0">
                <a:solidFill>
                  <a:srgbClr val="FFFFFF"/>
                </a:solidFill>
                <a:ea typeface="Garamond" pitchFamily="-107" charset="0"/>
                <a:cs typeface="Arial"/>
                <a:sym typeface="Garamond" pitchFamily="-107" charset="0"/>
              </a:rPr>
              <a:t/>
            </a:r>
            <a:br>
              <a:rPr lang="en-US" sz="22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Pa. Super. LEXIS 134 (February 28, 2017)</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Platt,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Defendant relied upon </a:t>
            </a:r>
            <a:r>
              <a:rPr lang="en-US" sz="2400" i="1" u="sng" dirty="0" err="1" smtClean="0">
                <a:cs typeface="Garamond"/>
              </a:rPr>
              <a:t>Sayler</a:t>
            </a:r>
            <a:r>
              <a:rPr lang="en-US" sz="2400" i="1" u="sng" dirty="0" smtClean="0">
                <a:cs typeface="Garamond"/>
              </a:rPr>
              <a:t> v. </a:t>
            </a:r>
            <a:r>
              <a:rPr lang="en-US" sz="2400" i="1" u="sng" dirty="0" err="1" smtClean="0">
                <a:cs typeface="Garamond"/>
              </a:rPr>
              <a:t>Skutches</a:t>
            </a:r>
            <a:r>
              <a:rPr lang="en-US" sz="2400" i="1" u="sng" dirty="0" smtClean="0">
                <a:cs typeface="Garamond"/>
              </a:rPr>
              <a:t>, 40 A.3d 135 (Pa. Super. 2012)</a:t>
            </a:r>
            <a:r>
              <a:rPr lang="en-US" sz="2400" dirty="0" smtClean="0">
                <a:cs typeface="Garamond"/>
              </a:rPr>
              <a:t> to claim future medicals should have been reduced to present value pursuant to 509 of the </a:t>
            </a:r>
            <a:r>
              <a:rPr lang="en-US" sz="2400" dirty="0" err="1" smtClean="0">
                <a:cs typeface="Garamond"/>
              </a:rPr>
              <a:t>Mcare</a:t>
            </a:r>
            <a:r>
              <a:rPr lang="en-US" sz="2400" dirty="0" smtClean="0">
                <a:cs typeface="Garamond"/>
              </a:rPr>
              <a:t> Act.</a:t>
            </a:r>
          </a:p>
          <a:p>
            <a:r>
              <a:rPr lang="en-US" sz="2400" dirty="0" smtClean="0">
                <a:cs typeface="Garamond"/>
              </a:rPr>
              <a:t>The future </a:t>
            </a:r>
            <a:r>
              <a:rPr lang="en-US" sz="2400" b="1" dirty="0" smtClean="0">
                <a:cs typeface="Garamond"/>
              </a:rPr>
              <a:t>medical</a:t>
            </a:r>
            <a:r>
              <a:rPr lang="en-US" sz="2400" dirty="0" smtClean="0">
                <a:cs typeface="Garamond"/>
              </a:rPr>
              <a:t> damages award accrued to the time of decedent’s death should be reduced to present value; only to determine the amount of </a:t>
            </a:r>
            <a:r>
              <a:rPr lang="en-US" sz="2400" b="1" dirty="0" smtClean="0">
                <a:cs typeface="Garamond"/>
              </a:rPr>
              <a:t>attorney’s fees</a:t>
            </a:r>
            <a:r>
              <a:rPr lang="en-US" sz="2400" dirty="0" smtClean="0">
                <a:cs typeface="Garamond"/>
              </a:rPr>
              <a:t> and only for that purpose.</a:t>
            </a:r>
          </a:p>
          <a:p>
            <a:r>
              <a:rPr lang="en-US" sz="2400" dirty="0" smtClean="0">
                <a:cs typeface="Garamond"/>
              </a:rPr>
              <a:t>Awards of future medical expenses are not to be reduced to present value. </a:t>
            </a:r>
            <a:r>
              <a:rPr lang="en-US" sz="2400" dirty="0" err="1" smtClean="0">
                <a:cs typeface="Garamond"/>
              </a:rPr>
              <a:t>Mcare</a:t>
            </a:r>
            <a:r>
              <a:rPr lang="en-US" sz="2400" dirty="0" smtClean="0">
                <a:cs typeface="Garamond"/>
              </a:rPr>
              <a:t> did not change the law in that respect.</a:t>
            </a:r>
          </a:p>
          <a:p>
            <a:r>
              <a:rPr lang="en-US" sz="2400" dirty="0" smtClean="0">
                <a:cs typeface="Garamond"/>
              </a:rPr>
              <a:t>Delay damages should be awarded.</a:t>
            </a:r>
            <a:endParaRPr lang="en-US" sz="24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121</a:t>
            </a:fld>
            <a:endParaRPr lang="en-US" sz="1200" b="1" dirty="0"/>
          </a:p>
        </p:txBody>
      </p:sp>
    </p:spTree>
    <p:extLst>
      <p:ext uri="{BB962C8B-B14F-4D97-AF65-F5344CB8AC3E}">
        <p14:creationId xmlns:p14="http://schemas.microsoft.com/office/powerpoint/2010/main" val="399830918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Crespo</a:t>
            </a:r>
            <a:r>
              <a:rPr lang="en-US" sz="2800" b="1" dirty="0" smtClean="0">
                <a:solidFill>
                  <a:srgbClr val="FFFFFF"/>
                </a:solidFill>
                <a:ea typeface="Garamond" pitchFamily="-107" charset="0"/>
                <a:cs typeface="Arial"/>
                <a:sym typeface="Garamond" pitchFamily="-107" charset="0"/>
              </a:rPr>
              <a:t> v. Hughes</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Pa. Super. LEXIS 535 (July 18, 2017)</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Ransom,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fontScale="85000" lnSpcReduction="10000"/>
          </a:bodyPr>
          <a:lstStyle/>
          <a:p>
            <a:r>
              <a:rPr lang="en-US" sz="2400" dirty="0" smtClean="0">
                <a:cs typeface="Garamond"/>
              </a:rPr>
              <a:t>Claim filed against defendant after receiving poor treatment while suffering significant injuries from chemical burns at work.</a:t>
            </a:r>
          </a:p>
          <a:p>
            <a:r>
              <a:rPr lang="en-US" sz="2400" dirty="0" smtClean="0">
                <a:cs typeface="Garamond"/>
              </a:rPr>
              <a:t>Judgment for plaintiff.</a:t>
            </a:r>
          </a:p>
          <a:p>
            <a:r>
              <a:rPr lang="en-US" sz="2400" dirty="0" smtClean="0">
                <a:cs typeface="Garamond"/>
              </a:rPr>
              <a:t>Verdict of $4,679,676 for Antonio Crespo, and for Edward </a:t>
            </a:r>
            <a:r>
              <a:rPr lang="en-US" sz="2400" dirty="0" err="1" smtClean="0">
                <a:cs typeface="Garamond"/>
              </a:rPr>
              <a:t>Torralvo</a:t>
            </a:r>
            <a:r>
              <a:rPr lang="en-US" sz="2400" dirty="0" smtClean="0">
                <a:cs typeface="Garamond"/>
              </a:rPr>
              <a:t> $538,000.</a:t>
            </a:r>
          </a:p>
          <a:p>
            <a:r>
              <a:rPr lang="en-US" sz="2400" dirty="0" smtClean="0">
                <a:cs typeface="Garamond"/>
              </a:rPr>
              <a:t>Even though Crespo worked as a construction worker from 2001 to 2008 until injuring his back in an unrelated incident, and had no documentary evidence to support his contention that he worked as a musician in 2009, 2010 or 2011, prior to his injury, he should have been permitted to put in the evidence that he could have had a career as a musician. </a:t>
            </a:r>
          </a:p>
          <a:p>
            <a:r>
              <a:rPr lang="en-US" sz="2400" dirty="0" smtClean="0">
                <a:cs typeface="Garamond"/>
              </a:rPr>
              <a:t>The probative value of Crespo’s marijuana use was outweighed by the tendency of the evidence to be unfairly prejudicial to the defense.  Marijuana use is not relevant to any fact of consequence in the underlying action.  The trial court did not abuse its discretion in precluding questions related to marijuana use.</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122</a:t>
            </a:fld>
            <a:endParaRPr lang="en-US" sz="1200" b="1" dirty="0"/>
          </a:p>
        </p:txBody>
      </p:sp>
    </p:spTree>
    <p:extLst>
      <p:ext uri="{BB962C8B-B14F-4D97-AF65-F5344CB8AC3E}">
        <p14:creationId xmlns:p14="http://schemas.microsoft.com/office/powerpoint/2010/main" val="370174382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Crespo</a:t>
            </a:r>
            <a:r>
              <a:rPr lang="en-US" sz="2800" b="1" dirty="0" smtClean="0">
                <a:solidFill>
                  <a:srgbClr val="FFFFFF"/>
                </a:solidFill>
                <a:ea typeface="Garamond" pitchFamily="-107" charset="0"/>
                <a:cs typeface="Arial"/>
                <a:sym typeface="Garamond" pitchFamily="-107" charset="0"/>
              </a:rPr>
              <a:t> v. Hughes</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Pa. Super. LEXIS 535 (July 18, 2017)</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Ransom,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fontScale="92500"/>
          </a:bodyPr>
          <a:lstStyle/>
          <a:p>
            <a:r>
              <a:rPr lang="en-US" sz="2400" dirty="0">
                <a:cs typeface="Garamond"/>
              </a:rPr>
              <a:t>Defense expert testimony about Crespo’s history of molestation at the hands of his uncle was properly kept from the jury.</a:t>
            </a:r>
          </a:p>
          <a:p>
            <a:r>
              <a:rPr lang="en-US" sz="2400" dirty="0">
                <a:cs typeface="Garamond"/>
              </a:rPr>
              <a:t>Crespo’s 2014 conviction for receiving stolen property is </a:t>
            </a:r>
            <a:r>
              <a:rPr lang="en-US" sz="2400" i="1" dirty="0" err="1">
                <a:cs typeface="Garamond"/>
              </a:rPr>
              <a:t>crimen</a:t>
            </a:r>
            <a:r>
              <a:rPr lang="en-US" sz="2400" i="1" dirty="0">
                <a:cs typeface="Garamond"/>
              </a:rPr>
              <a:t> </a:t>
            </a:r>
            <a:r>
              <a:rPr lang="en-US" sz="2400" i="1" dirty="0" err="1">
                <a:cs typeface="Garamond"/>
              </a:rPr>
              <a:t>falsi</a:t>
            </a:r>
            <a:r>
              <a:rPr lang="en-US" sz="2400" dirty="0">
                <a:cs typeface="Garamond"/>
              </a:rPr>
              <a:t> that is admissible </a:t>
            </a:r>
            <a:r>
              <a:rPr lang="en-US" sz="2400" i="1" dirty="0">
                <a:cs typeface="Garamond"/>
              </a:rPr>
              <a:t>per se.</a:t>
            </a:r>
            <a:endParaRPr lang="en-US" sz="2400" dirty="0">
              <a:cs typeface="Garamond"/>
            </a:endParaRPr>
          </a:p>
          <a:p>
            <a:r>
              <a:rPr lang="en-US" sz="2400" dirty="0">
                <a:cs typeface="Garamond"/>
              </a:rPr>
              <a:t>The damage award to Crespo is reversed in connection with noneconomic and wage loss claims and remanded for new trial.</a:t>
            </a:r>
          </a:p>
          <a:p>
            <a:r>
              <a:rPr lang="en-US" sz="2400" dirty="0">
                <a:cs typeface="Garamond"/>
              </a:rPr>
              <a:t>On retrial, cross-examination of Crespo regarding his prior conviction will be permitted.  There will have to be a jury instruction regarding impeachment affected prior conviction.</a:t>
            </a:r>
          </a:p>
          <a:p>
            <a:r>
              <a:rPr lang="en-US" sz="2400" dirty="0">
                <a:cs typeface="Garamond"/>
              </a:rPr>
              <a:t>Evidence of </a:t>
            </a:r>
            <a:r>
              <a:rPr lang="en-US" sz="2400" dirty="0" err="1">
                <a:cs typeface="Garamond"/>
              </a:rPr>
              <a:t>Torralvo’s</a:t>
            </a:r>
            <a:r>
              <a:rPr lang="en-US" sz="2400" dirty="0">
                <a:cs typeface="Garamond"/>
              </a:rPr>
              <a:t> permanent disfigurement of a finger was sufficient.</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123</a:t>
            </a:fld>
            <a:endParaRPr lang="en-US" sz="1200" b="1" dirty="0"/>
          </a:p>
        </p:txBody>
      </p:sp>
    </p:spTree>
    <p:extLst>
      <p:ext uri="{BB962C8B-B14F-4D97-AF65-F5344CB8AC3E}">
        <p14:creationId xmlns:p14="http://schemas.microsoft.com/office/powerpoint/2010/main" val="2379785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75341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Pharmaceutical</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124</a:t>
            </a:fld>
            <a:endParaRPr lang="en-US" dirty="0"/>
          </a:p>
        </p:txBody>
      </p:sp>
    </p:spTree>
    <p:extLst>
      <p:ext uri="{BB962C8B-B14F-4D97-AF65-F5344CB8AC3E}">
        <p14:creationId xmlns:p14="http://schemas.microsoft.com/office/powerpoint/2010/main" val="89149001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Caltagirone</a:t>
            </a:r>
            <a:r>
              <a:rPr lang="en-US" sz="2800" b="1" dirty="0" smtClean="0">
                <a:solidFill>
                  <a:srgbClr val="FFFFFF"/>
                </a:solidFill>
                <a:ea typeface="Garamond" pitchFamily="-107" charset="0"/>
                <a:cs typeface="Arial"/>
                <a:sym typeface="Garamond" pitchFamily="-107" charset="0"/>
              </a:rPr>
              <a:t> v. </a:t>
            </a:r>
            <a:r>
              <a:rPr lang="en-US" sz="2800" b="1" dirty="0" err="1" smtClean="0">
                <a:solidFill>
                  <a:srgbClr val="FFFFFF"/>
                </a:solidFill>
                <a:ea typeface="Garamond" pitchFamily="-107" charset="0"/>
                <a:cs typeface="Arial"/>
                <a:sym typeface="Garamond" pitchFamily="-107" charset="0"/>
              </a:rPr>
              <a:t>Cephalon</a:t>
            </a:r>
            <a:r>
              <a:rPr lang="en-US" sz="2800" b="1" dirty="0" smtClean="0">
                <a:solidFill>
                  <a:srgbClr val="FFFFFF"/>
                </a:solidFill>
                <a:ea typeface="Garamond" pitchFamily="-107" charset="0"/>
                <a:cs typeface="Arial"/>
                <a:sym typeface="Garamond" pitchFamily="-107" charset="0"/>
              </a:rPr>
              <a:t>, Inc.</a:t>
            </a:r>
            <a:br>
              <a:rPr lang="en-US" sz="28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2018 Pa. Super. LEXIS 628 (June 8, 2018)</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Platt,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cs typeface="Garamond"/>
              </a:rPr>
              <a:t>Wrongful death and survival.</a:t>
            </a:r>
          </a:p>
          <a:p>
            <a:r>
              <a:rPr lang="en-US" sz="2400" dirty="0" smtClean="0">
                <a:cs typeface="Garamond"/>
              </a:rPr>
              <a:t>Deliberate comprehensive marketing of a cancer drug for off-label use.</a:t>
            </a:r>
          </a:p>
          <a:p>
            <a:r>
              <a:rPr lang="en-US" sz="2400" dirty="0" smtClean="0">
                <a:cs typeface="Garamond"/>
              </a:rPr>
              <a:t>Claimed that program of promoting drug for non-FDA approved pain management was the cause of death.</a:t>
            </a:r>
          </a:p>
          <a:p>
            <a:r>
              <a:rPr lang="en-US" sz="2400" dirty="0" smtClean="0">
                <a:cs typeface="Garamond"/>
              </a:rPr>
              <a:t>Preempted.</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125</a:t>
            </a:fld>
            <a:endParaRPr lang="en-US" sz="1200" b="1" dirty="0"/>
          </a:p>
        </p:txBody>
      </p:sp>
    </p:spTree>
    <p:extLst>
      <p:ext uri="{BB962C8B-B14F-4D97-AF65-F5344CB8AC3E}">
        <p14:creationId xmlns:p14="http://schemas.microsoft.com/office/powerpoint/2010/main" val="316210570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Czimmer</a:t>
            </a:r>
            <a:r>
              <a:rPr lang="en-US" sz="2700" b="1" dirty="0" smtClean="0">
                <a:solidFill>
                  <a:srgbClr val="FFFFFF"/>
                </a:solidFill>
                <a:latin typeface="Arial"/>
                <a:cs typeface="Arial"/>
              </a:rPr>
              <a:t> v. Janssen Pharmaceuticals, Inc.</a:t>
            </a:r>
            <a:br>
              <a:rPr lang="en-US" sz="2700" b="1" dirty="0" smtClean="0">
                <a:solidFill>
                  <a:srgbClr val="FFFFFF"/>
                </a:solidFill>
                <a:latin typeface="Arial"/>
                <a:cs typeface="Arial"/>
              </a:rPr>
            </a:br>
            <a:r>
              <a:rPr lang="en-US" sz="2000" dirty="0" smtClean="0">
                <a:solidFill>
                  <a:srgbClr val="FFFFFF"/>
                </a:solidFill>
                <a:latin typeface="Arial"/>
                <a:cs typeface="Arial"/>
              </a:rPr>
              <a:t>122 A.3d 1043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Mundy,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Verdict in favor of a minor born with a cleft palate whose mother was prescribed Topamax during her pregnancy.</a:t>
            </a:r>
          </a:p>
          <a:p>
            <a:r>
              <a:rPr lang="en-US" sz="2000" dirty="0" smtClean="0">
                <a:solidFill>
                  <a:srgbClr val="FFFFFF"/>
                </a:solidFill>
              </a:rPr>
              <a:t>Janssen claimed that before conception, it attempted to assert a warning of genital birth defects in the Topamax label but the FDA precluded it.</a:t>
            </a:r>
          </a:p>
          <a:p>
            <a:r>
              <a:rPr lang="en-US" sz="2000" dirty="0" smtClean="0">
                <a:solidFill>
                  <a:srgbClr val="FFFFFF"/>
                </a:solidFill>
              </a:rPr>
              <a:t>Warnings were given in respect to genitalia malformation but not this specific warning.  The preemption claim failed.</a:t>
            </a:r>
          </a:p>
          <a:p>
            <a:r>
              <a:rPr lang="en-US" sz="2000" dirty="0" smtClean="0">
                <a:solidFill>
                  <a:srgbClr val="FFFFFF"/>
                </a:solidFill>
              </a:rPr>
              <a:t>The evidence allowed the jury to conclude that the doctor would not have prescribed Topamax if Janssen adequately warned the doctor that Topamax carried a risk of cleft palate.</a:t>
            </a:r>
          </a:p>
          <a:p>
            <a:r>
              <a:rPr lang="en-US" sz="2000" dirty="0" smtClean="0">
                <a:solidFill>
                  <a:srgbClr val="FFFFFF"/>
                </a:solidFill>
              </a:rPr>
              <a:t>The court concluded the minor has an independent right to recover medical expenses incurred before turning 18.</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126</a:t>
            </a:fld>
            <a:endParaRPr lang="en-US"/>
          </a:p>
        </p:txBody>
      </p:sp>
    </p:spTree>
    <p:extLst>
      <p:ext uri="{BB962C8B-B14F-4D97-AF65-F5344CB8AC3E}">
        <p14:creationId xmlns:p14="http://schemas.microsoft.com/office/powerpoint/2010/main" val="125137089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800" b="1" dirty="0" smtClean="0">
                <a:solidFill>
                  <a:srgbClr val="FFFFFF"/>
                </a:solidFill>
                <a:latin typeface="Arial"/>
                <a:cs typeface="Arial"/>
              </a:rPr>
              <a:t>Gurley v. Janssen Pharmaceuticals, Inc.</a:t>
            </a:r>
            <a:br>
              <a:rPr lang="en-US" sz="2800" b="1" dirty="0" smtClean="0">
                <a:solidFill>
                  <a:srgbClr val="FFFFFF"/>
                </a:solidFill>
                <a:latin typeface="Arial"/>
                <a:cs typeface="Arial"/>
              </a:rPr>
            </a:br>
            <a:r>
              <a:rPr lang="en-US" sz="2000" dirty="0" smtClean="0">
                <a:solidFill>
                  <a:srgbClr val="FFFFFF"/>
                </a:solidFill>
                <a:latin typeface="Arial"/>
                <a:cs typeface="Arial"/>
              </a:rPr>
              <a:t>113 A.3d 283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Platt,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Consumer brought products liability action against drug manufacturer after her child suffered birth defects allegedly caused by manufacturer’s prescription anti-seizure drug, Topamax.</a:t>
            </a:r>
          </a:p>
          <a:p>
            <a:r>
              <a:rPr lang="en-US" sz="2000" dirty="0" smtClean="0">
                <a:solidFill>
                  <a:srgbClr val="FFFFFF"/>
                </a:solidFill>
              </a:rPr>
              <a:t>The manufacturer claimed preemption based on the argument that the patient was attempting to change the pregnancy category from C to D controlled by the FDA.</a:t>
            </a:r>
          </a:p>
          <a:p>
            <a:r>
              <a:rPr lang="en-US" sz="2000" dirty="0" smtClean="0">
                <a:solidFill>
                  <a:srgbClr val="FFFFFF"/>
                </a:solidFill>
              </a:rPr>
              <a:t>Trial court order specifically prohibiting patient from presenting any argument or evidence that the manufacturer could have unilaterally changed the Topamax Pregnancy Category without FDA approval.</a:t>
            </a:r>
          </a:p>
          <a:p>
            <a:r>
              <a:rPr lang="en-US" sz="2000" dirty="0" smtClean="0">
                <a:solidFill>
                  <a:srgbClr val="FFFFFF"/>
                </a:solidFill>
              </a:rPr>
              <a:t>Defendant failed to establish federal preemption of the failure to warn claim under decision in </a:t>
            </a:r>
            <a:r>
              <a:rPr lang="en-US" sz="2000" u="sng" dirty="0" smtClean="0">
                <a:solidFill>
                  <a:srgbClr val="FFFFFF"/>
                </a:solidFill>
              </a:rPr>
              <a:t>Wyeth v. Levine</a:t>
            </a:r>
            <a:r>
              <a:rPr lang="en-US" sz="2000" dirty="0" smtClean="0">
                <a:solidFill>
                  <a:srgbClr val="FFFFFF"/>
                </a:solidFill>
              </a:rPr>
              <a:t>, 129 </a:t>
            </a:r>
            <a:r>
              <a:rPr lang="en-US" sz="2000" dirty="0" err="1" smtClean="0">
                <a:solidFill>
                  <a:srgbClr val="FFFFFF"/>
                </a:solidFill>
              </a:rPr>
              <a:t>S.Ct</a:t>
            </a:r>
            <a:r>
              <a:rPr lang="en-US" sz="2000" dirty="0" smtClean="0">
                <a:solidFill>
                  <a:srgbClr val="FFFFFF"/>
                </a:solidFill>
              </a:rPr>
              <a:t>. 1187 (2009).</a:t>
            </a:r>
          </a:p>
          <a:p>
            <a:endParaRPr lang="en-US" sz="2000" dirty="0" smtClean="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127</a:t>
            </a:fld>
            <a:endParaRPr lang="en-US"/>
          </a:p>
        </p:txBody>
      </p:sp>
    </p:spTree>
    <p:extLst>
      <p:ext uri="{BB962C8B-B14F-4D97-AF65-F5344CB8AC3E}">
        <p14:creationId xmlns:p14="http://schemas.microsoft.com/office/powerpoint/2010/main" val="167238162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800" b="1" dirty="0" smtClean="0">
                <a:solidFill>
                  <a:srgbClr val="FFFFFF"/>
                </a:solidFill>
                <a:latin typeface="Arial"/>
                <a:cs typeface="Arial"/>
              </a:rPr>
              <a:t>Gurley v. Janssen Pharmaceuticals, Inc.</a:t>
            </a:r>
            <a:br>
              <a:rPr lang="en-US" sz="2800" b="1" dirty="0" smtClean="0">
                <a:solidFill>
                  <a:srgbClr val="FFFFFF"/>
                </a:solidFill>
                <a:latin typeface="Arial"/>
                <a:cs typeface="Arial"/>
              </a:rPr>
            </a:br>
            <a:r>
              <a:rPr lang="en-US" sz="2000" dirty="0" smtClean="0">
                <a:solidFill>
                  <a:srgbClr val="FFFFFF"/>
                </a:solidFill>
                <a:latin typeface="Arial"/>
                <a:cs typeface="Arial"/>
              </a:rPr>
              <a:t>113 A.3d 283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Platt,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smtClean="0">
                <a:solidFill>
                  <a:srgbClr val="FFFFFF"/>
                </a:solidFill>
              </a:rPr>
              <a:t>Defendant argued that because the mother ingested Topamax using her mother’s prescription instead of her own in the month before her pregnancy, she severed the link between the learned intermediary and herself as the patient.</a:t>
            </a:r>
          </a:p>
          <a:p>
            <a:r>
              <a:rPr lang="en-US" sz="2400" dirty="0" smtClean="0">
                <a:solidFill>
                  <a:srgbClr val="FFFFFF"/>
                </a:solidFill>
              </a:rPr>
              <a:t>This does not permit defendant from evading liability for the child’s injuries.</a:t>
            </a:r>
          </a:p>
        </p:txBody>
      </p:sp>
      <p:sp>
        <p:nvSpPr>
          <p:cNvPr id="4" name="Slide Number Placeholder 3"/>
          <p:cNvSpPr>
            <a:spLocks noGrp="1"/>
          </p:cNvSpPr>
          <p:nvPr>
            <p:ph type="sldNum" sz="quarter" idx="12"/>
          </p:nvPr>
        </p:nvSpPr>
        <p:spPr/>
        <p:txBody>
          <a:bodyPr/>
          <a:lstStyle/>
          <a:p>
            <a:fld id="{399A7A07-0BD0-2B45-87E2-5149D01EADE2}" type="slidenum">
              <a:rPr lang="en-US" smtClean="0"/>
              <a:pPr/>
              <a:t>128</a:t>
            </a:fld>
            <a:endParaRPr lang="en-US"/>
          </a:p>
        </p:txBody>
      </p:sp>
    </p:spTree>
    <p:extLst>
      <p:ext uri="{BB962C8B-B14F-4D97-AF65-F5344CB8AC3E}">
        <p14:creationId xmlns:p14="http://schemas.microsoft.com/office/powerpoint/2010/main" val="11169512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Shuker</a:t>
            </a:r>
            <a:r>
              <a:rPr lang="en-US" sz="2800" b="1" dirty="0" smtClean="0">
                <a:solidFill>
                  <a:srgbClr val="FFFFFF"/>
                </a:solidFill>
                <a:ea typeface="Garamond" pitchFamily="-107" charset="0"/>
                <a:cs typeface="Arial"/>
                <a:sym typeface="Garamond" pitchFamily="-107" charset="0"/>
              </a:rPr>
              <a:t> v. Smith &amp; Nephew, PLC</a:t>
            </a:r>
            <a:br>
              <a:rPr lang="en-US" sz="28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No. 16-3785 (3</a:t>
            </a:r>
            <a:r>
              <a:rPr lang="en-US" sz="1800" baseline="30000" dirty="0" smtClean="0">
                <a:solidFill>
                  <a:srgbClr val="FFFFFF"/>
                </a:solidFill>
                <a:ea typeface="Garamond" pitchFamily="-107" charset="0"/>
                <a:cs typeface="Arial"/>
                <a:sym typeface="Garamond" pitchFamily="-107" charset="0"/>
              </a:rPr>
              <a:t>rd</a:t>
            </a:r>
            <a:r>
              <a:rPr lang="en-US" sz="1800" dirty="0" smtClean="0">
                <a:solidFill>
                  <a:srgbClr val="FFFFFF"/>
                </a:solidFill>
                <a:ea typeface="Garamond" pitchFamily="-107" charset="0"/>
                <a:cs typeface="Arial"/>
                <a:sym typeface="Garamond" pitchFamily="-107" charset="0"/>
              </a:rPr>
              <a:t> Cir. March 1, 2018)</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Krause, C.J.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lnSpcReduction="10000"/>
          </a:bodyPr>
          <a:lstStyle/>
          <a:p>
            <a:r>
              <a:rPr lang="en-US" sz="2400" dirty="0" smtClean="0">
                <a:cs typeface="Garamond"/>
              </a:rPr>
              <a:t>Hip case involving metal on metal defect.</a:t>
            </a:r>
          </a:p>
          <a:p>
            <a:r>
              <a:rPr lang="en-US" sz="2400" dirty="0" smtClean="0">
                <a:cs typeface="Garamond"/>
              </a:rPr>
              <a:t>Matter of first impression:  how do we apply the Medical Device Amendments’ express preemption provision to a “hybrid system,” i.e., a system that is a “device” but comprised of Class II components in addition to one or more Class III components?</a:t>
            </a:r>
          </a:p>
          <a:p>
            <a:r>
              <a:rPr lang="en-US" sz="2400" dirty="0" smtClean="0">
                <a:cs typeface="Garamond"/>
              </a:rPr>
              <a:t>Court found that at issue was the R3 metal liner which was causing the metal-on-metal articulation, and that was Class III and hence preempted.</a:t>
            </a:r>
          </a:p>
          <a:p>
            <a:r>
              <a:rPr lang="en-US" sz="2400" dirty="0" smtClean="0">
                <a:cs typeface="Garamond"/>
              </a:rPr>
              <a:t>Therefore negligence, strict liability and breach of implied warranty claims asserted in second amended complaint would impose non-parallel state law requirements and therefore are expressly preempted.</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129</a:t>
            </a:fld>
            <a:endParaRPr lang="en-US" sz="1200" b="1" dirty="0"/>
          </a:p>
        </p:txBody>
      </p:sp>
    </p:spTree>
    <p:extLst>
      <p:ext uri="{BB962C8B-B14F-4D97-AF65-F5344CB8AC3E}">
        <p14:creationId xmlns:p14="http://schemas.microsoft.com/office/powerpoint/2010/main" val="1768441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Burkett v. St. Francis Country House</a:t>
            </a:r>
            <a:br>
              <a:rPr lang="en-US" sz="28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2018 </a:t>
            </a:r>
            <a:r>
              <a:rPr lang="en-US" sz="1800" dirty="0" err="1" smtClean="0">
                <a:solidFill>
                  <a:srgbClr val="FFFFFF"/>
                </a:solidFill>
                <a:ea typeface="Garamond" pitchFamily="-107" charset="0"/>
                <a:cs typeface="Arial"/>
                <a:sym typeface="Garamond" pitchFamily="-107" charset="0"/>
              </a:rPr>
              <a:t>Phila</a:t>
            </a:r>
            <a:r>
              <a:rPr lang="en-US" sz="1800" dirty="0" smtClean="0">
                <a:solidFill>
                  <a:srgbClr val="FFFFFF"/>
                </a:solidFill>
                <a:ea typeface="Garamond" pitchFamily="-107" charset="0"/>
                <a:cs typeface="Arial"/>
                <a:sym typeface="Garamond" pitchFamily="-107" charset="0"/>
              </a:rPr>
              <a:t>. Ct. Com. Pl. LEXIS 45 (August 1, 2018)</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Rau,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cs typeface="Garamond"/>
              </a:rPr>
              <a:t>Son had to admit his mother quickly for hospice care when he had no other options.</a:t>
            </a:r>
          </a:p>
          <a:p>
            <a:r>
              <a:rPr lang="en-US" sz="2400" dirty="0" smtClean="0">
                <a:cs typeface="Garamond"/>
              </a:rPr>
              <a:t>It was never explained to him that he or his mother was giving up the right to trial by jury or what arbitration was from a mandatory point of view.</a:t>
            </a:r>
          </a:p>
          <a:p>
            <a:r>
              <a:rPr lang="en-US" sz="2400" dirty="0" smtClean="0">
                <a:cs typeface="Garamond"/>
              </a:rPr>
              <a:t>He was only aware of the grievance procedure.</a:t>
            </a:r>
          </a:p>
          <a:p>
            <a:r>
              <a:rPr lang="en-US" sz="2400" dirty="0" smtClean="0">
                <a:cs typeface="Garamond"/>
              </a:rPr>
              <a:t>Nothing properly explained to him.</a:t>
            </a:r>
          </a:p>
          <a:p>
            <a:r>
              <a:rPr lang="en-US" sz="2400" dirty="0" smtClean="0">
                <a:cs typeface="Garamond"/>
              </a:rPr>
              <a:t>Was functioning under duress because of the difficult circumstances.</a:t>
            </a:r>
          </a:p>
          <a:p>
            <a:r>
              <a:rPr lang="en-US" sz="2400" dirty="0" smtClean="0">
                <a:cs typeface="Garamond"/>
              </a:rPr>
              <a:t>Court found the agreement unconscionable and besides, defendant never signed it.</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13</a:t>
            </a:fld>
            <a:endParaRPr lang="en-US" sz="1200" b="1" dirty="0"/>
          </a:p>
        </p:txBody>
      </p:sp>
    </p:spTree>
    <p:extLst>
      <p:ext uri="{BB962C8B-B14F-4D97-AF65-F5344CB8AC3E}">
        <p14:creationId xmlns:p14="http://schemas.microsoft.com/office/powerpoint/2010/main" val="385244671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Shuker</a:t>
            </a:r>
            <a:r>
              <a:rPr lang="en-US" sz="2800" b="1" dirty="0" smtClean="0">
                <a:solidFill>
                  <a:srgbClr val="FFFFFF"/>
                </a:solidFill>
                <a:ea typeface="Garamond" pitchFamily="-107" charset="0"/>
                <a:cs typeface="Arial"/>
                <a:sym typeface="Garamond" pitchFamily="-107" charset="0"/>
              </a:rPr>
              <a:t> v. Smith &amp; Nephew, PLC</a:t>
            </a:r>
            <a:br>
              <a:rPr lang="en-US" sz="28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No. 16-3785 (3</a:t>
            </a:r>
            <a:r>
              <a:rPr lang="en-US" sz="1800" baseline="30000" dirty="0" smtClean="0">
                <a:solidFill>
                  <a:srgbClr val="FFFFFF"/>
                </a:solidFill>
                <a:ea typeface="Garamond" pitchFamily="-107" charset="0"/>
                <a:cs typeface="Arial"/>
                <a:sym typeface="Garamond" pitchFamily="-107" charset="0"/>
              </a:rPr>
              <a:t>rd</a:t>
            </a:r>
            <a:r>
              <a:rPr lang="en-US" sz="1800" dirty="0" smtClean="0">
                <a:solidFill>
                  <a:srgbClr val="FFFFFF"/>
                </a:solidFill>
                <a:ea typeface="Garamond" pitchFamily="-107" charset="0"/>
                <a:cs typeface="Arial"/>
                <a:sym typeface="Garamond" pitchFamily="-107" charset="0"/>
              </a:rPr>
              <a:t> Cir. March 1, 2018)</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Krause, C.J.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fontScale="92500"/>
          </a:bodyPr>
          <a:lstStyle/>
          <a:p>
            <a:r>
              <a:rPr lang="en-US" sz="2400" dirty="0" smtClean="0">
                <a:cs typeface="Garamond"/>
              </a:rPr>
              <a:t>Not all failure-to-warn allegations as the hybrid systems would be preempted.</a:t>
            </a:r>
          </a:p>
          <a:p>
            <a:r>
              <a:rPr lang="en-US" sz="2400" dirty="0" smtClean="0">
                <a:cs typeface="Garamond"/>
              </a:rPr>
              <a:t>As the FDA knows, a claim premised on state requirement that R3 System carry a warning against “use with metal liners,” or that it only be used with polyethylene liners, for example, “would not implicate §360k(a)” because “the FDA did not impose device-specific labeling requirements on R3 System components.</a:t>
            </a:r>
          </a:p>
          <a:p>
            <a:r>
              <a:rPr lang="en-US" sz="2400" dirty="0" smtClean="0">
                <a:cs typeface="Garamond"/>
              </a:rPr>
              <a:t>Claim can go forward that Smith &amp; Nephew’s marketing materials caused Mr. </a:t>
            </a:r>
            <a:r>
              <a:rPr lang="en-US" sz="2400" dirty="0" err="1" smtClean="0">
                <a:cs typeface="Garamond"/>
              </a:rPr>
              <a:t>Shuker’s</a:t>
            </a:r>
            <a:r>
              <a:rPr lang="en-US" sz="2400" dirty="0" smtClean="0">
                <a:cs typeface="Garamond"/>
              </a:rPr>
              <a:t> surgeon to recommend R3 metal liner and to install it within Mr. </a:t>
            </a:r>
            <a:r>
              <a:rPr lang="en-US" sz="2400" dirty="0" err="1" smtClean="0">
                <a:cs typeface="Garamond"/>
              </a:rPr>
              <a:t>Shuker’s</a:t>
            </a:r>
            <a:r>
              <a:rPr lang="en-US" sz="2400" dirty="0" smtClean="0">
                <a:cs typeface="Garamond"/>
              </a:rPr>
              <a:t> hip replacement system, a course of action which in turn caused Mr. </a:t>
            </a:r>
            <a:r>
              <a:rPr lang="en-US" sz="2400" dirty="0" err="1" smtClean="0">
                <a:cs typeface="Garamond"/>
              </a:rPr>
              <a:t>Shuker’s</a:t>
            </a:r>
            <a:r>
              <a:rPr lang="en-US" sz="2400" dirty="0" smtClean="0">
                <a:cs typeface="Garamond"/>
              </a:rPr>
              <a:t> subsequent injuries.</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130</a:t>
            </a:fld>
            <a:endParaRPr lang="en-US" sz="1200" b="1" dirty="0"/>
          </a:p>
        </p:txBody>
      </p:sp>
    </p:spTree>
    <p:extLst>
      <p:ext uri="{BB962C8B-B14F-4D97-AF65-F5344CB8AC3E}">
        <p14:creationId xmlns:p14="http://schemas.microsoft.com/office/powerpoint/2010/main" val="12547583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200" b="1" dirty="0" smtClean="0">
                <a:solidFill>
                  <a:srgbClr val="FFFFFF"/>
                </a:solidFill>
                <a:ea typeface="Garamond" pitchFamily="-107" charset="0"/>
                <a:cs typeface="Arial"/>
                <a:sym typeface="Garamond" pitchFamily="-107" charset="0"/>
              </a:rPr>
              <a:t>In Fosamax Alendronate Sodium Prods. Liability Litigation</a:t>
            </a:r>
            <a:br>
              <a:rPr lang="en-US" sz="22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U.S. App LEXIS 5075 (3</a:t>
            </a:r>
            <a:r>
              <a:rPr lang="en-US" sz="2000" baseline="30000" dirty="0" smtClean="0">
                <a:solidFill>
                  <a:srgbClr val="FFFFFF"/>
                </a:solidFill>
                <a:ea typeface="Garamond" pitchFamily="-107" charset="0"/>
                <a:cs typeface="Arial"/>
                <a:sym typeface="Garamond" pitchFamily="-107" charset="0"/>
              </a:rPr>
              <a:t>rd</a:t>
            </a:r>
            <a:r>
              <a:rPr lang="en-US" sz="2000" dirty="0" smtClean="0">
                <a:solidFill>
                  <a:srgbClr val="FFFFFF"/>
                </a:solidFill>
                <a:ea typeface="Garamond" pitchFamily="-107" charset="0"/>
                <a:cs typeface="Arial"/>
                <a:sym typeface="Garamond" pitchFamily="-107" charset="0"/>
              </a:rPr>
              <a:t> Cir. 2017)</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Fuentes,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lnSpcReduction="10000"/>
          </a:bodyPr>
          <a:lstStyle/>
          <a:p>
            <a:r>
              <a:rPr lang="en-US" sz="2400" dirty="0">
                <a:cs typeface="Garamond"/>
              </a:rPr>
              <a:t>M</a:t>
            </a:r>
            <a:r>
              <a:rPr lang="en-US" sz="2400" dirty="0" smtClean="0">
                <a:cs typeface="Garamond"/>
              </a:rPr>
              <a:t>ulti-district litigation claim filed in the District of New Jersey.</a:t>
            </a:r>
          </a:p>
          <a:p>
            <a:r>
              <a:rPr lang="en-US" sz="2400" dirty="0" smtClean="0">
                <a:cs typeface="Garamond"/>
              </a:rPr>
              <a:t>District Court granted defendant’s motion for summary judgment dismissing all plaintiffs’ claims stating they were preempted by federal law based upon </a:t>
            </a:r>
            <a:r>
              <a:rPr lang="en-US" sz="2400" i="1" dirty="0" smtClean="0">
                <a:cs typeface="Garamond"/>
              </a:rPr>
              <a:t>Wyeth v. Levine</a:t>
            </a:r>
            <a:r>
              <a:rPr lang="en-US" sz="2400" dirty="0" smtClean="0">
                <a:cs typeface="Garamond"/>
              </a:rPr>
              <a:t>.</a:t>
            </a:r>
          </a:p>
          <a:p>
            <a:r>
              <a:rPr lang="en-US" sz="2400" dirty="0" smtClean="0">
                <a:cs typeface="Garamond"/>
              </a:rPr>
              <a:t>Wyeth “clear evidence” standard requires a court to anticipate the range of conclusions and certainty with which the juror would reach them.</a:t>
            </a:r>
          </a:p>
          <a:p>
            <a:r>
              <a:rPr lang="en-US" sz="2400" dirty="0" smtClean="0">
                <a:cs typeface="Garamond"/>
              </a:rPr>
              <a:t>Plaintiff produced sufficient evidence to conclude FDA would have approved a properly-worded warning and the odds of FDA rejection less then highly probable.</a:t>
            </a:r>
          </a:p>
          <a:p>
            <a:r>
              <a:rPr lang="en-US" sz="2400" dirty="0" smtClean="0">
                <a:cs typeface="Garamond"/>
              </a:rPr>
              <a:t>Granting of summary judgment vacated and remanded.</a:t>
            </a:r>
          </a:p>
          <a:p>
            <a:pPr marL="0" indent="0">
              <a:buNone/>
            </a:pPr>
            <a:endParaRPr lang="en-US" sz="2400" dirty="0" smtClean="0">
              <a:cs typeface="Garamond"/>
            </a:endParaRPr>
          </a:p>
          <a:p>
            <a:endParaRPr lang="en-US" sz="24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131</a:t>
            </a:fld>
            <a:endParaRPr lang="en-US" sz="1200" b="1" dirty="0"/>
          </a:p>
        </p:txBody>
      </p:sp>
    </p:spTree>
    <p:extLst>
      <p:ext uri="{BB962C8B-B14F-4D97-AF65-F5344CB8AC3E}">
        <p14:creationId xmlns:p14="http://schemas.microsoft.com/office/powerpoint/2010/main" val="26923128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fontScale="90000"/>
          </a:bodyPr>
          <a:lstStyle/>
          <a:p>
            <a:r>
              <a:rPr lang="en-US" sz="2800" b="1" dirty="0" smtClean="0">
                <a:solidFill>
                  <a:srgbClr val="FFFFFF"/>
                </a:solidFill>
                <a:latin typeface="Arial"/>
                <a:cs typeface="Arial"/>
              </a:rPr>
              <a:t>Estate of Ware v. Hospital of the University of PA</a:t>
            </a:r>
            <a:br>
              <a:rPr lang="en-US" sz="2800" b="1" dirty="0" smtClean="0">
                <a:solidFill>
                  <a:srgbClr val="FFFFFF"/>
                </a:solidFill>
                <a:latin typeface="Arial"/>
                <a:cs typeface="Arial"/>
              </a:rPr>
            </a:br>
            <a:r>
              <a:rPr lang="en-US" sz="2000" dirty="0" smtClean="0">
                <a:solidFill>
                  <a:srgbClr val="FFFFFF"/>
                </a:solidFill>
                <a:latin typeface="Arial"/>
                <a:cs typeface="Arial"/>
              </a:rPr>
              <a:t>No. 16-3801 (3</a:t>
            </a:r>
            <a:r>
              <a:rPr lang="en-US" sz="2000" baseline="30000" dirty="0" smtClean="0">
                <a:solidFill>
                  <a:srgbClr val="FFFFFF"/>
                </a:solidFill>
                <a:latin typeface="Arial"/>
                <a:cs typeface="Arial"/>
              </a:rPr>
              <a:t>rd</a:t>
            </a:r>
            <a:r>
              <a:rPr lang="en-US" sz="2000" dirty="0" smtClean="0">
                <a:solidFill>
                  <a:srgbClr val="FFFFFF"/>
                </a:solidFill>
                <a:latin typeface="Arial"/>
                <a:cs typeface="Arial"/>
              </a:rPr>
              <a:t> Cir. Sept. 18, 2017)</a:t>
            </a:r>
            <a:br>
              <a:rPr lang="en-US" sz="2000" dirty="0" smtClean="0">
                <a:solidFill>
                  <a:srgbClr val="FFFFFF"/>
                </a:solidFill>
                <a:latin typeface="Arial"/>
                <a:cs typeface="Arial"/>
              </a:rPr>
            </a:br>
            <a:r>
              <a:rPr lang="en-US" sz="2000" dirty="0" smtClean="0">
                <a:solidFill>
                  <a:srgbClr val="FFFFFF"/>
                </a:solidFill>
                <a:latin typeface="Arial"/>
                <a:cs typeface="Arial"/>
              </a:rPr>
              <a:t> </a:t>
            </a:r>
            <a:r>
              <a:rPr lang="en-US" sz="1600" i="1" dirty="0" err="1" smtClean="0">
                <a:solidFill>
                  <a:srgbClr val="FFFFFF"/>
                </a:solidFill>
                <a:latin typeface="Arial"/>
                <a:cs typeface="Arial"/>
              </a:rPr>
              <a:t>Ambro</a:t>
            </a:r>
            <a:r>
              <a:rPr lang="en-US" sz="1600" i="1" dirty="0" smtClean="0">
                <a:solidFill>
                  <a:srgbClr val="FFFFFF"/>
                </a:solidFill>
                <a:latin typeface="Arial"/>
                <a:cs typeface="Arial"/>
              </a:rPr>
              <a:t>, C.J.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smtClean="0">
                <a:solidFill>
                  <a:srgbClr val="FFFFFF"/>
                </a:solidFill>
              </a:rPr>
              <a:t>Widow of cancer researcher sued University of PA due to fatal tumor as a result of inadequate safety precautions taken to protect him from radiation in his lab.</a:t>
            </a:r>
          </a:p>
          <a:p>
            <a:r>
              <a:rPr lang="en-US" sz="2400" dirty="0" smtClean="0">
                <a:solidFill>
                  <a:srgbClr val="FFFFFF"/>
                </a:solidFill>
              </a:rPr>
              <a:t>Price-Anderson Act, 42 U.S.C. §2011 limits remedies.</a:t>
            </a:r>
          </a:p>
          <a:p>
            <a:r>
              <a:rPr lang="en-US" sz="2400" dirty="0" smtClean="0">
                <a:solidFill>
                  <a:srgbClr val="FFFFFF"/>
                </a:solidFill>
              </a:rPr>
              <a:t>Act limits claims for physical harm arising from nuclear radiation.</a:t>
            </a:r>
          </a:p>
          <a:p>
            <a:r>
              <a:rPr lang="en-US" sz="2400" dirty="0" smtClean="0">
                <a:solidFill>
                  <a:srgbClr val="FFFFFF"/>
                </a:solidFill>
              </a:rPr>
              <a:t>Claims fall within the text of the Act.</a:t>
            </a:r>
          </a:p>
          <a:p>
            <a:r>
              <a:rPr lang="en-US" sz="2400" dirty="0" smtClean="0">
                <a:solidFill>
                  <a:srgbClr val="FFFFFF"/>
                </a:solidFill>
              </a:rPr>
              <a:t>Boyer must offer </a:t>
            </a:r>
            <a:r>
              <a:rPr lang="en-US" sz="2400" smtClean="0">
                <a:solidFill>
                  <a:srgbClr val="FFFFFF"/>
                </a:solidFill>
              </a:rPr>
              <a:t>compelling “limited principle”.</a:t>
            </a:r>
            <a:endParaRPr lang="en-US" sz="2400" dirty="0" smtClean="0">
              <a:solidFill>
                <a:srgbClr val="FFFFFF"/>
              </a:solidFill>
            </a:endParaRPr>
          </a:p>
          <a:p>
            <a:r>
              <a:rPr lang="en-US" sz="2400" dirty="0" smtClean="0">
                <a:solidFill>
                  <a:srgbClr val="FFFFFF"/>
                </a:solidFill>
              </a:rPr>
              <a:t>District court dismissal of the case affirmed.</a:t>
            </a:r>
          </a:p>
        </p:txBody>
      </p:sp>
      <p:sp>
        <p:nvSpPr>
          <p:cNvPr id="4" name="Slide Number Placeholder 3"/>
          <p:cNvSpPr>
            <a:spLocks noGrp="1"/>
          </p:cNvSpPr>
          <p:nvPr>
            <p:ph type="sldNum" sz="quarter" idx="12"/>
          </p:nvPr>
        </p:nvSpPr>
        <p:spPr/>
        <p:txBody>
          <a:bodyPr/>
          <a:lstStyle/>
          <a:p>
            <a:fld id="{399A7A07-0BD0-2B45-87E2-5149D01EADE2}" type="slidenum">
              <a:rPr lang="en-US" smtClean="0"/>
              <a:pPr/>
              <a:t>132</a:t>
            </a:fld>
            <a:endParaRPr lang="en-US"/>
          </a:p>
        </p:txBody>
      </p:sp>
    </p:spTree>
    <p:extLst>
      <p:ext uri="{BB962C8B-B14F-4D97-AF65-F5344CB8AC3E}">
        <p14:creationId xmlns:p14="http://schemas.microsoft.com/office/powerpoint/2010/main" val="739713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200" b="1" dirty="0" smtClean="0">
                <a:solidFill>
                  <a:srgbClr val="FFFFFF"/>
                </a:solidFill>
                <a:ea typeface="Garamond" pitchFamily="-107" charset="0"/>
                <a:cs typeface="Arial"/>
                <a:sym typeface="Garamond" pitchFamily="-107" charset="0"/>
              </a:rPr>
              <a:t>In re Avandia Marketing Sales Practices &amp; Product Liability</a:t>
            </a:r>
            <a:br>
              <a:rPr lang="en-US" sz="22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804 F. 2d 633 (3</a:t>
            </a:r>
            <a:r>
              <a:rPr lang="en-US" sz="1800" baseline="30000" dirty="0" smtClean="0">
                <a:solidFill>
                  <a:srgbClr val="FFFFFF"/>
                </a:solidFill>
                <a:ea typeface="Garamond" pitchFamily="-107" charset="0"/>
                <a:cs typeface="Arial"/>
                <a:sym typeface="Garamond" pitchFamily="-107" charset="0"/>
              </a:rPr>
              <a:t>rd</a:t>
            </a:r>
            <a:r>
              <a:rPr lang="en-US" sz="1800" dirty="0" smtClean="0">
                <a:solidFill>
                  <a:srgbClr val="FFFFFF"/>
                </a:solidFill>
                <a:ea typeface="Garamond" pitchFamily="-107" charset="0"/>
                <a:cs typeface="Arial"/>
                <a:sym typeface="Garamond" pitchFamily="-107" charset="0"/>
              </a:rPr>
              <a:t> Cir. 2015)</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Roth, C.J.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cs typeface="Garamond"/>
              </a:rPr>
              <a:t>Claim against GlaxoSmithKline by third party payers.</a:t>
            </a:r>
          </a:p>
          <a:p>
            <a:r>
              <a:rPr lang="en-US" sz="2400" dirty="0" smtClean="0">
                <a:cs typeface="Garamond"/>
              </a:rPr>
              <a:t>GSK allegedly misrepresented and concealed significant safety risks associated with the use of Avandia and other Type II diabetic drugs.</a:t>
            </a:r>
          </a:p>
          <a:p>
            <a:r>
              <a:rPr lang="en-US" sz="2400" dirty="0" smtClean="0">
                <a:cs typeface="Garamond"/>
              </a:rPr>
              <a:t> Third Circuit confirmed that the TPP’s adequately alleged the elements of standing under the Racketeer Influenced and Corrupt Organizations Act) RICO.</a:t>
            </a:r>
          </a:p>
          <a:p>
            <a:r>
              <a:rPr lang="en-US" sz="2400" dirty="0" smtClean="0">
                <a:cs typeface="Garamond"/>
              </a:rPr>
              <a:t>A RICO plaintiff who did not directly rely on a defendant’s misrepresentation can still establish proximate causation.</a:t>
            </a:r>
          </a:p>
          <a:p>
            <a:r>
              <a:rPr lang="en-US" sz="2400" dirty="0" smtClean="0">
                <a:cs typeface="Garamond"/>
              </a:rPr>
              <a:t>There was no risk of duplicative recovery.</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133</a:t>
            </a:fld>
            <a:endParaRPr lang="en-US" sz="1200" b="1" dirty="0"/>
          </a:p>
        </p:txBody>
      </p:sp>
    </p:spTree>
    <p:extLst>
      <p:ext uri="{BB962C8B-B14F-4D97-AF65-F5344CB8AC3E}">
        <p14:creationId xmlns:p14="http://schemas.microsoft.com/office/powerpoint/2010/main" val="142341555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Silver v. Medtronic, Inc.</a:t>
            </a:r>
            <a:r>
              <a:rPr lang="en-US" sz="2800" b="1" dirty="0">
                <a:solidFill>
                  <a:srgbClr val="FFFFFF"/>
                </a:solidFill>
                <a:ea typeface="Garamond" pitchFamily="-107" charset="0"/>
                <a:cs typeface="Arial"/>
                <a:sym typeface="Garamond" pitchFamily="-107" charset="0"/>
              </a:rPr>
              <a:t/>
            </a:r>
            <a:br>
              <a:rPr lang="en-US" sz="2800" b="1" dirty="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1:16-cv-1682 (USMD (PA) Feb. 21, 2017)</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Jones III,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Alleged malfunction of </a:t>
            </a:r>
            <a:r>
              <a:rPr lang="en-US" sz="2400" dirty="0" err="1" smtClean="0">
                <a:cs typeface="Garamond"/>
              </a:rPr>
              <a:t>Synchro</a:t>
            </a:r>
            <a:r>
              <a:rPr lang="en-US" sz="2400" dirty="0" smtClean="0">
                <a:cs typeface="Garamond"/>
              </a:rPr>
              <a:t> Meds II device that delivers medication into the patient’s spine.</a:t>
            </a:r>
          </a:p>
          <a:p>
            <a:r>
              <a:rPr lang="en-US" sz="2400" dirty="0" smtClean="0">
                <a:cs typeface="Garamond"/>
              </a:rPr>
              <a:t>Device </a:t>
            </a:r>
            <a:r>
              <a:rPr lang="en-US" sz="2400" dirty="0" err="1" smtClean="0">
                <a:cs typeface="Garamond"/>
              </a:rPr>
              <a:t>overdelivered</a:t>
            </a:r>
            <a:r>
              <a:rPr lang="en-US" sz="2400" dirty="0" smtClean="0">
                <a:cs typeface="Garamond"/>
              </a:rPr>
              <a:t> pain medication causing sickness and lack of mobility.  Device was then removed due to malfunction.</a:t>
            </a:r>
          </a:p>
          <a:p>
            <a:r>
              <a:rPr lang="en-US" sz="2400" dirty="0" smtClean="0">
                <a:cs typeface="Garamond"/>
              </a:rPr>
              <a:t>Plaintiff claimed pump was manufactured in violation of federal and parallel state law and non-conforming with FDA standards.</a:t>
            </a:r>
          </a:p>
          <a:p>
            <a:r>
              <a:rPr lang="en-US" sz="2400" dirty="0" smtClean="0">
                <a:cs typeface="Garamond"/>
              </a:rPr>
              <a:t>Plaintiff claimed FDA sent warning letters to Medtronic following inspections of facilities.</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134</a:t>
            </a:fld>
            <a:endParaRPr lang="en-US" sz="1200" b="1" dirty="0"/>
          </a:p>
        </p:txBody>
      </p:sp>
    </p:spTree>
    <p:extLst>
      <p:ext uri="{BB962C8B-B14F-4D97-AF65-F5344CB8AC3E}">
        <p14:creationId xmlns:p14="http://schemas.microsoft.com/office/powerpoint/2010/main" val="371837166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Silver v. Medtronic, Inc.</a:t>
            </a:r>
            <a:r>
              <a:rPr lang="en-US" sz="2800" b="1" dirty="0">
                <a:solidFill>
                  <a:srgbClr val="FFFFFF"/>
                </a:solidFill>
                <a:ea typeface="Garamond" pitchFamily="-107" charset="0"/>
                <a:cs typeface="Arial"/>
                <a:sym typeface="Garamond" pitchFamily="-107" charset="0"/>
              </a:rPr>
              <a:t/>
            </a:r>
            <a:br>
              <a:rPr lang="en-US" sz="2800" b="1" dirty="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1:16-cv-1682 (USMD (PA) Feb. 21, 2017)</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Jones III,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Medtronic argued that CGMP’s were too vague.</a:t>
            </a:r>
          </a:p>
          <a:p>
            <a:r>
              <a:rPr lang="en-US" sz="2400" dirty="0" smtClean="0">
                <a:cs typeface="Garamond"/>
              </a:rPr>
              <a:t>Court followed other courts and rejected Medtronic’s preemption argument. Failure to warn claim moved forward.</a:t>
            </a:r>
          </a:p>
          <a:p>
            <a:r>
              <a:rPr lang="en-US" sz="2400" dirty="0" smtClean="0">
                <a:cs typeface="Garamond"/>
              </a:rPr>
              <a:t>Plaintiff properly pled claim for negligence and breach of express warranty but dismissed count based upon implied warranties.</a:t>
            </a:r>
          </a:p>
          <a:p>
            <a:r>
              <a:rPr lang="en-US" sz="2400" dirty="0" smtClean="0">
                <a:cs typeface="Garamond"/>
              </a:rPr>
              <a:t>Claim for negligent misrepresentation and claim of violation of Pa’s Unfair Trade Practices and Consumer Protection Law was dismissed.</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135</a:t>
            </a:fld>
            <a:endParaRPr lang="en-US" sz="1200" b="1" dirty="0"/>
          </a:p>
        </p:txBody>
      </p:sp>
    </p:spTree>
    <p:extLst>
      <p:ext uri="{BB962C8B-B14F-4D97-AF65-F5344CB8AC3E}">
        <p14:creationId xmlns:p14="http://schemas.microsoft.com/office/powerpoint/2010/main" val="3008675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2309352"/>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Nursing Home </a:t>
            </a:r>
          </a:p>
          <a:p>
            <a:pPr algn="ctr"/>
            <a:r>
              <a:rPr lang="en-US" sz="4000" b="1" dirty="0" smtClean="0">
                <a:ln>
                  <a:solidFill>
                    <a:schemeClr val="bg1"/>
                  </a:solidFill>
                </a:ln>
                <a:solidFill>
                  <a:srgbClr val="FFFFFF"/>
                </a:solidFill>
                <a:latin typeface="Copperplate Gothic Bold"/>
                <a:cs typeface="Copperplate Gothic Bold"/>
              </a:rPr>
              <a:t>Negligence - SOL</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14</a:t>
            </a:fld>
            <a:endParaRPr lang="en-US" dirty="0"/>
          </a:p>
        </p:txBody>
      </p:sp>
    </p:spTree>
    <p:extLst>
      <p:ext uri="{BB962C8B-B14F-4D97-AF65-F5344CB8AC3E}">
        <p14:creationId xmlns:p14="http://schemas.microsoft.com/office/powerpoint/2010/main" val="1650486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200" b="1" dirty="0" smtClean="0">
                <a:solidFill>
                  <a:srgbClr val="FFFFFF"/>
                </a:solidFill>
                <a:ea typeface="Garamond" pitchFamily="-107" charset="0"/>
                <a:cs typeface="Arial"/>
                <a:sym typeface="Garamond" pitchFamily="-107" charset="0"/>
              </a:rPr>
              <a:t> </a:t>
            </a:r>
            <a:r>
              <a:rPr lang="en-US" sz="2800" b="1" dirty="0" smtClean="0">
                <a:solidFill>
                  <a:srgbClr val="FFFFFF"/>
                </a:solidFill>
                <a:ea typeface="Garamond" pitchFamily="-107" charset="0"/>
                <a:cs typeface="Arial"/>
                <a:sym typeface="Garamond" pitchFamily="-107" charset="0"/>
              </a:rPr>
              <a:t>Robert Dubose v. Quinlan</a:t>
            </a:r>
            <a:br>
              <a:rPr lang="en-US" sz="28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2017 Pa. LEXIS 3125 (November 22, 2017)</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Mundy,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cs typeface="Garamond"/>
              </a:rPr>
              <a:t>October 18, 2007, Mrs. Dubose died from sepsis of multiple pressure sores.</a:t>
            </a:r>
          </a:p>
          <a:p>
            <a:r>
              <a:rPr lang="en-US" sz="2400" dirty="0" smtClean="0">
                <a:cs typeface="Garamond"/>
              </a:rPr>
              <a:t>Negligence was in 2005, when there was a failure to treat.</a:t>
            </a:r>
          </a:p>
          <a:p>
            <a:r>
              <a:rPr lang="en-US" sz="2400" dirty="0" smtClean="0">
                <a:cs typeface="Garamond"/>
              </a:rPr>
              <a:t>August 13, 2009, complaint filed.</a:t>
            </a:r>
          </a:p>
          <a:p>
            <a:r>
              <a:rPr lang="en-US" sz="2400" dirty="0" smtClean="0">
                <a:cs typeface="Garamond"/>
              </a:rPr>
              <a:t>SOL for survival and wrongful death both run two years from date of death.</a:t>
            </a:r>
          </a:p>
          <a:p>
            <a:r>
              <a:rPr lang="en-US" sz="2400" dirty="0" smtClean="0">
                <a:cs typeface="Garamond"/>
              </a:rPr>
              <a:t>Statute of repose not an issue and has a different purpose.</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15</a:t>
            </a:fld>
            <a:endParaRPr lang="en-US" sz="1200" b="1" dirty="0"/>
          </a:p>
        </p:txBody>
      </p:sp>
    </p:spTree>
    <p:extLst>
      <p:ext uri="{BB962C8B-B14F-4D97-AF65-F5344CB8AC3E}">
        <p14:creationId xmlns:p14="http://schemas.microsoft.com/office/powerpoint/2010/main" val="1077468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Breslin</a:t>
            </a:r>
            <a:r>
              <a:rPr lang="en-US" sz="2700" b="1" dirty="0" smtClean="0">
                <a:solidFill>
                  <a:srgbClr val="FFFFFF"/>
                </a:solidFill>
                <a:latin typeface="Arial"/>
                <a:cs typeface="Arial"/>
              </a:rPr>
              <a:t> v. Mountain View Nursing Home</a:t>
            </a:r>
            <a:br>
              <a:rPr lang="en-US" sz="2700" b="1" dirty="0" smtClean="0">
                <a:solidFill>
                  <a:srgbClr val="FFFFFF"/>
                </a:solidFill>
                <a:latin typeface="Arial"/>
                <a:cs typeface="Arial"/>
              </a:rPr>
            </a:br>
            <a:r>
              <a:rPr lang="en-US" sz="2000" dirty="0" smtClean="0">
                <a:solidFill>
                  <a:srgbClr val="FFFFFF"/>
                </a:solidFill>
                <a:latin typeface="Arial"/>
                <a:cs typeface="Arial"/>
              </a:rPr>
              <a:t>2017 Pa. Super. LEXIS 752 (Sept. 28, 2017)</a:t>
            </a:r>
            <a:br>
              <a:rPr lang="en-US" sz="2000" dirty="0" smtClean="0">
                <a:solidFill>
                  <a:srgbClr val="FFFFFF"/>
                </a:solidFill>
                <a:latin typeface="Arial"/>
                <a:cs typeface="Arial"/>
              </a:rPr>
            </a:br>
            <a:r>
              <a:rPr lang="en-US" sz="1600" i="1" dirty="0" err="1" smtClean="0">
                <a:solidFill>
                  <a:srgbClr val="FFFFFF"/>
                </a:solidFill>
                <a:cs typeface="Arial"/>
              </a:rPr>
              <a:t>Musmanno</a:t>
            </a:r>
            <a:r>
              <a:rPr lang="en-US" sz="1600" i="1" dirty="0" smtClean="0">
                <a:solidFill>
                  <a:srgbClr val="FFFFFF"/>
                </a:solidFill>
                <a:cs typeface="Arial"/>
              </a:rPr>
              <a:t>, J.</a:t>
            </a:r>
            <a:endParaRPr lang="en-US" sz="1600" dirty="0">
              <a:solidFill>
                <a:srgbClr val="FFFFFF"/>
              </a:solidFill>
              <a:latin typeface="Arial"/>
              <a:cs typeface="Arial"/>
            </a:endParaRPr>
          </a:p>
        </p:txBody>
      </p:sp>
      <p:sp>
        <p:nvSpPr>
          <p:cNvPr id="3" name="Content Placeholder 2"/>
          <p:cNvSpPr>
            <a:spLocks noGrp="1"/>
          </p:cNvSpPr>
          <p:nvPr>
            <p:ph idx="1"/>
          </p:nvPr>
        </p:nvSpPr>
        <p:spPr>
          <a:xfrm>
            <a:off x="457199" y="1730829"/>
            <a:ext cx="8461829" cy="4990646"/>
          </a:xfrm>
        </p:spPr>
        <p:txBody>
          <a:bodyPr>
            <a:noAutofit/>
          </a:bodyPr>
          <a:lstStyle/>
          <a:p>
            <a:r>
              <a:rPr lang="en-US" sz="1800" dirty="0" smtClean="0">
                <a:solidFill>
                  <a:srgbClr val="FFFFFF"/>
                </a:solidFill>
              </a:rPr>
              <a:t>Lawsuit regarding patient who developed Grade III and/or Grade IV pressure ulcers.</a:t>
            </a:r>
          </a:p>
          <a:p>
            <a:r>
              <a:rPr lang="en-US" sz="1800" dirty="0" smtClean="0">
                <a:solidFill>
                  <a:srgbClr val="FFFFFF"/>
                </a:solidFill>
              </a:rPr>
              <a:t>Court reversed dismissal of corporate claim based upon </a:t>
            </a:r>
            <a:r>
              <a:rPr lang="en-US" sz="1800" i="1" u="sng" dirty="0" err="1" smtClean="0">
                <a:solidFill>
                  <a:srgbClr val="FFFFFF"/>
                </a:solidFill>
              </a:rPr>
              <a:t>Althaus</a:t>
            </a:r>
            <a:r>
              <a:rPr lang="en-US" sz="1800" i="1" u="sng" dirty="0" smtClean="0">
                <a:solidFill>
                  <a:srgbClr val="FFFFFF"/>
                </a:solidFill>
              </a:rPr>
              <a:t> v. Cohen 756 A.2d 1166 (Pa. 2000</a:t>
            </a:r>
            <a:r>
              <a:rPr lang="en-US" sz="1800" dirty="0" smtClean="0">
                <a:solidFill>
                  <a:srgbClr val="FFFFFF"/>
                </a:solidFill>
              </a:rPr>
              <a:t>.</a:t>
            </a:r>
          </a:p>
          <a:p>
            <a:r>
              <a:rPr lang="en-US" sz="1800" dirty="0" smtClean="0">
                <a:solidFill>
                  <a:srgbClr val="FFFFFF"/>
                </a:solidFill>
              </a:rPr>
              <a:t>There was a special relationship between the patient and the facility.</a:t>
            </a:r>
          </a:p>
          <a:p>
            <a:r>
              <a:rPr lang="en-US" sz="1800" dirty="0" smtClean="0">
                <a:solidFill>
                  <a:srgbClr val="FFFFFF"/>
                </a:solidFill>
              </a:rPr>
              <a:t>Facility provided all of decedent’s medical care, daily care and personal needs.</a:t>
            </a:r>
          </a:p>
          <a:p>
            <a:r>
              <a:rPr lang="en-US" sz="1800" dirty="0" smtClean="0">
                <a:solidFill>
                  <a:srgbClr val="FFFFFF"/>
                </a:solidFill>
              </a:rPr>
              <a:t>Claim for vicarious liability properly set forth.  Completely relied upon the staff.</a:t>
            </a:r>
          </a:p>
          <a:p>
            <a:r>
              <a:rPr lang="en-US" sz="1800" dirty="0" smtClean="0">
                <a:solidFill>
                  <a:srgbClr val="FFFFFF"/>
                </a:solidFill>
              </a:rPr>
              <a:t>Patient could not identify by the name the people responsible, but that was not necessary.</a:t>
            </a:r>
          </a:p>
          <a:p>
            <a:r>
              <a:rPr lang="en-US" sz="1800" dirty="0" smtClean="0">
                <a:solidFill>
                  <a:srgbClr val="FFFFFF"/>
                </a:solidFill>
              </a:rPr>
              <a:t>People described as nurses, physicians, resident physicians, fellows, attending physicians, therapists, agents, servants, workers, employees, contractors, subcontractors, and/or staff was not lacking in specificity.</a:t>
            </a:r>
          </a:p>
          <a:p>
            <a:pPr marL="0" indent="0">
              <a:buNone/>
            </a:pPr>
            <a:endParaRPr lang="en-US" sz="18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16</a:t>
            </a:fld>
            <a:endParaRPr lang="en-US"/>
          </a:p>
        </p:txBody>
      </p:sp>
    </p:spTree>
    <p:extLst>
      <p:ext uri="{BB962C8B-B14F-4D97-AF65-F5344CB8AC3E}">
        <p14:creationId xmlns:p14="http://schemas.microsoft.com/office/powerpoint/2010/main" val="1697502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Breslin</a:t>
            </a:r>
            <a:r>
              <a:rPr lang="en-US" sz="2700" b="1" dirty="0" smtClean="0">
                <a:solidFill>
                  <a:srgbClr val="FFFFFF"/>
                </a:solidFill>
                <a:latin typeface="Arial"/>
                <a:cs typeface="Arial"/>
              </a:rPr>
              <a:t> v. Mountain View Nursing Home</a:t>
            </a:r>
            <a:br>
              <a:rPr lang="en-US" sz="2700" b="1" dirty="0" smtClean="0">
                <a:solidFill>
                  <a:srgbClr val="FFFFFF"/>
                </a:solidFill>
                <a:latin typeface="Arial"/>
                <a:cs typeface="Arial"/>
              </a:rPr>
            </a:br>
            <a:r>
              <a:rPr lang="en-US" sz="2000" dirty="0" smtClean="0">
                <a:solidFill>
                  <a:srgbClr val="FFFFFF"/>
                </a:solidFill>
                <a:latin typeface="Arial"/>
                <a:cs typeface="Arial"/>
              </a:rPr>
              <a:t>2017 Pa. Super. LEXIS 752 (Sept. 28, 2017)</a:t>
            </a:r>
            <a:br>
              <a:rPr lang="en-US" sz="2000" dirty="0" smtClean="0">
                <a:solidFill>
                  <a:srgbClr val="FFFFFF"/>
                </a:solidFill>
                <a:latin typeface="Arial"/>
                <a:cs typeface="Arial"/>
              </a:rPr>
            </a:br>
            <a:r>
              <a:rPr lang="en-US" sz="1600" i="1" dirty="0" err="1" smtClean="0">
                <a:solidFill>
                  <a:srgbClr val="FFFFFF"/>
                </a:solidFill>
                <a:cs typeface="Arial"/>
              </a:rPr>
              <a:t>Musmanno</a:t>
            </a:r>
            <a:r>
              <a:rPr lang="en-US" sz="1600" i="1" dirty="0" smtClean="0">
                <a:solidFill>
                  <a:srgbClr val="FFFFFF"/>
                </a:solidFill>
                <a:cs typeface="Arial"/>
              </a:rPr>
              <a:t>, J.</a:t>
            </a:r>
            <a:endParaRPr lang="en-US" sz="1600" dirty="0">
              <a:solidFill>
                <a:srgbClr val="FFFFFF"/>
              </a:solidFill>
              <a:latin typeface="Arial"/>
              <a:cs typeface="Arial"/>
            </a:endParaRPr>
          </a:p>
        </p:txBody>
      </p:sp>
      <p:sp>
        <p:nvSpPr>
          <p:cNvPr id="3" name="Content Placeholder 2"/>
          <p:cNvSpPr>
            <a:spLocks noGrp="1"/>
          </p:cNvSpPr>
          <p:nvPr>
            <p:ph idx="1"/>
          </p:nvPr>
        </p:nvSpPr>
        <p:spPr>
          <a:xfrm>
            <a:off x="457199" y="1730829"/>
            <a:ext cx="8461829" cy="4990646"/>
          </a:xfrm>
        </p:spPr>
        <p:txBody>
          <a:bodyPr>
            <a:noAutofit/>
          </a:bodyPr>
          <a:lstStyle/>
          <a:p>
            <a:r>
              <a:rPr lang="en-US" sz="2000" dirty="0" smtClean="0">
                <a:solidFill>
                  <a:srgbClr val="FFFFFF"/>
                </a:solidFill>
              </a:rPr>
              <a:t>Was not scandalous or impertinent to say that the nursing home operated the facility to maximize profits and/or revenues at the peril of facility residents.</a:t>
            </a:r>
          </a:p>
          <a:p>
            <a:r>
              <a:rPr lang="en-US" sz="2000" dirty="0" smtClean="0">
                <a:solidFill>
                  <a:srgbClr val="FFFFFF"/>
                </a:solidFill>
              </a:rPr>
              <a:t>Punitive damages should not have been dismissed.</a:t>
            </a:r>
          </a:p>
          <a:p>
            <a:r>
              <a:rPr lang="en-US" sz="2000" dirty="0" smtClean="0">
                <a:solidFill>
                  <a:srgbClr val="FFFFFF"/>
                </a:solidFill>
              </a:rPr>
              <a:t>Allegation that nursing home was motivated by desire to increase profits, knowingly mismanaged and/or reducing staff levels below levels needed to provide adequate care and supervision to its patients is enough to set forth punitive damages.</a:t>
            </a:r>
          </a:p>
          <a:p>
            <a:r>
              <a:rPr lang="en-US" sz="2000" dirty="0" smtClean="0">
                <a:solidFill>
                  <a:srgbClr val="FFFFFF"/>
                </a:solidFill>
              </a:rPr>
              <a:t>Affirmed trial court’s Order relating to references to fraud in the Amended Complaint, which Plaintiff voluntarily agreed to strike.</a:t>
            </a:r>
          </a:p>
          <a:p>
            <a:r>
              <a:rPr lang="en-US" sz="2000" dirty="0" smtClean="0">
                <a:solidFill>
                  <a:srgbClr val="FFFFFF"/>
                </a:solidFill>
              </a:rPr>
              <a:t>Reversed the rest of the dismissal.</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17</a:t>
            </a:fld>
            <a:endParaRPr lang="en-US"/>
          </a:p>
        </p:txBody>
      </p:sp>
    </p:spTree>
    <p:extLst>
      <p:ext uri="{BB962C8B-B14F-4D97-AF65-F5344CB8AC3E}">
        <p14:creationId xmlns:p14="http://schemas.microsoft.com/office/powerpoint/2010/main" val="3020685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Scampone</a:t>
            </a:r>
            <a:r>
              <a:rPr lang="en-US" sz="2700" b="1" dirty="0" smtClean="0">
                <a:solidFill>
                  <a:srgbClr val="FFFFFF"/>
                </a:solidFill>
                <a:latin typeface="Arial"/>
                <a:cs typeface="Arial"/>
              </a:rPr>
              <a:t> v. </a:t>
            </a:r>
            <a:r>
              <a:rPr lang="en-US" sz="2700" b="1" dirty="0" err="1" smtClean="0">
                <a:solidFill>
                  <a:srgbClr val="FFFFFF"/>
                </a:solidFill>
                <a:latin typeface="Arial"/>
                <a:cs typeface="Arial"/>
              </a:rPr>
              <a:t>Grane</a:t>
            </a:r>
            <a:r>
              <a:rPr lang="en-US" sz="2700" b="1" dirty="0" smtClean="0">
                <a:solidFill>
                  <a:srgbClr val="FFFFFF"/>
                </a:solidFill>
                <a:latin typeface="Arial"/>
                <a:cs typeface="Arial"/>
              </a:rPr>
              <a:t> Healthcare Co.</a:t>
            </a:r>
            <a:br>
              <a:rPr lang="en-US" sz="2700" b="1" dirty="0" smtClean="0">
                <a:solidFill>
                  <a:srgbClr val="FFFFFF"/>
                </a:solidFill>
                <a:latin typeface="Arial"/>
                <a:cs typeface="Arial"/>
              </a:rPr>
            </a:br>
            <a:r>
              <a:rPr lang="en-US" sz="2000" dirty="0" smtClean="0">
                <a:solidFill>
                  <a:srgbClr val="FFFFFF"/>
                </a:solidFill>
                <a:latin typeface="Arial"/>
                <a:cs typeface="Arial"/>
              </a:rPr>
              <a:t>2017 Pa. Super. LEXIS 603 (August 8, 2017)</a:t>
            </a:r>
            <a:br>
              <a:rPr lang="en-US" sz="2000" dirty="0" smtClean="0">
                <a:solidFill>
                  <a:srgbClr val="FFFFFF"/>
                </a:solidFill>
                <a:latin typeface="Arial"/>
                <a:cs typeface="Arial"/>
              </a:rPr>
            </a:br>
            <a:r>
              <a:rPr lang="en-US" sz="1600" i="1" dirty="0" smtClean="0">
                <a:solidFill>
                  <a:srgbClr val="FFFFFF"/>
                </a:solidFill>
                <a:cs typeface="Arial"/>
              </a:rPr>
              <a:t>Bowes, J.</a:t>
            </a:r>
            <a:endParaRPr lang="en-US" sz="1600" dirty="0">
              <a:solidFill>
                <a:srgbClr val="FFFFFF"/>
              </a:solidFill>
              <a:latin typeface="Arial"/>
              <a:cs typeface="Arial"/>
            </a:endParaRPr>
          </a:p>
        </p:txBody>
      </p:sp>
      <p:sp>
        <p:nvSpPr>
          <p:cNvPr id="3" name="Content Placeholder 2"/>
          <p:cNvSpPr>
            <a:spLocks noGrp="1"/>
          </p:cNvSpPr>
          <p:nvPr>
            <p:ph idx="1"/>
          </p:nvPr>
        </p:nvSpPr>
        <p:spPr>
          <a:xfrm>
            <a:off x="457199" y="1730829"/>
            <a:ext cx="8461829" cy="4990646"/>
          </a:xfrm>
        </p:spPr>
        <p:txBody>
          <a:bodyPr>
            <a:noAutofit/>
          </a:bodyPr>
          <a:lstStyle/>
          <a:p>
            <a:r>
              <a:rPr lang="en-US" sz="2400" dirty="0" smtClean="0">
                <a:solidFill>
                  <a:srgbClr val="FFFFFF"/>
                </a:solidFill>
              </a:rPr>
              <a:t>Case reversed and remanded for new trial.</a:t>
            </a:r>
          </a:p>
          <a:p>
            <a:r>
              <a:rPr lang="en-US" sz="2400" dirty="0" smtClean="0">
                <a:solidFill>
                  <a:srgbClr val="FFFFFF"/>
                </a:solidFill>
              </a:rPr>
              <a:t>Has been to the Superior court twice, the Supreme Court once and the Trial Court twice.</a:t>
            </a:r>
          </a:p>
          <a:p>
            <a:r>
              <a:rPr lang="en-US" sz="2400" dirty="0" smtClean="0">
                <a:solidFill>
                  <a:srgbClr val="FFFFFF"/>
                </a:solidFill>
              </a:rPr>
              <a:t>Nothing in </a:t>
            </a:r>
            <a:r>
              <a:rPr lang="en-US" sz="2400" i="1" dirty="0" err="1" smtClean="0">
                <a:solidFill>
                  <a:srgbClr val="FFFFFF"/>
                </a:solidFill>
              </a:rPr>
              <a:t>Scampone</a:t>
            </a:r>
            <a:r>
              <a:rPr lang="en-US" sz="2400" i="1" dirty="0" smtClean="0">
                <a:solidFill>
                  <a:srgbClr val="FFFFFF"/>
                </a:solidFill>
              </a:rPr>
              <a:t> II</a:t>
            </a:r>
            <a:r>
              <a:rPr lang="en-US" sz="2400" dirty="0" smtClean="0">
                <a:solidFill>
                  <a:srgbClr val="FFFFFF"/>
                </a:solidFill>
              </a:rPr>
              <a:t> alters the conclusion that </a:t>
            </a:r>
            <a:r>
              <a:rPr lang="en-US" sz="2400" dirty="0" err="1" smtClean="0">
                <a:solidFill>
                  <a:srgbClr val="FFFFFF"/>
                </a:solidFill>
              </a:rPr>
              <a:t>Grane</a:t>
            </a:r>
            <a:r>
              <a:rPr lang="en-US" sz="2400" dirty="0" smtClean="0">
                <a:solidFill>
                  <a:srgbClr val="FFFFFF"/>
                </a:solidFill>
              </a:rPr>
              <a:t> was subject to vicarious liability.</a:t>
            </a:r>
          </a:p>
          <a:p>
            <a:r>
              <a:rPr lang="en-US" sz="2400" dirty="0" smtClean="0">
                <a:solidFill>
                  <a:srgbClr val="FFFFFF"/>
                </a:solidFill>
              </a:rPr>
              <a:t>Highland and </a:t>
            </a:r>
            <a:r>
              <a:rPr lang="en-US" sz="2400" dirty="0" err="1" smtClean="0">
                <a:solidFill>
                  <a:srgbClr val="FFFFFF"/>
                </a:solidFill>
              </a:rPr>
              <a:t>Grane</a:t>
            </a:r>
            <a:r>
              <a:rPr lang="en-US" sz="2400" dirty="0" smtClean="0">
                <a:solidFill>
                  <a:srgbClr val="FFFFFF"/>
                </a:solidFill>
              </a:rPr>
              <a:t> employees were jointly and severally liable.</a:t>
            </a:r>
          </a:p>
          <a:p>
            <a:r>
              <a:rPr lang="en-US" sz="2400" dirty="0" smtClean="0">
                <a:solidFill>
                  <a:srgbClr val="FFFFFF"/>
                </a:solidFill>
              </a:rPr>
              <a:t>Compensatory damage trial award against </a:t>
            </a:r>
            <a:r>
              <a:rPr lang="en-US" sz="2400" dirty="0" err="1" smtClean="0">
                <a:solidFill>
                  <a:srgbClr val="FFFFFF"/>
                </a:solidFill>
              </a:rPr>
              <a:t>Grane</a:t>
            </a:r>
            <a:r>
              <a:rPr lang="en-US" sz="2400" dirty="0" smtClean="0">
                <a:solidFill>
                  <a:srgbClr val="FFFFFF"/>
                </a:solidFill>
              </a:rPr>
              <a:t>.  New trial could be ordered against one without the other, notwithstanding that they are joint </a:t>
            </a:r>
            <a:r>
              <a:rPr lang="en-US" sz="2400" dirty="0" err="1" smtClean="0">
                <a:solidFill>
                  <a:srgbClr val="FFFFFF"/>
                </a:solidFill>
              </a:rPr>
              <a:t>tortfeasors</a:t>
            </a:r>
            <a:r>
              <a:rPr lang="en-US" sz="2400" dirty="0" smtClean="0">
                <a:solidFill>
                  <a:srgbClr val="FFFFFF"/>
                </a:solidFill>
              </a:rPr>
              <a:t>.</a:t>
            </a:r>
          </a:p>
          <a:p>
            <a:r>
              <a:rPr lang="en-US" sz="2400" dirty="0" smtClean="0">
                <a:solidFill>
                  <a:srgbClr val="FFFFFF"/>
                </a:solidFill>
              </a:rPr>
              <a:t>Punitive damages.  There was proof of systematic understaffing and knowledge of that.</a:t>
            </a:r>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18</a:t>
            </a:fld>
            <a:endParaRPr lang="en-US"/>
          </a:p>
        </p:txBody>
      </p:sp>
    </p:spTree>
    <p:extLst>
      <p:ext uri="{BB962C8B-B14F-4D97-AF65-F5344CB8AC3E}">
        <p14:creationId xmlns:p14="http://schemas.microsoft.com/office/powerpoint/2010/main" val="2761622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Scampone</a:t>
            </a:r>
            <a:r>
              <a:rPr lang="en-US" sz="2700" b="1" dirty="0" smtClean="0">
                <a:solidFill>
                  <a:srgbClr val="FFFFFF"/>
                </a:solidFill>
                <a:latin typeface="Arial"/>
                <a:cs typeface="Arial"/>
              </a:rPr>
              <a:t> v. </a:t>
            </a:r>
            <a:r>
              <a:rPr lang="en-US" sz="2700" b="1" dirty="0" err="1" smtClean="0">
                <a:solidFill>
                  <a:srgbClr val="FFFFFF"/>
                </a:solidFill>
                <a:latin typeface="Arial"/>
                <a:cs typeface="Arial"/>
              </a:rPr>
              <a:t>Grane</a:t>
            </a:r>
            <a:r>
              <a:rPr lang="en-US" sz="2700" b="1" dirty="0" smtClean="0">
                <a:solidFill>
                  <a:srgbClr val="FFFFFF"/>
                </a:solidFill>
                <a:latin typeface="Arial"/>
                <a:cs typeface="Arial"/>
              </a:rPr>
              <a:t> Healthcare Co.</a:t>
            </a:r>
            <a:br>
              <a:rPr lang="en-US" sz="2700" b="1" dirty="0" smtClean="0">
                <a:solidFill>
                  <a:srgbClr val="FFFFFF"/>
                </a:solidFill>
                <a:latin typeface="Arial"/>
                <a:cs typeface="Arial"/>
              </a:rPr>
            </a:br>
            <a:r>
              <a:rPr lang="en-US" sz="2000" dirty="0" smtClean="0">
                <a:solidFill>
                  <a:srgbClr val="FFFFFF"/>
                </a:solidFill>
                <a:latin typeface="Arial"/>
                <a:cs typeface="Arial"/>
              </a:rPr>
              <a:t>2017 Pa. Super. LEXIS 603 (August 8, 2017)</a:t>
            </a:r>
            <a:br>
              <a:rPr lang="en-US" sz="2000" dirty="0" smtClean="0">
                <a:solidFill>
                  <a:srgbClr val="FFFFFF"/>
                </a:solidFill>
                <a:latin typeface="Arial"/>
                <a:cs typeface="Arial"/>
              </a:rPr>
            </a:br>
            <a:r>
              <a:rPr lang="en-US" sz="1600" i="1" dirty="0" smtClean="0">
                <a:solidFill>
                  <a:srgbClr val="FFFFFF"/>
                </a:solidFill>
                <a:cs typeface="Arial"/>
              </a:rPr>
              <a:t>Bowes, J.</a:t>
            </a:r>
            <a:endParaRPr lang="en-US" sz="1600" dirty="0">
              <a:solidFill>
                <a:srgbClr val="FFFFFF"/>
              </a:solidFill>
              <a:latin typeface="Arial"/>
              <a:cs typeface="Arial"/>
            </a:endParaRPr>
          </a:p>
        </p:txBody>
      </p:sp>
      <p:sp>
        <p:nvSpPr>
          <p:cNvPr id="3" name="Content Placeholder 2"/>
          <p:cNvSpPr>
            <a:spLocks noGrp="1"/>
          </p:cNvSpPr>
          <p:nvPr>
            <p:ph idx="1"/>
          </p:nvPr>
        </p:nvSpPr>
        <p:spPr>
          <a:xfrm>
            <a:off x="457199" y="1730829"/>
            <a:ext cx="8461829" cy="4990646"/>
          </a:xfrm>
        </p:spPr>
        <p:txBody>
          <a:bodyPr>
            <a:noAutofit/>
          </a:bodyPr>
          <a:lstStyle/>
          <a:p>
            <a:r>
              <a:rPr lang="en-US" sz="2400" dirty="0" smtClean="0">
                <a:solidFill>
                  <a:srgbClr val="FFFFFF"/>
                </a:solidFill>
              </a:rPr>
              <a:t>Punitive damages trial must include Highland since its employees allegedly colluded with </a:t>
            </a:r>
            <a:r>
              <a:rPr lang="en-US" sz="2400" dirty="0" err="1" smtClean="0">
                <a:solidFill>
                  <a:srgbClr val="FFFFFF"/>
                </a:solidFill>
              </a:rPr>
              <a:t>Grane</a:t>
            </a:r>
            <a:r>
              <a:rPr lang="en-US" sz="2400" dirty="0" smtClean="0">
                <a:solidFill>
                  <a:srgbClr val="FFFFFF"/>
                </a:solidFill>
              </a:rPr>
              <a:t> employees.</a:t>
            </a:r>
          </a:p>
          <a:p>
            <a:r>
              <a:rPr lang="en-US" sz="2400" dirty="0" smtClean="0">
                <a:solidFill>
                  <a:srgbClr val="FFFFFF"/>
                </a:solidFill>
              </a:rPr>
              <a:t>“Profound disapproval of the flaunting of applicable discovery rules” by Gran and Highland.</a:t>
            </a:r>
          </a:p>
          <a:p>
            <a:r>
              <a:rPr lang="en-US" sz="2400" dirty="0" smtClean="0">
                <a:solidFill>
                  <a:srgbClr val="FFFFFF"/>
                </a:solidFill>
              </a:rPr>
              <a:t>In spite of terrible actions, the Superior Court would not find abuse of discretion in trial court’s refusal to prevent defendants from presenting a defense.</a:t>
            </a:r>
          </a:p>
          <a:p>
            <a:r>
              <a:rPr lang="en-US" sz="2400" dirty="0" smtClean="0">
                <a:solidFill>
                  <a:srgbClr val="FFFFFF"/>
                </a:solidFill>
              </a:rPr>
              <a:t>No grounds for recusal.</a:t>
            </a:r>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19</a:t>
            </a:fld>
            <a:endParaRPr lang="en-US"/>
          </a:p>
        </p:txBody>
      </p:sp>
    </p:spTree>
    <p:extLst>
      <p:ext uri="{BB962C8B-B14F-4D97-AF65-F5344CB8AC3E}">
        <p14:creationId xmlns:p14="http://schemas.microsoft.com/office/powerpoint/2010/main" val="2200382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2309352"/>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ARBITRATION-</a:t>
            </a:r>
          </a:p>
          <a:p>
            <a:pPr algn="ctr"/>
            <a:r>
              <a:rPr lang="en-US" sz="4000" b="1" dirty="0" smtClean="0">
                <a:ln>
                  <a:solidFill>
                    <a:schemeClr val="bg1"/>
                  </a:solidFill>
                </a:ln>
                <a:solidFill>
                  <a:srgbClr val="FFFFFF"/>
                </a:solidFill>
                <a:latin typeface="Copperplate Gothic Bold"/>
                <a:cs typeface="Copperplate Gothic Bold"/>
              </a:rPr>
              <a:t>NURSING HOME</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2</a:t>
            </a:fld>
            <a:endParaRPr lang="en-US" dirty="0"/>
          </a:p>
        </p:txBody>
      </p:sp>
    </p:spTree>
    <p:extLst>
      <p:ext uri="{BB962C8B-B14F-4D97-AF65-F5344CB8AC3E}">
        <p14:creationId xmlns:p14="http://schemas.microsoft.com/office/powerpoint/2010/main" val="14808128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Fidler</a:t>
            </a:r>
            <a:r>
              <a:rPr lang="en-US" sz="2800" b="1" dirty="0" smtClean="0">
                <a:solidFill>
                  <a:srgbClr val="FFFFFF"/>
                </a:solidFill>
                <a:ea typeface="Garamond" pitchFamily="-107" charset="0"/>
                <a:cs typeface="Arial"/>
                <a:sym typeface="Garamond" pitchFamily="-107" charset="0"/>
              </a:rPr>
              <a:t> v. </a:t>
            </a:r>
            <a:r>
              <a:rPr lang="en-US" sz="2800" b="1" dirty="0" err="1" smtClean="0">
                <a:solidFill>
                  <a:srgbClr val="FFFFFF"/>
                </a:solidFill>
                <a:ea typeface="Garamond" pitchFamily="-107" charset="0"/>
                <a:cs typeface="Arial"/>
                <a:sym typeface="Garamond" pitchFamily="-107" charset="0"/>
              </a:rPr>
              <a:t>Geisinger</a:t>
            </a:r>
            <a:r>
              <a:rPr lang="en-US" sz="2800" b="1" dirty="0" smtClean="0">
                <a:solidFill>
                  <a:srgbClr val="FFFFFF"/>
                </a:solidFill>
                <a:ea typeface="Garamond" pitchFamily="-107" charset="0"/>
                <a:cs typeface="Arial"/>
                <a:sym typeface="Garamond" pitchFamily="-107" charset="0"/>
              </a:rPr>
              <a:t> Med. Ctr.</a:t>
            </a:r>
            <a:br>
              <a:rPr lang="en-US" sz="28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2017 U.S. Dist. LEXIS 165534 (M.D. Pa. October 5, 2017)</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Brann,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cs typeface="Garamond"/>
              </a:rPr>
              <a:t>Treating doctor in Florida failed to inform Plaintiff of melanoma in the non-healing wound on Plaintiff’s foot in 2011.</a:t>
            </a:r>
          </a:p>
          <a:p>
            <a:r>
              <a:rPr lang="en-US" sz="2400" dirty="0" smtClean="0">
                <a:cs typeface="Garamond"/>
              </a:rPr>
              <a:t>Plaintiff then sought care from </a:t>
            </a:r>
            <a:r>
              <a:rPr lang="en-US" sz="2400" dirty="0" err="1" smtClean="0">
                <a:cs typeface="Garamond"/>
              </a:rPr>
              <a:t>Geisinger</a:t>
            </a:r>
            <a:r>
              <a:rPr lang="en-US" sz="2400" dirty="0" smtClean="0">
                <a:cs typeface="Garamond"/>
              </a:rPr>
              <a:t> in the same year.  Defendant claimed they never received the pathology report regarding melanoma.</a:t>
            </a:r>
          </a:p>
          <a:p>
            <a:r>
              <a:rPr lang="en-US" sz="2400" dirty="0" smtClean="0">
                <a:cs typeface="Garamond"/>
              </a:rPr>
              <a:t>After treating with another doctor in 2013, Plaintiff learned of previous diagnosis.</a:t>
            </a:r>
          </a:p>
          <a:p>
            <a:r>
              <a:rPr lang="en-US" sz="2400" dirty="0" smtClean="0">
                <a:cs typeface="Garamond"/>
              </a:rPr>
              <a:t>Defendants argued that Plaintiff’s August 16, 2015 complaint was untimely because it was filed 54 days following expiration of 2 year SOL.  Court agreed.</a:t>
            </a:r>
            <a:endParaRPr lang="en-US" sz="24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20</a:t>
            </a:fld>
            <a:endParaRPr lang="en-US" sz="1200" b="1" dirty="0"/>
          </a:p>
        </p:txBody>
      </p:sp>
    </p:spTree>
    <p:extLst>
      <p:ext uri="{BB962C8B-B14F-4D97-AF65-F5344CB8AC3E}">
        <p14:creationId xmlns:p14="http://schemas.microsoft.com/office/powerpoint/2010/main" val="25320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Fidler</a:t>
            </a:r>
            <a:r>
              <a:rPr lang="en-US" sz="2800" b="1" dirty="0" smtClean="0">
                <a:solidFill>
                  <a:srgbClr val="FFFFFF"/>
                </a:solidFill>
                <a:ea typeface="Garamond" pitchFamily="-107" charset="0"/>
                <a:cs typeface="Arial"/>
                <a:sym typeface="Garamond" pitchFamily="-107" charset="0"/>
              </a:rPr>
              <a:t> v. </a:t>
            </a:r>
            <a:r>
              <a:rPr lang="en-US" sz="2800" b="1" dirty="0" err="1" smtClean="0">
                <a:solidFill>
                  <a:srgbClr val="FFFFFF"/>
                </a:solidFill>
                <a:ea typeface="Garamond" pitchFamily="-107" charset="0"/>
                <a:cs typeface="Arial"/>
                <a:sym typeface="Garamond" pitchFamily="-107" charset="0"/>
              </a:rPr>
              <a:t>Geisinger</a:t>
            </a:r>
            <a:r>
              <a:rPr lang="en-US" sz="2800" b="1" dirty="0" smtClean="0">
                <a:solidFill>
                  <a:srgbClr val="FFFFFF"/>
                </a:solidFill>
                <a:ea typeface="Garamond" pitchFamily="-107" charset="0"/>
                <a:cs typeface="Arial"/>
                <a:sym typeface="Garamond" pitchFamily="-107" charset="0"/>
              </a:rPr>
              <a:t> Med. Ctr.</a:t>
            </a:r>
            <a:br>
              <a:rPr lang="en-US" sz="28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2017 U.S. Dist. LEXIS 165534 (M.D. Pa. October 5, 2017)</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Brann,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cs typeface="Garamond"/>
              </a:rPr>
              <a:t>On June 28, 2013, Plaintiff had inquiry notice of injury but not legal injury attributable to actions of Defendants.</a:t>
            </a:r>
          </a:p>
          <a:p>
            <a:r>
              <a:rPr lang="en-US" sz="2400" dirty="0" smtClean="0">
                <a:cs typeface="Garamond"/>
              </a:rPr>
              <a:t>No genuine dispute of material fact remains concerning the fraudulent concealment, Defendants entitled to summary judgment as matter of law.</a:t>
            </a:r>
          </a:p>
          <a:p>
            <a:r>
              <a:rPr lang="en-US" sz="2400" dirty="0" smtClean="0">
                <a:cs typeface="Garamond"/>
              </a:rPr>
              <a:t>Claim remains time-barred.</a:t>
            </a:r>
            <a:endParaRPr lang="en-US" sz="24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21</a:t>
            </a:fld>
            <a:endParaRPr lang="en-US" sz="1200" b="1" dirty="0"/>
          </a:p>
        </p:txBody>
      </p:sp>
    </p:spTree>
    <p:extLst>
      <p:ext uri="{BB962C8B-B14F-4D97-AF65-F5344CB8AC3E}">
        <p14:creationId xmlns:p14="http://schemas.microsoft.com/office/powerpoint/2010/main" val="3087425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56596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Discovery-Evidence</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22</a:t>
            </a:fld>
            <a:endParaRPr lang="en-US" dirty="0"/>
          </a:p>
        </p:txBody>
      </p:sp>
    </p:spTree>
    <p:extLst>
      <p:ext uri="{BB962C8B-B14F-4D97-AF65-F5344CB8AC3E}">
        <p14:creationId xmlns:p14="http://schemas.microsoft.com/office/powerpoint/2010/main" val="1455140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Reginelli</a:t>
            </a:r>
            <a:r>
              <a:rPr lang="en-US" sz="2800" b="1" dirty="0">
                <a:solidFill>
                  <a:srgbClr val="FFFFFF"/>
                </a:solidFill>
                <a:ea typeface="Garamond" pitchFamily="-107" charset="0"/>
                <a:cs typeface="Arial"/>
                <a:sym typeface="Garamond" pitchFamily="-107" charset="0"/>
              </a:rPr>
              <a:t> </a:t>
            </a:r>
            <a:r>
              <a:rPr lang="en-US" sz="2800" b="1" dirty="0" smtClean="0">
                <a:solidFill>
                  <a:srgbClr val="FFFFFF"/>
                </a:solidFill>
                <a:ea typeface="Garamond" pitchFamily="-107" charset="0"/>
                <a:cs typeface="Arial"/>
                <a:sym typeface="Garamond" pitchFamily="-107" charset="0"/>
              </a:rPr>
              <a:t>v. Boggs, et al.</a:t>
            </a:r>
            <a:br>
              <a:rPr lang="en-US" sz="28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181 A. 3d 293 (Pa. 2018)</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Donohue,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err="1" smtClean="0">
                <a:cs typeface="Garamond"/>
              </a:rPr>
              <a:t>Monogahela</a:t>
            </a:r>
            <a:r>
              <a:rPr lang="en-US" sz="2400" dirty="0" smtClean="0">
                <a:cs typeface="Garamond"/>
              </a:rPr>
              <a:t> Valley Hospital contracted with UPMC Emergency Medicine to provide staffing and administrative services for its emergency room.</a:t>
            </a:r>
          </a:p>
          <a:p>
            <a:r>
              <a:rPr lang="en-US" sz="2400" dirty="0" smtClean="0">
                <a:cs typeface="Garamond"/>
              </a:rPr>
              <a:t>Performance report on Dr. Boggs was prepared and maintained by Brenda Walther, MD, who served as director of Monongahela Valley Hospital Emergency Department and was Dr. Boggs’ supervisor.</a:t>
            </a:r>
          </a:p>
          <a:p>
            <a:r>
              <a:rPr lang="en-US" sz="2400" dirty="0" smtClean="0">
                <a:cs typeface="Garamond"/>
              </a:rPr>
              <a:t>Both Boggs and Walther were employees of UPMC Emergency Medicine.</a:t>
            </a:r>
          </a:p>
          <a:p>
            <a:r>
              <a:rPr lang="en-US" sz="2400" dirty="0" smtClean="0">
                <a:cs typeface="Garamond"/>
              </a:rPr>
              <a:t>Neither ERMI </a:t>
            </a:r>
            <a:r>
              <a:rPr lang="en-US" sz="2400" smtClean="0">
                <a:cs typeface="Garamond"/>
              </a:rPr>
              <a:t>nor MVH </a:t>
            </a:r>
            <a:r>
              <a:rPr lang="en-US" sz="2400" dirty="0" smtClean="0">
                <a:cs typeface="Garamond"/>
              </a:rPr>
              <a:t>may claim evidentiary privilege under the Pennsylvania Review Protection Act.</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23</a:t>
            </a:fld>
            <a:endParaRPr lang="en-US" sz="1200" b="1" dirty="0"/>
          </a:p>
        </p:txBody>
      </p:sp>
    </p:spTree>
    <p:extLst>
      <p:ext uri="{BB962C8B-B14F-4D97-AF65-F5344CB8AC3E}">
        <p14:creationId xmlns:p14="http://schemas.microsoft.com/office/powerpoint/2010/main" val="3154186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Reginelli</a:t>
            </a:r>
            <a:r>
              <a:rPr lang="en-US" sz="2800" b="1" dirty="0">
                <a:solidFill>
                  <a:srgbClr val="FFFFFF"/>
                </a:solidFill>
                <a:ea typeface="Garamond" pitchFamily="-107" charset="0"/>
                <a:cs typeface="Arial"/>
                <a:sym typeface="Garamond" pitchFamily="-107" charset="0"/>
              </a:rPr>
              <a:t> </a:t>
            </a:r>
            <a:r>
              <a:rPr lang="en-US" sz="2800" b="1" dirty="0" smtClean="0">
                <a:solidFill>
                  <a:srgbClr val="FFFFFF"/>
                </a:solidFill>
                <a:ea typeface="Garamond" pitchFamily="-107" charset="0"/>
                <a:cs typeface="Arial"/>
                <a:sym typeface="Garamond" pitchFamily="-107" charset="0"/>
              </a:rPr>
              <a:t>v. Boggs, et al.</a:t>
            </a:r>
            <a:br>
              <a:rPr lang="en-US" sz="28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181 A. 3d 293 (Pa. 2018)</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Donohue,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fontScale="70000" lnSpcReduction="20000"/>
          </a:bodyPr>
          <a:lstStyle/>
          <a:p>
            <a:r>
              <a:rPr lang="en-US" sz="3400" dirty="0" smtClean="0">
                <a:cs typeface="Garamond"/>
              </a:rPr>
              <a:t>ERMI is not a “professional healthcare provider”.</a:t>
            </a:r>
          </a:p>
          <a:p>
            <a:r>
              <a:rPr lang="en-US" sz="3400" dirty="0" smtClean="0">
                <a:cs typeface="Garamond"/>
              </a:rPr>
              <a:t>Two requirements must be met:</a:t>
            </a:r>
          </a:p>
          <a:p>
            <a:pPr lvl="1"/>
            <a:r>
              <a:rPr lang="en-US" sz="2900" dirty="0" smtClean="0">
                <a:cs typeface="Garamond"/>
              </a:rPr>
              <a:t>Provision of health care services under </a:t>
            </a:r>
            <a:r>
              <a:rPr lang="en-US" sz="2900" i="1" dirty="0" smtClean="0">
                <a:cs typeface="Garamond"/>
              </a:rPr>
              <a:t>McClellan v. HMO</a:t>
            </a:r>
            <a:r>
              <a:rPr lang="en-US" sz="2900" dirty="0" smtClean="0">
                <a:cs typeface="Garamond"/>
              </a:rPr>
              <a:t>, 686 A. 2d 801, 806 (Pa. 1996), and,</a:t>
            </a:r>
          </a:p>
          <a:p>
            <a:pPr lvl="1"/>
            <a:r>
              <a:rPr lang="en-US" sz="2900" dirty="0">
                <a:cs typeface="Garamond"/>
              </a:rPr>
              <a:t>t</a:t>
            </a:r>
            <a:r>
              <a:rPr lang="en-US" sz="2900" dirty="0" smtClean="0">
                <a:cs typeface="Garamond"/>
              </a:rPr>
              <a:t>he individual or organization be “approved, </a:t>
            </a:r>
            <a:r>
              <a:rPr lang="en-US" sz="2900" dirty="0"/>
              <a:t>licensed or otherwise regulated to </a:t>
            </a:r>
            <a:r>
              <a:rPr lang="en-US" sz="2900" dirty="0" smtClean="0"/>
              <a:t>practice or </a:t>
            </a:r>
            <a:r>
              <a:rPr lang="en-US" sz="2900" dirty="0"/>
              <a:t>operate in the health care field …” under the express language of the PRPA Section </a:t>
            </a:r>
            <a:r>
              <a:rPr lang="en-US" sz="2900" dirty="0" smtClean="0"/>
              <a:t>425.2.</a:t>
            </a:r>
            <a:endParaRPr lang="en-US" sz="2900" dirty="0"/>
          </a:p>
          <a:p>
            <a:r>
              <a:rPr lang="en-US" sz="3400" dirty="0"/>
              <a:t>ERMI as a business entity that provides hospitals and other health care facilities with staff involved </a:t>
            </a:r>
            <a:r>
              <a:rPr lang="en-US" sz="3400" dirty="0" smtClean="0"/>
              <a:t>with </a:t>
            </a:r>
            <a:r>
              <a:rPr lang="en-US" sz="3400" dirty="0"/>
              <a:t>the provision of emergency medical services met the first requirement but not the second. </a:t>
            </a:r>
          </a:p>
          <a:p>
            <a:r>
              <a:rPr lang="en-US" sz="3400" dirty="0"/>
              <a:t>While ERMI is an organization comprised of hundreds of "professional health </a:t>
            </a:r>
            <a:r>
              <a:rPr lang="en-US" sz="3400" dirty="0" smtClean="0"/>
              <a:t>care providers</a:t>
            </a:r>
            <a:r>
              <a:rPr lang="en-US" sz="3400" dirty="0"/>
              <a:t>" (namely, physicians), it is not itself a "professional health </a:t>
            </a:r>
            <a:r>
              <a:rPr lang="en-US" sz="3400" dirty="0" smtClean="0"/>
              <a:t>care </a:t>
            </a:r>
            <a:r>
              <a:rPr lang="en-US" sz="3400" dirty="0"/>
              <a:t>provider" because it is unregulated and unlicensed. </a:t>
            </a:r>
          </a:p>
          <a:p>
            <a:endParaRPr lang="en-US" dirty="0"/>
          </a:p>
          <a:p>
            <a:pPr lvl="1"/>
            <a:endParaRPr lang="en-US" sz="1600" dirty="0" smtClean="0">
              <a:cs typeface="Garamond"/>
            </a:endParaRPr>
          </a:p>
          <a:p>
            <a:pPr marL="0" indent="0">
              <a:buNone/>
            </a:pPr>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24</a:t>
            </a:fld>
            <a:endParaRPr lang="en-US" sz="1200" b="1" dirty="0"/>
          </a:p>
        </p:txBody>
      </p:sp>
    </p:spTree>
    <p:extLst>
      <p:ext uri="{BB962C8B-B14F-4D97-AF65-F5344CB8AC3E}">
        <p14:creationId xmlns:p14="http://schemas.microsoft.com/office/powerpoint/2010/main" val="22701276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Reginelli</a:t>
            </a:r>
            <a:r>
              <a:rPr lang="en-US" sz="2800" b="1" dirty="0">
                <a:solidFill>
                  <a:srgbClr val="FFFFFF"/>
                </a:solidFill>
                <a:ea typeface="Garamond" pitchFamily="-107" charset="0"/>
                <a:cs typeface="Arial"/>
                <a:sym typeface="Garamond" pitchFamily="-107" charset="0"/>
              </a:rPr>
              <a:t> </a:t>
            </a:r>
            <a:r>
              <a:rPr lang="en-US" sz="2800" b="1" dirty="0" smtClean="0">
                <a:solidFill>
                  <a:srgbClr val="FFFFFF"/>
                </a:solidFill>
                <a:ea typeface="Garamond" pitchFamily="-107" charset="0"/>
                <a:cs typeface="Arial"/>
                <a:sym typeface="Garamond" pitchFamily="-107" charset="0"/>
              </a:rPr>
              <a:t>v. Boggs, et al.</a:t>
            </a:r>
            <a:br>
              <a:rPr lang="en-US" sz="28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181 A. 3d 293 (Pa. 2018)</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Donohue,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cs typeface="Garamond"/>
              </a:rPr>
              <a:t>Performance file was not generated or maintained by MVH’s peer review committee.</a:t>
            </a:r>
          </a:p>
          <a:p>
            <a:r>
              <a:rPr lang="en-US" sz="2400" dirty="0" smtClean="0">
                <a:cs typeface="Garamond"/>
              </a:rPr>
              <a:t>Individual cannot be their own review committee.</a:t>
            </a:r>
          </a:p>
          <a:p>
            <a:pPr lvl="1"/>
            <a:r>
              <a:rPr lang="en-US" sz="2000" dirty="0" smtClean="0"/>
              <a:t>The terms “committee” and “individual “ are not use interchangeably in the Act, disapproving of </a:t>
            </a:r>
            <a:r>
              <a:rPr lang="en-US" sz="2000" i="1" dirty="0" err="1" smtClean="0"/>
              <a:t>Troescher</a:t>
            </a:r>
            <a:r>
              <a:rPr lang="en-US" sz="2000" i="1" dirty="0" smtClean="0"/>
              <a:t> v. </a:t>
            </a:r>
            <a:r>
              <a:rPr lang="en-US" sz="2000" i="1" dirty="0" err="1" smtClean="0"/>
              <a:t>Grody</a:t>
            </a:r>
            <a:r>
              <a:rPr lang="en-US" sz="2000" dirty="0" smtClean="0"/>
              <a:t>, 869 A 2d 1014, 1022 (Pa. Super. 2005) and </a:t>
            </a:r>
            <a:r>
              <a:rPr lang="en-US" sz="2000" dirty="0"/>
              <a:t>its progeny </a:t>
            </a:r>
            <a:r>
              <a:rPr lang="en-US" sz="2000" i="1" dirty="0" err="1"/>
              <a:t>Piroli</a:t>
            </a:r>
            <a:r>
              <a:rPr lang="en-US" sz="2000" i="1" dirty="0"/>
              <a:t> v. </a:t>
            </a:r>
            <a:r>
              <a:rPr lang="en-US" sz="2000" i="1" dirty="0" err="1"/>
              <a:t>Logidco</a:t>
            </a:r>
            <a:r>
              <a:rPr lang="en-US" sz="2000" dirty="0"/>
              <a:t>, 909 A. 2d 846 (Pa. Super. 2006), in that regard. </a:t>
            </a:r>
            <a:r>
              <a:rPr lang="en-US" sz="2000" i="1" dirty="0"/>
              <a:t>See </a:t>
            </a:r>
            <a:r>
              <a:rPr lang="en-US" sz="2000" i="1" dirty="0" err="1"/>
              <a:t>Reginelli</a:t>
            </a:r>
            <a:r>
              <a:rPr lang="en-US" sz="2000" i="1" dirty="0"/>
              <a:t>, supra,</a:t>
            </a:r>
            <a:r>
              <a:rPr lang="en-US" sz="2000" dirty="0"/>
              <a:t> at 305 n.9</a:t>
            </a:r>
            <a:r>
              <a:rPr lang="en-US" sz="2000" dirty="0" smtClean="0"/>
              <a:t>.</a:t>
            </a:r>
            <a:endParaRPr lang="en-US" sz="2000" dirty="0" smtClean="0">
              <a:cs typeface="Garamond"/>
            </a:endParaRPr>
          </a:p>
          <a:p>
            <a:r>
              <a:rPr lang="en-US" sz="2400" dirty="0" smtClean="0">
                <a:cs typeface="Garamond"/>
              </a:rPr>
              <a:t>Court drew a distinction between ‘review committees’ and ‘ review organizations.’</a:t>
            </a:r>
          </a:p>
          <a:p>
            <a:pPr lvl="1"/>
            <a:r>
              <a:rPr lang="en-US" sz="2000" dirty="0"/>
              <a:t>“[T]he PRPA's evidentiary privilege is reserved only for the ‘proceedings and documents of a </a:t>
            </a:r>
            <a:r>
              <a:rPr lang="en-US" sz="2000" b="1" dirty="0"/>
              <a:t>review committee</a:t>
            </a:r>
            <a:r>
              <a:rPr lang="en-US" sz="2000" dirty="0"/>
              <a:t>[.]’  </a:t>
            </a:r>
            <a:r>
              <a:rPr lang="en-US" sz="2000" u="sng" dirty="0"/>
              <a:t>63 P.S. § 425.4</a:t>
            </a:r>
            <a:r>
              <a:rPr lang="en-US" sz="2000" dirty="0"/>
              <a:t> (emphasis added).” </a:t>
            </a:r>
            <a:r>
              <a:rPr lang="en-US" sz="2000" i="1" dirty="0"/>
              <a:t>Reginelli, supra,</a:t>
            </a:r>
            <a:r>
              <a:rPr lang="en-US" sz="2000" dirty="0"/>
              <a:t> at </a:t>
            </a:r>
            <a:r>
              <a:rPr lang="en-US" sz="2000" dirty="0" smtClean="0"/>
              <a:t>304.</a:t>
            </a:r>
            <a:endParaRPr lang="en-US" dirty="0"/>
          </a:p>
          <a:p>
            <a:pPr lvl="1"/>
            <a:endParaRPr lang="en-US" sz="2000" dirty="0" smtClean="0">
              <a:cs typeface="Garamond"/>
            </a:endParaRPr>
          </a:p>
          <a:p>
            <a:pPr marL="0" indent="0">
              <a:buNone/>
            </a:pPr>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25</a:t>
            </a:fld>
            <a:endParaRPr lang="en-US" sz="1200" b="1" dirty="0"/>
          </a:p>
        </p:txBody>
      </p:sp>
    </p:spTree>
    <p:extLst>
      <p:ext uri="{BB962C8B-B14F-4D97-AF65-F5344CB8AC3E}">
        <p14:creationId xmlns:p14="http://schemas.microsoft.com/office/powerpoint/2010/main" val="3579867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Reginelli</a:t>
            </a:r>
            <a:r>
              <a:rPr lang="en-US" sz="2800" b="1" dirty="0">
                <a:solidFill>
                  <a:srgbClr val="FFFFFF"/>
                </a:solidFill>
                <a:ea typeface="Garamond" pitchFamily="-107" charset="0"/>
                <a:cs typeface="Arial"/>
                <a:sym typeface="Garamond" pitchFamily="-107" charset="0"/>
              </a:rPr>
              <a:t> </a:t>
            </a:r>
            <a:r>
              <a:rPr lang="en-US" sz="2800" b="1" dirty="0" smtClean="0">
                <a:solidFill>
                  <a:srgbClr val="FFFFFF"/>
                </a:solidFill>
                <a:ea typeface="Garamond" pitchFamily="-107" charset="0"/>
                <a:cs typeface="Arial"/>
                <a:sym typeface="Garamond" pitchFamily="-107" charset="0"/>
              </a:rPr>
              <a:t>v. Boggs, et al.</a:t>
            </a:r>
            <a:br>
              <a:rPr lang="en-US" sz="28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181 A. 3d 293 (Pa. 2018)</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Donohue,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fontScale="92500" lnSpcReduction="10000"/>
          </a:bodyPr>
          <a:lstStyle/>
          <a:p>
            <a:r>
              <a:rPr lang="en-US" sz="2400" dirty="0" smtClean="0">
                <a:cs typeface="Garamond"/>
              </a:rPr>
              <a:t>Individuals reviewing professional qualifications or activities of medical staff or applicants for admission are defined as “review organizations,” but they are not “review committees” entitled to claim PRPA’s evidentiary privilege under §425.4.</a:t>
            </a:r>
          </a:p>
          <a:p>
            <a:r>
              <a:rPr lang="en-US" sz="2400" dirty="0"/>
              <a:t>Supreme Court indicated its disapproval of prior Superior Court decisions [specifically </a:t>
            </a:r>
            <a:r>
              <a:rPr lang="en-US" sz="2400" dirty="0" smtClean="0"/>
              <a:t>citing </a:t>
            </a:r>
            <a:r>
              <a:rPr lang="en-US" sz="2400" i="1" dirty="0" err="1" smtClean="0"/>
              <a:t>Troescher</a:t>
            </a:r>
            <a:r>
              <a:rPr lang="en-US" sz="2400" i="1" dirty="0" smtClean="0"/>
              <a:t> v. </a:t>
            </a:r>
            <a:r>
              <a:rPr lang="en-US" sz="2400" i="1" dirty="0" err="1" smtClean="0"/>
              <a:t>Grody</a:t>
            </a:r>
            <a:r>
              <a:rPr lang="en-US" sz="2400" dirty="0" smtClean="0"/>
              <a:t>, 869 A.2d 1014, 1022 (Pa. Super. 2005)] </a:t>
            </a:r>
            <a:r>
              <a:rPr lang="en-US" sz="2400" dirty="0"/>
              <a:t>that hold that credentialing review is entitled to protection under the PRPA's evidentiary privilege</a:t>
            </a:r>
            <a:r>
              <a:rPr lang="en-US" sz="2400" i="1" dirty="0"/>
              <a:t>. Id.</a:t>
            </a:r>
            <a:r>
              <a:rPr lang="en-US" sz="2400" dirty="0"/>
              <a:t> at 306 n. </a:t>
            </a:r>
            <a:r>
              <a:rPr lang="en-US" sz="2400" dirty="0" smtClean="0"/>
              <a:t>13.</a:t>
            </a:r>
          </a:p>
          <a:p>
            <a:r>
              <a:rPr lang="en-US" sz="2400" dirty="0" smtClean="0"/>
              <a:t>Pennsylvania </a:t>
            </a:r>
            <a:r>
              <a:rPr lang="en-US" sz="2400" dirty="0"/>
              <a:t>Supreme Court in </a:t>
            </a:r>
            <a:r>
              <a:rPr lang="en-US" sz="2400" i="1" dirty="0" err="1"/>
              <a:t>Reginelli</a:t>
            </a:r>
            <a:r>
              <a:rPr lang="en-US" sz="2400" i="1" dirty="0"/>
              <a:t> v. Boggs,</a:t>
            </a:r>
            <a:r>
              <a:rPr lang="en-US" sz="2400" dirty="0"/>
              <a:t> 181 A. 3d 293 (Pa. 2018), emphasized the narrow scope of the protection afforded by the PRPA.  Its restrictive interpretation of the Act calls into question many of the prior decisions in this area of the law.</a:t>
            </a:r>
          </a:p>
          <a:p>
            <a:endParaRPr lang="en-US" sz="2400" dirty="0"/>
          </a:p>
          <a:p>
            <a:endParaRPr lang="en-US" sz="2400" dirty="0"/>
          </a:p>
          <a:p>
            <a:endParaRPr lang="en-US" sz="2400" dirty="0"/>
          </a:p>
          <a:p>
            <a:endParaRPr lang="en-US" sz="2400" dirty="0" smtClean="0">
              <a:cs typeface="Garamond"/>
            </a:endParaRPr>
          </a:p>
          <a:p>
            <a:pPr marL="0" indent="0">
              <a:buNone/>
            </a:pPr>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26</a:t>
            </a:fld>
            <a:endParaRPr lang="en-US" sz="1200" b="1" dirty="0"/>
          </a:p>
        </p:txBody>
      </p:sp>
    </p:spTree>
    <p:extLst>
      <p:ext uri="{BB962C8B-B14F-4D97-AF65-F5344CB8AC3E}">
        <p14:creationId xmlns:p14="http://schemas.microsoft.com/office/powerpoint/2010/main" val="428697844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pPr algn="ctr"/>
            <a:r>
              <a:rPr lang="en-US" sz="2800" b="1" dirty="0" smtClean="0">
                <a:solidFill>
                  <a:srgbClr val="FFFFFF"/>
                </a:solidFill>
              </a:rPr>
              <a:t>Gallo </a:t>
            </a:r>
            <a:r>
              <a:rPr lang="en-US" sz="2800" b="1" dirty="0">
                <a:solidFill>
                  <a:srgbClr val="FFFFFF"/>
                </a:solidFill>
              </a:rPr>
              <a:t>v</a:t>
            </a:r>
            <a:r>
              <a:rPr lang="en-US" sz="2800" b="1" dirty="0" smtClean="0">
                <a:solidFill>
                  <a:srgbClr val="FFFFFF"/>
                </a:solidFill>
              </a:rPr>
              <a:t>. </a:t>
            </a:r>
            <a:r>
              <a:rPr lang="en-US" sz="2800" b="1" dirty="0" err="1" smtClean="0">
                <a:solidFill>
                  <a:srgbClr val="FFFFFF"/>
                </a:solidFill>
              </a:rPr>
              <a:t>Conemaugh</a:t>
            </a:r>
            <a:r>
              <a:rPr lang="en-US" sz="2800" b="1" dirty="0" smtClean="0">
                <a:solidFill>
                  <a:srgbClr val="FFFFFF"/>
                </a:solidFill>
              </a:rPr>
              <a:t> Health System, Inc.</a:t>
            </a:r>
            <a:r>
              <a:rPr lang="en-US" sz="2800" dirty="0" smtClean="0">
                <a:solidFill>
                  <a:srgbClr val="FFFFFF"/>
                </a:solidFill>
              </a:rPr>
              <a:t/>
            </a:r>
            <a:br>
              <a:rPr lang="en-US" sz="2800" dirty="0" smtClean="0">
                <a:solidFill>
                  <a:srgbClr val="FFFFFF"/>
                </a:solidFill>
              </a:rPr>
            </a:br>
            <a:r>
              <a:rPr lang="en-US" sz="2000" dirty="0" smtClean="0">
                <a:solidFill>
                  <a:srgbClr val="FFFFFF"/>
                </a:solidFill>
              </a:rPr>
              <a:t> 114 A.3d 855 (Pa. Super. 2015)</a:t>
            </a:r>
            <a:br>
              <a:rPr lang="en-US" sz="2000" dirty="0" smtClean="0">
                <a:solidFill>
                  <a:srgbClr val="FFFFFF"/>
                </a:solidFill>
              </a:rPr>
            </a:br>
            <a:r>
              <a:rPr lang="en-US" sz="1600" i="1" dirty="0" err="1" smtClean="0">
                <a:solidFill>
                  <a:srgbClr val="FFFFFF"/>
                </a:solidFill>
              </a:rPr>
              <a:t>Strassburger</a:t>
            </a:r>
            <a:r>
              <a:rPr lang="en-US" sz="1600" i="1" dirty="0" smtClean="0">
                <a:solidFill>
                  <a:srgbClr val="FFFFFF"/>
                </a:solidFill>
              </a:rPr>
              <a:t>, J.</a:t>
            </a:r>
            <a:endParaRPr lang="en-US" sz="1600" i="1" dirty="0">
              <a:solidFill>
                <a:srgbClr val="FFFFFF"/>
              </a:solidFill>
            </a:endParaRPr>
          </a:p>
        </p:txBody>
      </p:sp>
      <p:sp>
        <p:nvSpPr>
          <p:cNvPr id="3" name="Content Placeholder 2"/>
          <p:cNvSpPr>
            <a:spLocks noGrp="1"/>
          </p:cNvSpPr>
          <p:nvPr>
            <p:ph idx="1"/>
          </p:nvPr>
        </p:nvSpPr>
        <p:spPr>
          <a:xfrm>
            <a:off x="457201" y="1909097"/>
            <a:ext cx="8088670" cy="4447253"/>
          </a:xfrm>
        </p:spPr>
        <p:txBody>
          <a:bodyPr>
            <a:normAutofit lnSpcReduction="10000"/>
          </a:bodyPr>
          <a:lstStyle/>
          <a:p>
            <a:pPr>
              <a:buFont typeface="Arial"/>
              <a:buChar char="•"/>
            </a:pPr>
            <a:r>
              <a:rPr lang="en-US" sz="1800" dirty="0" err="1" smtClean="0"/>
              <a:t>Administratrix</a:t>
            </a:r>
            <a:r>
              <a:rPr lang="en-US" sz="1800" dirty="0" smtClean="0"/>
              <a:t>, individually and as </a:t>
            </a:r>
            <a:r>
              <a:rPr lang="en-US" sz="1800" dirty="0" err="1" smtClean="0"/>
              <a:t>administratrix</a:t>
            </a:r>
            <a:r>
              <a:rPr lang="en-US" sz="1800" dirty="0" smtClean="0"/>
              <a:t> of patient's estate, brought wrongful death and survival action against doctor, who was anesthesiologist during patient's toe-amputation surgery, asserting that alcohol impaired doctor during surgery and that doctor's actions and omissions caused patient to suffer cardiac arrest. </a:t>
            </a:r>
          </a:p>
          <a:p>
            <a:pPr>
              <a:buFont typeface="Arial" charset="0"/>
              <a:buChar char="•"/>
            </a:pPr>
            <a:r>
              <a:rPr lang="en-US" sz="1800" dirty="0" smtClean="0"/>
              <a:t>The Court of Common Pleas granted </a:t>
            </a:r>
            <a:r>
              <a:rPr lang="en-US" sz="1800" dirty="0" err="1" smtClean="0"/>
              <a:t>administratrix's</a:t>
            </a:r>
            <a:r>
              <a:rPr lang="en-US" sz="1800" dirty="0" smtClean="0"/>
              <a:t> motion to compel more specific responses to discovery request regarding doctor's alcohol treatment records. Doctor appealed.</a:t>
            </a:r>
          </a:p>
          <a:p>
            <a:pPr>
              <a:buFont typeface="Arial" charset="0"/>
              <a:buChar char="•"/>
            </a:pPr>
            <a:r>
              <a:rPr lang="en-US" sz="1800" dirty="0"/>
              <a:t>D</a:t>
            </a:r>
            <a:r>
              <a:rPr lang="en-US" sz="1800" dirty="0" smtClean="0"/>
              <a:t>octor's alcohol treatment records were privileged.  Doctor's disclosure of his records to medical license board, county court in sentencing for a driving under the influence (DUI) conviction, and health system in which he practiced did not constitute waiver of statutorily created privilege for patient records.</a:t>
            </a:r>
          </a:p>
          <a:p>
            <a:pPr>
              <a:buFont typeface="Arial" charset="0"/>
              <a:buChar char="•"/>
            </a:pPr>
            <a:r>
              <a:rPr lang="en-US" sz="1800" dirty="0" smtClean="0"/>
              <a:t>Drug and Alcohol Abuse Control Act's good-cause exception does not apply to Act's subsection governing disclosure of treatment records held by private facilities.</a:t>
            </a:r>
          </a:p>
          <a:p>
            <a:pPr>
              <a:buFont typeface="Arial" charset="0"/>
              <a:buChar char="•"/>
            </a:pPr>
            <a:endParaRPr lang="en-US" dirty="0"/>
          </a:p>
        </p:txBody>
      </p:sp>
      <p:sp>
        <p:nvSpPr>
          <p:cNvPr id="4" name="Slide Number Placeholder 3"/>
          <p:cNvSpPr>
            <a:spLocks noGrp="1"/>
          </p:cNvSpPr>
          <p:nvPr>
            <p:ph type="sldNum" sz="quarter" idx="12"/>
          </p:nvPr>
        </p:nvSpPr>
        <p:spPr/>
        <p:txBody>
          <a:bodyPr/>
          <a:lstStyle/>
          <a:p>
            <a:pPr>
              <a:defRPr/>
            </a:pPr>
            <a:fld id="{6FF077D9-08F2-AA4D-8B23-4BA31EF7B1A2}" type="slidenum">
              <a:rPr lang="en-US" smtClean="0"/>
              <a:pPr>
                <a:defRPr/>
              </a:pPr>
              <a:t>27</a:t>
            </a:fld>
            <a:endParaRPr lang="en-US" sz="1200" b="1"/>
          </a:p>
        </p:txBody>
      </p:sp>
    </p:spTree>
    <p:extLst>
      <p:ext uri="{BB962C8B-B14F-4D97-AF65-F5344CB8AC3E}">
        <p14:creationId xmlns:p14="http://schemas.microsoft.com/office/powerpoint/2010/main" val="423033553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Venosh</a:t>
            </a:r>
            <a:r>
              <a:rPr lang="en-US" sz="2700" b="1" dirty="0" smtClean="0">
                <a:solidFill>
                  <a:srgbClr val="FFFFFF"/>
                </a:solidFill>
                <a:latin typeface="Arial"/>
                <a:cs typeface="Arial"/>
              </a:rPr>
              <a:t> v. </a:t>
            </a:r>
            <a:r>
              <a:rPr lang="en-US" sz="2700" b="1" dirty="0" err="1" smtClean="0">
                <a:solidFill>
                  <a:srgbClr val="FFFFFF"/>
                </a:solidFill>
                <a:latin typeface="Arial"/>
                <a:cs typeface="Arial"/>
              </a:rPr>
              <a:t>Henzes</a:t>
            </a:r>
            <a:r>
              <a:rPr lang="en-US" b="1" dirty="0" smtClean="0">
                <a:solidFill>
                  <a:srgbClr val="FFFFFF"/>
                </a:solidFill>
                <a:latin typeface="Arial"/>
                <a:cs typeface="Arial"/>
              </a:rPr>
              <a:t/>
            </a:r>
            <a:br>
              <a:rPr lang="en-US" b="1" dirty="0" smtClean="0">
                <a:solidFill>
                  <a:srgbClr val="FFFFFF"/>
                </a:solidFill>
                <a:latin typeface="Arial"/>
                <a:cs typeface="Arial"/>
              </a:rPr>
            </a:br>
            <a:r>
              <a:rPr lang="en-US" sz="2000" dirty="0" smtClean="0">
                <a:solidFill>
                  <a:srgbClr val="FFFFFF"/>
                </a:solidFill>
                <a:latin typeface="Arial"/>
                <a:cs typeface="Arial"/>
              </a:rPr>
              <a:t>321 A.3d 1026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Bowes, J.</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a:solidFill>
                  <a:srgbClr val="FFFFFF"/>
                </a:solidFill>
              </a:rPr>
              <a:t>Blue Cross appealed from a discovery order requiring Blue Cross to produce information concerning the quality-of-care review</a:t>
            </a:r>
            <a:r>
              <a:rPr lang="en-US" sz="2000" dirty="0" smtClean="0">
                <a:solidFill>
                  <a:srgbClr val="FFFFFF"/>
                </a:solidFill>
              </a:rPr>
              <a:t>.</a:t>
            </a:r>
          </a:p>
          <a:p>
            <a:r>
              <a:rPr lang="en-US" sz="2000" dirty="0" smtClean="0">
                <a:solidFill>
                  <a:srgbClr val="FFFFFF"/>
                </a:solidFill>
              </a:rPr>
              <a:t>Blue Cross was deciding whether to keep Dr. </a:t>
            </a:r>
            <a:r>
              <a:rPr lang="en-US" sz="2000" dirty="0" err="1" smtClean="0">
                <a:solidFill>
                  <a:srgbClr val="FFFFFF"/>
                </a:solidFill>
              </a:rPr>
              <a:t>Henzes</a:t>
            </a:r>
            <a:r>
              <a:rPr lang="en-US" sz="2000" dirty="0" smtClean="0">
                <a:solidFill>
                  <a:srgbClr val="FFFFFF"/>
                </a:solidFill>
              </a:rPr>
              <a:t> and Ms. Anderson as contract health care service providers.</a:t>
            </a:r>
          </a:p>
          <a:p>
            <a:r>
              <a:rPr lang="en-US" sz="2000" dirty="0" smtClean="0">
                <a:solidFill>
                  <a:srgbClr val="FFFFFF"/>
                </a:solidFill>
              </a:rPr>
              <a:t>None of these purposes were present in it’s quality-of-care review</a:t>
            </a:r>
          </a:p>
          <a:p>
            <a:r>
              <a:rPr lang="en-US" sz="2000" dirty="0" smtClean="0">
                <a:solidFill>
                  <a:srgbClr val="FFFFFF"/>
                </a:solidFill>
              </a:rPr>
              <a:t>A corporation that provides health care insurance and not medical care is not a professional health care provider.</a:t>
            </a:r>
          </a:p>
          <a:p>
            <a:r>
              <a:rPr lang="en-US" sz="2000" dirty="0" smtClean="0">
                <a:solidFill>
                  <a:srgbClr val="FFFFFF"/>
                </a:solidFill>
              </a:rPr>
              <a:t>The trial court rejected Blue Cross’s invocation of the privilege established by the PA Peer Review Protection Act.  The Superior Court affirmed.</a:t>
            </a:r>
          </a:p>
          <a:p>
            <a:pPr marL="0" indent="0">
              <a:buNone/>
            </a:pP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28</a:t>
            </a:fld>
            <a:endParaRPr lang="en-US"/>
          </a:p>
        </p:txBody>
      </p:sp>
    </p:spTree>
    <p:extLst>
      <p:ext uri="{BB962C8B-B14F-4D97-AF65-F5344CB8AC3E}">
        <p14:creationId xmlns:p14="http://schemas.microsoft.com/office/powerpoint/2010/main" val="11023380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Yocabet</a:t>
            </a:r>
            <a:r>
              <a:rPr lang="en-US" sz="2700" b="1" dirty="0" smtClean="0">
                <a:solidFill>
                  <a:srgbClr val="FFFFFF"/>
                </a:solidFill>
                <a:latin typeface="Arial"/>
                <a:cs typeface="Arial"/>
              </a:rPr>
              <a:t> v. UPMC Presbyterian</a:t>
            </a:r>
            <a:br>
              <a:rPr lang="en-US" sz="2700" b="1" dirty="0" smtClean="0">
                <a:solidFill>
                  <a:srgbClr val="FFFFFF"/>
                </a:solidFill>
                <a:latin typeface="Arial"/>
                <a:cs typeface="Arial"/>
              </a:rPr>
            </a:br>
            <a:r>
              <a:rPr lang="en-US" sz="2000" dirty="0" smtClean="0">
                <a:solidFill>
                  <a:srgbClr val="FFFFFF"/>
                </a:solidFill>
                <a:latin typeface="Arial"/>
                <a:cs typeface="Arial"/>
              </a:rPr>
              <a:t>119 A.3d 1012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Bowes, J.</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Transplant donor and recipient filed actions against hospital and physicians, alleging medical malpractice after transplanting a </a:t>
            </a:r>
            <a:r>
              <a:rPr lang="en-US" sz="2000" dirty="0" err="1" smtClean="0">
                <a:solidFill>
                  <a:srgbClr val="FFFFFF"/>
                </a:solidFill>
              </a:rPr>
              <a:t>Hep</a:t>
            </a:r>
            <a:r>
              <a:rPr lang="en-US" sz="2000" dirty="0" smtClean="0">
                <a:solidFill>
                  <a:srgbClr val="FFFFFF"/>
                </a:solidFill>
              </a:rPr>
              <a:t>. C infected kidney.</a:t>
            </a:r>
          </a:p>
          <a:p>
            <a:r>
              <a:rPr lang="en-US" sz="2000" dirty="0" smtClean="0">
                <a:solidFill>
                  <a:srgbClr val="FFFFFF"/>
                </a:solidFill>
              </a:rPr>
              <a:t>Hospital was required to produce materials it asserted were confidential under Peer Review Protection Act and Attorney-Client privilege.</a:t>
            </a:r>
          </a:p>
          <a:p>
            <a:r>
              <a:rPr lang="en-US" sz="2000" dirty="0" smtClean="0">
                <a:solidFill>
                  <a:srgbClr val="FFFFFF"/>
                </a:solidFill>
              </a:rPr>
              <a:t>The confidentiality provisions of the Peer Review Act do not apply to the CMS/DOH investigation.  The DOH is not a professional health care provider and did not conduct peer review.</a:t>
            </a:r>
          </a:p>
          <a:p>
            <a:r>
              <a:rPr lang="en-US" sz="2000" dirty="0" smtClean="0">
                <a:solidFill>
                  <a:srgbClr val="FFFFFF"/>
                </a:solidFill>
              </a:rPr>
              <a:t>UPMC’s assertion that a record or document automatically is covered by the peer review privilege because it was forwarded to a peer review committee, was rejected.</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29</a:t>
            </a:fld>
            <a:endParaRPr lang="en-US"/>
          </a:p>
        </p:txBody>
      </p:sp>
    </p:spTree>
    <p:extLst>
      <p:ext uri="{BB962C8B-B14F-4D97-AF65-F5344CB8AC3E}">
        <p14:creationId xmlns:p14="http://schemas.microsoft.com/office/powerpoint/2010/main" val="96039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Kindred Nursing </a:t>
            </a:r>
            <a:r>
              <a:rPr lang="en-US" sz="2800" b="1" dirty="0" err="1" smtClean="0">
                <a:solidFill>
                  <a:srgbClr val="FFFFFF"/>
                </a:solidFill>
                <a:ea typeface="Garamond" pitchFamily="-107" charset="0"/>
                <a:cs typeface="Arial"/>
                <a:sym typeface="Garamond" pitchFamily="-107" charset="0"/>
              </a:rPr>
              <a:t>Ctrs</a:t>
            </a:r>
            <a:r>
              <a:rPr lang="en-US" sz="2800" b="1" dirty="0" smtClean="0">
                <a:solidFill>
                  <a:srgbClr val="FFFFFF"/>
                </a:solidFill>
                <a:ea typeface="Garamond" pitchFamily="-107" charset="0"/>
                <a:cs typeface="Arial"/>
                <a:sym typeface="Garamond" pitchFamily="-107" charset="0"/>
              </a:rPr>
              <a:t>. </a:t>
            </a:r>
            <a:r>
              <a:rPr lang="en-US" sz="2800" b="1" dirty="0" err="1" smtClean="0">
                <a:solidFill>
                  <a:srgbClr val="FFFFFF"/>
                </a:solidFill>
                <a:ea typeface="Garamond" pitchFamily="-107" charset="0"/>
                <a:cs typeface="Arial"/>
                <a:sym typeface="Garamond" pitchFamily="-107" charset="0"/>
              </a:rPr>
              <a:t>P’ship</a:t>
            </a:r>
            <a:r>
              <a:rPr lang="en-US" sz="2800" b="1" dirty="0" smtClean="0">
                <a:solidFill>
                  <a:srgbClr val="FFFFFF"/>
                </a:solidFill>
                <a:ea typeface="Garamond" pitchFamily="-107" charset="0"/>
                <a:cs typeface="Arial"/>
                <a:sym typeface="Garamond" pitchFamily="-107" charset="0"/>
              </a:rPr>
              <a:t>, et al. v. Clark</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U.S. LEXIS 2948 (May 15, 2017)</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Kagan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Respondent-Plaintiff filed suit for substandard care by Petitioner-Defendant causing the deaths of two family members whom they were POA’s for.</a:t>
            </a:r>
          </a:p>
          <a:p>
            <a:r>
              <a:rPr lang="en-US" sz="2400" dirty="0" smtClean="0">
                <a:cs typeface="Garamond"/>
              </a:rPr>
              <a:t>Upon entering Kindred Nursing Centers, Respondent-Plaintiff signed arbitration agreements on the relative’s behalf stating any claims would be resolved through binding arbitration.</a:t>
            </a:r>
          </a:p>
          <a:p>
            <a:r>
              <a:rPr lang="en-US" sz="2400" dirty="0" smtClean="0">
                <a:cs typeface="Garamond"/>
              </a:rPr>
              <a:t>Petitioner-Defendant moved to dismiss claim stating the arbitration agreements prohibited disputes in court.</a:t>
            </a:r>
          </a:p>
          <a:p>
            <a:r>
              <a:rPr lang="en-US" sz="2400" dirty="0" smtClean="0">
                <a:cs typeface="Garamond"/>
              </a:rPr>
              <a:t>Trial court denied Petitioner-Defendant’s motion and the suit went forward.</a:t>
            </a:r>
            <a:endParaRPr lang="en-US" sz="24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3</a:t>
            </a:fld>
            <a:endParaRPr lang="en-US" sz="1200" b="1" dirty="0"/>
          </a:p>
        </p:txBody>
      </p:sp>
    </p:spTree>
    <p:extLst>
      <p:ext uri="{BB962C8B-B14F-4D97-AF65-F5344CB8AC3E}">
        <p14:creationId xmlns:p14="http://schemas.microsoft.com/office/powerpoint/2010/main" val="2892895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Yocabet</a:t>
            </a:r>
            <a:r>
              <a:rPr lang="en-US" sz="2700" b="1" dirty="0" smtClean="0">
                <a:solidFill>
                  <a:srgbClr val="FFFFFF"/>
                </a:solidFill>
                <a:latin typeface="Arial"/>
                <a:cs typeface="Arial"/>
              </a:rPr>
              <a:t> v. UPMC Presbyterian</a:t>
            </a:r>
            <a:br>
              <a:rPr lang="en-US" sz="2700" b="1" dirty="0" smtClean="0">
                <a:solidFill>
                  <a:srgbClr val="FFFFFF"/>
                </a:solidFill>
                <a:latin typeface="Arial"/>
                <a:cs typeface="Arial"/>
              </a:rPr>
            </a:br>
            <a:r>
              <a:rPr lang="en-US" sz="2000" dirty="0" smtClean="0">
                <a:solidFill>
                  <a:srgbClr val="FFFFFF"/>
                </a:solidFill>
                <a:latin typeface="Arial"/>
                <a:cs typeface="Arial"/>
              </a:rPr>
              <a:t>119 A.3d 1012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Bowes, J.</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a:solidFill>
                  <a:srgbClr val="FFFFFF"/>
                </a:solidFill>
              </a:rPr>
              <a:t>A</a:t>
            </a:r>
            <a:r>
              <a:rPr lang="en-US" sz="2400" dirty="0" smtClean="0">
                <a:solidFill>
                  <a:srgbClr val="FFFFFF"/>
                </a:solidFill>
              </a:rPr>
              <a:t>rgument that a corporate entity obtains legal advice only when one of it’s high-ranking officials meets privately with counsel for advice on behalf of the corporation was rejected as well.</a:t>
            </a:r>
          </a:p>
          <a:p>
            <a:r>
              <a:rPr lang="en-US" sz="2400" dirty="0">
                <a:solidFill>
                  <a:srgbClr val="FFFFFF"/>
                </a:solidFill>
              </a:rPr>
              <a:t>P</a:t>
            </a:r>
            <a:r>
              <a:rPr lang="en-US" sz="2400" dirty="0" smtClean="0">
                <a:solidFill>
                  <a:srgbClr val="FFFFFF"/>
                </a:solidFill>
              </a:rPr>
              <a:t>arty invoking a privilege must initially set forth facts showing that the privilege has been properly invoked before the burden shifts to the party asking for discovery to set forth facts showing that the disclosure will not violate the </a:t>
            </a:r>
            <a:r>
              <a:rPr lang="en-US" sz="2400" dirty="0">
                <a:solidFill>
                  <a:srgbClr val="FFFFFF"/>
                </a:solidFill>
              </a:rPr>
              <a:t>a</a:t>
            </a:r>
            <a:r>
              <a:rPr lang="en-US" sz="2400" dirty="0" smtClean="0">
                <a:solidFill>
                  <a:srgbClr val="FFFFFF"/>
                </a:solidFill>
              </a:rPr>
              <a:t>ttorney-client privilege.</a:t>
            </a:r>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30</a:t>
            </a:fld>
            <a:endParaRPr lang="en-US"/>
          </a:p>
        </p:txBody>
      </p:sp>
    </p:spTree>
    <p:extLst>
      <p:ext uri="{BB962C8B-B14F-4D97-AF65-F5344CB8AC3E}">
        <p14:creationId xmlns:p14="http://schemas.microsoft.com/office/powerpoint/2010/main" val="4094611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lstStyle/>
          <a:p>
            <a:pPr algn="ctr"/>
            <a:r>
              <a:rPr lang="en-US" sz="2800" b="1" dirty="0" smtClean="0">
                <a:solidFill>
                  <a:srgbClr val="FFFFFF"/>
                </a:solidFill>
                <a:latin typeface="Arial"/>
                <a:ea typeface="Garamond" pitchFamily="-107" charset="0"/>
                <a:cs typeface="Arial"/>
              </a:rPr>
              <a:t>Brink v. </a:t>
            </a:r>
            <a:r>
              <a:rPr lang="en-US" sz="2800" b="1" dirty="0" err="1" smtClean="0">
                <a:solidFill>
                  <a:srgbClr val="FFFFFF"/>
                </a:solidFill>
                <a:latin typeface="Arial"/>
                <a:ea typeface="Garamond" pitchFamily="-107" charset="0"/>
                <a:cs typeface="Arial"/>
              </a:rPr>
              <a:t>Mallick</a:t>
            </a:r>
            <a:r>
              <a:rPr lang="en-US" sz="2800" b="1" dirty="0" smtClean="0">
                <a:solidFill>
                  <a:srgbClr val="FFFFFF"/>
                </a:solidFill>
                <a:latin typeface="Arial"/>
                <a:ea typeface="Garamond" pitchFamily="-107" charset="0"/>
                <a:cs typeface="Arial"/>
              </a:rPr>
              <a:t/>
            </a:r>
            <a:br>
              <a:rPr lang="en-US" sz="2800" b="1" dirty="0" smtClean="0">
                <a:solidFill>
                  <a:srgbClr val="FFFFFF"/>
                </a:solidFill>
                <a:latin typeface="Arial"/>
                <a:ea typeface="Garamond" pitchFamily="-107" charset="0"/>
                <a:cs typeface="Arial"/>
              </a:rPr>
            </a:br>
            <a:r>
              <a:rPr lang="en-US" sz="2000" dirty="0" smtClean="0">
                <a:solidFill>
                  <a:srgbClr val="FFFFFF"/>
                </a:solidFill>
                <a:latin typeface="Arial"/>
                <a:ea typeface="Garamond" pitchFamily="-107" charset="0"/>
                <a:cs typeface="Arial"/>
              </a:rPr>
              <a:t>PICS Case No. 16-0429 (C.P. Lackawanna March 7, 2016)</a:t>
            </a:r>
            <a:br>
              <a:rPr lang="en-US" sz="2000" dirty="0" smtClean="0">
                <a:solidFill>
                  <a:srgbClr val="FFFFFF"/>
                </a:solidFill>
                <a:latin typeface="Arial"/>
                <a:ea typeface="Garamond" pitchFamily="-107" charset="0"/>
                <a:cs typeface="Arial"/>
              </a:rPr>
            </a:br>
            <a:r>
              <a:rPr lang="en-US" sz="1600" i="1" dirty="0" err="1" smtClean="0">
                <a:solidFill>
                  <a:srgbClr val="FFFFFF"/>
                </a:solidFill>
                <a:latin typeface="Arial"/>
                <a:ea typeface="Garamond" pitchFamily="-107" charset="0"/>
                <a:cs typeface="Arial"/>
              </a:rPr>
              <a:t>Nealon</a:t>
            </a:r>
            <a:r>
              <a:rPr lang="en-US" sz="1600" i="1" dirty="0" smtClean="0">
                <a:solidFill>
                  <a:srgbClr val="FFFFFF"/>
                </a:solidFill>
                <a:latin typeface="Arial"/>
                <a:ea typeface="Garamond" pitchFamily="-107" charset="0"/>
                <a:cs typeface="Arial"/>
              </a:rPr>
              <a:t>,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7103"/>
            <a:ext cx="8229600" cy="4525963"/>
          </a:xfrm>
        </p:spPr>
        <p:txBody>
          <a:bodyPr>
            <a:normAutofit/>
          </a:bodyPr>
          <a:lstStyle/>
          <a:p>
            <a:pPr>
              <a:buFont typeface="Arial" charset="0"/>
              <a:buChar char="•"/>
            </a:pPr>
            <a:r>
              <a:rPr lang="en-US" sz="2400" dirty="0" smtClean="0"/>
              <a:t>A particular hospital event report was designed to improve the quality of behavioral health at the facility, rather than to facilitate the investigation or defense of a tort claim, and as such, it included an action plan recommending remedial measures. </a:t>
            </a:r>
          </a:p>
          <a:p>
            <a:pPr>
              <a:buFont typeface="Arial" charset="0"/>
              <a:buChar char="•"/>
            </a:pPr>
            <a:r>
              <a:rPr lang="en-US" sz="2400" dirty="0" smtClean="0"/>
              <a:t>Defendant established that the event report constituted protected peer review under Section 4 of the PRPA. </a:t>
            </a:r>
          </a:p>
          <a:p>
            <a:pPr>
              <a:buFont typeface="Arial" charset="0"/>
              <a:buChar char="•"/>
            </a:pPr>
            <a:r>
              <a:rPr lang="en-US" sz="2400" dirty="0" smtClean="0"/>
              <a:t>Court granted Defendant’s motion for reconsideration and denied Plaintiff’s motion to compel accordingly. </a:t>
            </a:r>
            <a:endParaRPr lang="en-US" sz="2400" dirty="0"/>
          </a:p>
        </p:txBody>
      </p:sp>
      <p:sp>
        <p:nvSpPr>
          <p:cNvPr id="4" name="Slide Number Placeholder 3"/>
          <p:cNvSpPr>
            <a:spLocks noGrp="1"/>
          </p:cNvSpPr>
          <p:nvPr>
            <p:ph type="sldNum" sz="quarter" idx="12"/>
          </p:nvPr>
        </p:nvSpPr>
        <p:spPr/>
        <p:txBody>
          <a:bodyPr/>
          <a:lstStyle/>
          <a:p>
            <a:pPr>
              <a:defRPr/>
            </a:pPr>
            <a:fld id="{6FF077D9-08F2-AA4D-8B23-4BA31EF7B1A2}" type="slidenum">
              <a:rPr lang="en-US" smtClean="0"/>
              <a:pPr>
                <a:defRPr/>
              </a:pPr>
              <a:t>31</a:t>
            </a:fld>
            <a:endParaRPr lang="en-US" sz="1200" b="1"/>
          </a:p>
        </p:txBody>
      </p:sp>
    </p:spTree>
    <p:extLst>
      <p:ext uri="{BB962C8B-B14F-4D97-AF65-F5344CB8AC3E}">
        <p14:creationId xmlns:p14="http://schemas.microsoft.com/office/powerpoint/2010/main" val="1074176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Sapone</a:t>
            </a:r>
            <a:r>
              <a:rPr lang="en-US" sz="2800" b="1" dirty="0" smtClean="0">
                <a:solidFill>
                  <a:srgbClr val="FFFFFF"/>
                </a:solidFill>
                <a:ea typeface="Garamond" pitchFamily="-107" charset="0"/>
                <a:cs typeface="Arial"/>
                <a:sym typeface="Garamond" pitchFamily="-107" charset="0"/>
              </a:rPr>
              <a:t> v. Hamilton</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16-0554 (C.P. Monroe February 29,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Williamson,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fontScale="92500" lnSpcReduction="10000"/>
          </a:bodyPr>
          <a:lstStyle/>
          <a:p>
            <a:r>
              <a:rPr lang="en-US" sz="2400" dirty="0" smtClean="0">
                <a:cs typeface="Garamond"/>
              </a:rPr>
              <a:t>Plaintiffs were precluded from presenting evidence of defendant doctor’s lack of board certification and failure to pass exams.</a:t>
            </a:r>
          </a:p>
          <a:p>
            <a:r>
              <a:rPr lang="en-US" sz="2400" dirty="0" smtClean="0">
                <a:cs typeface="Garamond"/>
              </a:rPr>
              <a:t>Plaintiff’s initial expert report did not mention the failure or associated it with cause of injury to plaintiff and breach of standard of care.</a:t>
            </a:r>
          </a:p>
          <a:p>
            <a:r>
              <a:rPr lang="en-US" sz="2400" dirty="0" smtClean="0">
                <a:cs typeface="Garamond"/>
              </a:rPr>
              <a:t>Following the pretrial conference, plaintiff provided rebuttal/supplemental report. The failure to pass the exam six times was mentioned.</a:t>
            </a:r>
          </a:p>
          <a:p>
            <a:r>
              <a:rPr lang="en-US" sz="2400" dirty="0" smtClean="0">
                <a:cs typeface="Garamond"/>
              </a:rPr>
              <a:t>Court stated that the prejudice of the information would outweigh its probative value.</a:t>
            </a:r>
          </a:p>
          <a:p>
            <a:r>
              <a:rPr lang="en-US" sz="2400" dirty="0" smtClean="0">
                <a:cs typeface="Garamond"/>
              </a:rPr>
              <a:t>Court would permit testimony of plaintiff’s expert as to the failure of defendant doctor to follow basic principles of medicine and lacked an understanding of same.</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32</a:t>
            </a:fld>
            <a:endParaRPr lang="en-US" sz="1200" b="1" dirty="0"/>
          </a:p>
        </p:txBody>
      </p:sp>
    </p:spTree>
    <p:extLst>
      <p:ext uri="{BB962C8B-B14F-4D97-AF65-F5344CB8AC3E}">
        <p14:creationId xmlns:p14="http://schemas.microsoft.com/office/powerpoint/2010/main" val="2647802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Lesterick</a:t>
            </a:r>
            <a:r>
              <a:rPr lang="en-US" sz="2800" b="1" dirty="0" smtClean="0">
                <a:solidFill>
                  <a:srgbClr val="FFFFFF"/>
                </a:solidFill>
                <a:ea typeface="Garamond" pitchFamily="-107" charset="0"/>
                <a:cs typeface="Arial"/>
                <a:sym typeface="Garamond" pitchFamily="-107" charset="0"/>
              </a:rPr>
              <a:t> v. Singh</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No. GD-13-016483 (Pa. Ct. Com. Pl. May 4, 2015)</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Wettick</a:t>
            </a:r>
            <a:r>
              <a:rPr lang="en-US" sz="1600" i="1" dirty="0" smtClean="0">
                <a:solidFill>
                  <a:srgbClr val="FFFFFF"/>
                </a:solidFill>
                <a:ea typeface="Garamond" pitchFamily="-107" charset="0"/>
                <a:cs typeface="Arial"/>
                <a:sym typeface="Garamond" pitchFamily="-107" charset="0"/>
              </a:rPr>
              <a:t>, J.</a:t>
            </a:r>
            <a:endParaRPr lang="en-US" sz="2000"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Plaintiff alleges that a STAT C-section by a resident with no supervision due to the obstetrician leaving the hospital, was not done in a timely manner.</a:t>
            </a:r>
          </a:p>
          <a:p>
            <a:r>
              <a:rPr lang="en-US" sz="2400" dirty="0" smtClean="0">
                <a:cs typeface="Garamond"/>
              </a:rPr>
              <a:t>A  charge nurse prepared an incident report.</a:t>
            </a:r>
          </a:p>
          <a:p>
            <a:r>
              <a:rPr lang="en-US" sz="2400" dirty="0" smtClean="0">
                <a:cs typeface="Garamond"/>
              </a:rPr>
              <a:t>Plaintiffs sought discovery of the report and defendant opposed stated it was protected under Section 308(a) of the MCARE Act.</a:t>
            </a:r>
          </a:p>
          <a:p>
            <a:r>
              <a:rPr lang="en-US" sz="2400" dirty="0" smtClean="0">
                <a:cs typeface="Garamond"/>
              </a:rPr>
              <a:t>Court noted that the hospital had no patient safety plan and the incident report was not reviewed by the patient safety committee.</a:t>
            </a:r>
          </a:p>
          <a:p>
            <a:r>
              <a:rPr lang="en-US" sz="2400" dirty="0" smtClean="0">
                <a:cs typeface="Garamond"/>
              </a:rPr>
              <a:t>Judge held that the report was discoverable.  It did not meet the requirements of the MCARE Act.</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33</a:t>
            </a:fld>
            <a:endParaRPr lang="en-US" sz="1200" b="1" dirty="0"/>
          </a:p>
        </p:txBody>
      </p:sp>
    </p:spTree>
    <p:extLst>
      <p:ext uri="{BB962C8B-B14F-4D97-AF65-F5344CB8AC3E}">
        <p14:creationId xmlns:p14="http://schemas.microsoft.com/office/powerpoint/2010/main" val="1414512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Peronis</a:t>
            </a:r>
            <a:r>
              <a:rPr lang="en-US" sz="2800" b="1" dirty="0" smtClean="0">
                <a:solidFill>
                  <a:srgbClr val="FFFFFF"/>
                </a:solidFill>
                <a:ea typeface="Garamond" pitchFamily="-107" charset="0"/>
                <a:cs typeface="Arial"/>
                <a:sym typeface="Garamond" pitchFamily="-107" charset="0"/>
              </a:rPr>
              <a:t> v. United States of America, et al.</a:t>
            </a:r>
            <a:br>
              <a:rPr lang="en-US" sz="28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No. 2:16-cv-01389-NBF (W.D. Pa. August 25, 2017)</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Fischer,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fontScale="92500"/>
          </a:bodyPr>
          <a:lstStyle/>
          <a:p>
            <a:r>
              <a:rPr lang="en-US" sz="2400" dirty="0" smtClean="0">
                <a:cs typeface="Garamond"/>
              </a:rPr>
              <a:t>Plaintiffs filed motion to compel seeking redacted portions of a minor’s medical records who is a non-party in the case stating they could provide relevant information pertaining to activity of treating medical staff on day of Plaintiff’s death.</a:t>
            </a:r>
          </a:p>
          <a:p>
            <a:r>
              <a:rPr lang="en-US" sz="2400" dirty="0" smtClean="0">
                <a:cs typeface="Garamond"/>
              </a:rPr>
              <a:t>Court denied motion to compel stating Plaintiffs did not articulate why non-party’s medical records are needed in light of other evidence obtained through discovery.</a:t>
            </a:r>
          </a:p>
          <a:p>
            <a:r>
              <a:rPr lang="en-US" sz="2400" dirty="0" smtClean="0">
                <a:cs typeface="Garamond"/>
              </a:rPr>
              <a:t>Regulations promulgated pursuant o HIPAA may not supersede contrary provisions of state law if law imposes requirements, standards or implementation specifications more stringent than those under HIPAA.</a:t>
            </a:r>
          </a:p>
          <a:p>
            <a:r>
              <a:rPr lang="en-US" sz="2400" dirty="0" smtClean="0">
                <a:cs typeface="Garamond"/>
              </a:rPr>
              <a:t>Need for cumulative, non-party  medical records is not so weighty as to overcome confidentiality.</a:t>
            </a:r>
            <a:endParaRPr lang="en-US" sz="24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34</a:t>
            </a:fld>
            <a:endParaRPr lang="en-US" sz="1200" b="1" dirty="0"/>
          </a:p>
        </p:txBody>
      </p:sp>
    </p:spTree>
    <p:extLst>
      <p:ext uri="{BB962C8B-B14F-4D97-AF65-F5344CB8AC3E}">
        <p14:creationId xmlns:p14="http://schemas.microsoft.com/office/powerpoint/2010/main" val="1214612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467"/>
            <a:ext cx="8229600" cy="4525963"/>
          </a:xfrm>
        </p:spPr>
        <p:txBody>
          <a:bodyPr>
            <a:normAutofit lnSpcReduction="10000"/>
          </a:bodyPr>
          <a:lstStyle/>
          <a:p>
            <a:r>
              <a:rPr lang="en-US" sz="2400" dirty="0" smtClean="0"/>
              <a:t>Failure to timely perform a C-section resulting in neurological and developmental injuries to minor.</a:t>
            </a:r>
          </a:p>
          <a:p>
            <a:r>
              <a:rPr lang="en-US" sz="2400" dirty="0" smtClean="0"/>
              <a:t>Defendant indicated under questioning that he could indicate a point on a fetal heart tracing where his decision was influenced during treatment.  </a:t>
            </a:r>
          </a:p>
          <a:p>
            <a:r>
              <a:rPr lang="en-US" sz="2400" dirty="0" smtClean="0"/>
              <a:t>Defendant’s counsel refused to allow him to answer any further questions citing </a:t>
            </a:r>
            <a:r>
              <a:rPr lang="en-US" sz="2400" i="1" dirty="0" smtClean="0"/>
              <a:t>McLane v. Valley Medical Facilities</a:t>
            </a:r>
            <a:r>
              <a:rPr lang="en-US" sz="2400" dirty="0" smtClean="0"/>
              <a:t>.</a:t>
            </a:r>
          </a:p>
          <a:p>
            <a:r>
              <a:rPr lang="en-US" sz="2400" dirty="0" smtClean="0"/>
              <a:t>Defendant’s misunderstanding of </a:t>
            </a:r>
            <a:r>
              <a:rPr lang="en-US" sz="2400" i="1" dirty="0" smtClean="0"/>
              <a:t>McLane</a:t>
            </a:r>
            <a:r>
              <a:rPr lang="en-US" sz="2400" dirty="0" smtClean="0"/>
              <a:t> led them to believe that treating physician was excused from looking at fetal heart tracing after stating he was not offering expert testimony at trial.</a:t>
            </a:r>
          </a:p>
          <a:p>
            <a:endParaRPr lang="en-US" sz="2400" dirty="0"/>
          </a:p>
        </p:txBody>
      </p:sp>
      <p:sp>
        <p:nvSpPr>
          <p:cNvPr id="4" name="Slide Number Placeholder 3"/>
          <p:cNvSpPr>
            <a:spLocks noGrp="1"/>
          </p:cNvSpPr>
          <p:nvPr>
            <p:ph type="sldNum" sz="quarter" idx="12"/>
          </p:nvPr>
        </p:nvSpPr>
        <p:spPr/>
        <p:txBody>
          <a:bodyPr/>
          <a:lstStyle/>
          <a:p>
            <a:fld id="{194F131D-41A4-A242-9676-BBA386F9D3AE}" type="slidenum">
              <a:rPr lang="en-US" smtClean="0"/>
              <a:pPr/>
              <a:t>35</a:t>
            </a:fld>
            <a:endParaRPr lang="en-US" dirty="0"/>
          </a:p>
        </p:txBody>
      </p:sp>
      <p:sp>
        <p:nvSpPr>
          <p:cNvPr id="6"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Lattacker</a:t>
            </a:r>
            <a:r>
              <a:rPr lang="en-US" sz="2800" b="1" dirty="0" smtClean="0">
                <a:solidFill>
                  <a:srgbClr val="FFFFFF"/>
                </a:solidFill>
                <a:ea typeface="Garamond" pitchFamily="-107" charset="0"/>
                <a:cs typeface="Arial"/>
                <a:sym typeface="Garamond" pitchFamily="-107" charset="0"/>
              </a:rPr>
              <a:t> v. Magee Women’s Hosp.</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16-0891 (C.P. Allegheny July 5, 2016)</a:t>
            </a:r>
            <a:br>
              <a:rPr lang="en-US" sz="2000"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a:t>
            </a:r>
            <a:r>
              <a:rPr lang="en-US" sz="1600" i="1" dirty="0" err="1" smtClean="0">
                <a:solidFill>
                  <a:srgbClr val="FFFFFF"/>
                </a:solidFill>
                <a:ea typeface="Garamond" pitchFamily="-107" charset="0"/>
                <a:cs typeface="Arial"/>
                <a:sym typeface="Garamond" pitchFamily="-107" charset="0"/>
              </a:rPr>
              <a:t>Wettick</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Tree>
    <p:extLst>
      <p:ext uri="{BB962C8B-B14F-4D97-AF65-F5344CB8AC3E}">
        <p14:creationId xmlns:p14="http://schemas.microsoft.com/office/powerpoint/2010/main" val="1098481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467"/>
            <a:ext cx="8229600" cy="4525963"/>
          </a:xfrm>
        </p:spPr>
        <p:txBody>
          <a:bodyPr>
            <a:normAutofit/>
          </a:bodyPr>
          <a:lstStyle/>
          <a:p>
            <a:r>
              <a:rPr lang="en-US" sz="2800" i="1" dirty="0" smtClean="0"/>
              <a:t>McLane</a:t>
            </a:r>
            <a:r>
              <a:rPr lang="en-US" sz="2800" dirty="0" smtClean="0"/>
              <a:t> holds that the use of such aids for the purpose of discovery is allowed.</a:t>
            </a:r>
          </a:p>
          <a:p>
            <a:r>
              <a:rPr lang="en-US" sz="2800" dirty="0" smtClean="0"/>
              <a:t>A treating physician would be required to “provide any facts, conclusions, and opinions that are based on information gained as a treating physician.  But the physician who will not be offering testimony justifying the care that she provided” did not have to opine on quality of treatment and care.</a:t>
            </a:r>
            <a:endParaRPr lang="en-US" sz="2800" dirty="0"/>
          </a:p>
        </p:txBody>
      </p:sp>
      <p:sp>
        <p:nvSpPr>
          <p:cNvPr id="4" name="Slide Number Placeholder 3"/>
          <p:cNvSpPr>
            <a:spLocks noGrp="1"/>
          </p:cNvSpPr>
          <p:nvPr>
            <p:ph type="sldNum" sz="quarter" idx="12"/>
          </p:nvPr>
        </p:nvSpPr>
        <p:spPr/>
        <p:txBody>
          <a:bodyPr/>
          <a:lstStyle/>
          <a:p>
            <a:fld id="{194F131D-41A4-A242-9676-BBA386F9D3AE}" type="slidenum">
              <a:rPr lang="en-US" smtClean="0"/>
              <a:pPr/>
              <a:t>36</a:t>
            </a:fld>
            <a:endParaRPr lang="en-US" dirty="0"/>
          </a:p>
        </p:txBody>
      </p:sp>
      <p:sp>
        <p:nvSpPr>
          <p:cNvPr id="6"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Lattacker</a:t>
            </a:r>
            <a:r>
              <a:rPr lang="en-US" sz="2800" b="1" dirty="0" smtClean="0">
                <a:solidFill>
                  <a:srgbClr val="FFFFFF"/>
                </a:solidFill>
                <a:ea typeface="Garamond" pitchFamily="-107" charset="0"/>
                <a:cs typeface="Arial"/>
                <a:sym typeface="Garamond" pitchFamily="-107" charset="0"/>
              </a:rPr>
              <a:t> v. Magee Women’s Hosp.</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16-0891 (C.P. Allegheny July 5,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Wettick</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Tree>
    <p:extLst>
      <p:ext uri="{BB962C8B-B14F-4D97-AF65-F5344CB8AC3E}">
        <p14:creationId xmlns:p14="http://schemas.microsoft.com/office/powerpoint/2010/main" val="2823810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Karim</a:t>
            </a:r>
            <a:r>
              <a:rPr lang="en-US" sz="2700" b="1" dirty="0" smtClean="0">
                <a:solidFill>
                  <a:srgbClr val="FFFFFF"/>
                </a:solidFill>
                <a:latin typeface="Arial"/>
                <a:cs typeface="Arial"/>
              </a:rPr>
              <a:t> v. Reedy, MD</a:t>
            </a:r>
            <a:br>
              <a:rPr lang="en-US" sz="2700" b="1" dirty="0" smtClean="0">
                <a:solidFill>
                  <a:srgbClr val="FFFFFF"/>
                </a:solidFill>
                <a:latin typeface="Arial"/>
                <a:cs typeface="Arial"/>
              </a:rPr>
            </a:br>
            <a:r>
              <a:rPr lang="en-US" sz="2000" dirty="0" smtClean="0">
                <a:solidFill>
                  <a:srgbClr val="FFFFFF"/>
                </a:solidFill>
                <a:latin typeface="Arial"/>
                <a:cs typeface="Arial"/>
              </a:rPr>
              <a:t>PICS Case No. 16-0095 (C.P. Lackawanna January 11, 2016)</a:t>
            </a:r>
            <a:br>
              <a:rPr lang="en-US" sz="2000" dirty="0" smtClean="0">
                <a:solidFill>
                  <a:srgbClr val="FFFFFF"/>
                </a:solidFill>
                <a:latin typeface="Arial"/>
                <a:cs typeface="Arial"/>
              </a:rPr>
            </a:br>
            <a:r>
              <a:rPr lang="en-US" sz="1600" i="1" dirty="0" err="1" smtClean="0">
                <a:solidFill>
                  <a:srgbClr val="FFFFFF"/>
                </a:solidFill>
                <a:latin typeface="Arial"/>
                <a:cs typeface="Arial"/>
              </a:rPr>
              <a:t>Nealon</a:t>
            </a:r>
            <a:r>
              <a:rPr lang="en-US" sz="1600" i="1" dirty="0" smtClean="0">
                <a:solidFill>
                  <a:srgbClr val="FFFFFF"/>
                </a:solidFill>
                <a:latin typeface="Arial"/>
                <a:cs typeface="Arial"/>
              </a:rPr>
              <a:t>,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Claim of obstetrical and nursing negligence in the management of plaintiff’s labor and delivery that resulted in hypoxic brain damage to child.</a:t>
            </a:r>
          </a:p>
          <a:p>
            <a:r>
              <a:rPr lang="en-US" sz="2000" dirty="0" smtClean="0">
                <a:solidFill>
                  <a:srgbClr val="FFFFFF"/>
                </a:solidFill>
              </a:rPr>
              <a:t>Plaintiffs seek to compel the defendant-obstetrician and the defendant-hospital’s labor and delivery nurse to answer certain questions that their counsel instructed them not to answer during depositions.</a:t>
            </a:r>
          </a:p>
          <a:p>
            <a:r>
              <a:rPr lang="en-US" sz="2000" dirty="0" smtClean="0">
                <a:solidFill>
                  <a:srgbClr val="FFFFFF"/>
                </a:solidFill>
              </a:rPr>
              <a:t>Malpractice plaintiffs may discover the past and present opinions of a defendant and defendant’s agent concerning the health care treatment at issue.  </a:t>
            </a:r>
            <a:r>
              <a:rPr lang="en-US" sz="2000" i="1" dirty="0" smtClean="0">
                <a:solidFill>
                  <a:srgbClr val="FFFFFF"/>
                </a:solidFill>
              </a:rPr>
              <a:t>See</a:t>
            </a:r>
            <a:r>
              <a:rPr lang="en-US" sz="2000" dirty="0" smtClean="0">
                <a:solidFill>
                  <a:srgbClr val="FFFFFF"/>
                </a:solidFill>
              </a:rPr>
              <a:t> Subcommittee Notes to Pa. Rules of Civil Procedure.</a:t>
            </a:r>
          </a:p>
        </p:txBody>
      </p:sp>
      <p:sp>
        <p:nvSpPr>
          <p:cNvPr id="4" name="Slide Number Placeholder 3"/>
          <p:cNvSpPr>
            <a:spLocks noGrp="1"/>
          </p:cNvSpPr>
          <p:nvPr>
            <p:ph type="sldNum" sz="quarter" idx="12"/>
          </p:nvPr>
        </p:nvSpPr>
        <p:spPr/>
        <p:txBody>
          <a:bodyPr/>
          <a:lstStyle/>
          <a:p>
            <a:fld id="{399A7A07-0BD0-2B45-87E2-5149D01EADE2}" type="slidenum">
              <a:rPr lang="en-US" smtClean="0"/>
              <a:pPr/>
              <a:t>37</a:t>
            </a:fld>
            <a:endParaRPr lang="en-US"/>
          </a:p>
        </p:txBody>
      </p:sp>
    </p:spTree>
    <p:extLst>
      <p:ext uri="{BB962C8B-B14F-4D97-AF65-F5344CB8AC3E}">
        <p14:creationId xmlns:p14="http://schemas.microsoft.com/office/powerpoint/2010/main" val="3276512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Karim</a:t>
            </a:r>
            <a:r>
              <a:rPr lang="en-US" sz="2700" b="1" dirty="0" smtClean="0">
                <a:solidFill>
                  <a:srgbClr val="FFFFFF"/>
                </a:solidFill>
                <a:latin typeface="Arial"/>
                <a:cs typeface="Arial"/>
              </a:rPr>
              <a:t> v. Reedy, MD</a:t>
            </a:r>
            <a:br>
              <a:rPr lang="en-US" sz="2700" b="1" dirty="0" smtClean="0">
                <a:solidFill>
                  <a:srgbClr val="FFFFFF"/>
                </a:solidFill>
                <a:latin typeface="Arial"/>
                <a:cs typeface="Arial"/>
              </a:rPr>
            </a:br>
            <a:r>
              <a:rPr lang="en-US" sz="2000" dirty="0" smtClean="0">
                <a:solidFill>
                  <a:srgbClr val="FFFFFF"/>
                </a:solidFill>
                <a:latin typeface="Arial"/>
                <a:cs typeface="Arial"/>
              </a:rPr>
              <a:t>PICS Case No. 16-0095 (C.P. Lackawanna January 11, 2016)</a:t>
            </a:r>
            <a:br>
              <a:rPr lang="en-US" sz="2000" dirty="0" smtClean="0">
                <a:solidFill>
                  <a:srgbClr val="FFFFFF"/>
                </a:solidFill>
                <a:latin typeface="Arial"/>
                <a:cs typeface="Arial"/>
              </a:rPr>
            </a:br>
            <a:r>
              <a:rPr lang="en-US" sz="1600" i="1" dirty="0" err="1" smtClean="0">
                <a:solidFill>
                  <a:srgbClr val="FFFFFF"/>
                </a:solidFill>
                <a:latin typeface="Arial"/>
                <a:cs typeface="Arial"/>
              </a:rPr>
              <a:t>Nealon</a:t>
            </a:r>
            <a:r>
              <a:rPr lang="en-US" sz="1600" i="1" dirty="0" smtClean="0">
                <a:solidFill>
                  <a:srgbClr val="FFFFFF"/>
                </a:solidFill>
                <a:latin typeface="Arial"/>
                <a:cs typeface="Arial"/>
              </a:rPr>
              <a:t>,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smtClean="0">
                <a:solidFill>
                  <a:srgbClr val="FFFFFF"/>
                </a:solidFill>
              </a:rPr>
              <a:t>No PA appellate statue, rule or appellate authority grants a party the right to withhold from discovery that party’s relevant opinions, nor does it provide a malpractice defendant with the ability to prevent the discovery of those opinions, including opinions addressing the standard of care, by agreeing not to disclose those opinions at trial.</a:t>
            </a:r>
          </a:p>
          <a:p>
            <a:r>
              <a:rPr lang="en-US" sz="2400" dirty="0" smtClean="0">
                <a:solidFill>
                  <a:srgbClr val="FFFFFF"/>
                </a:solidFill>
              </a:rPr>
              <a:t>The OB and nurse will be directed to submit to second depositions to answer the questions that their counsel instructed them not to answer.</a:t>
            </a:r>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38</a:t>
            </a:fld>
            <a:endParaRPr lang="en-US"/>
          </a:p>
        </p:txBody>
      </p:sp>
    </p:spTree>
    <p:extLst>
      <p:ext uri="{BB962C8B-B14F-4D97-AF65-F5344CB8AC3E}">
        <p14:creationId xmlns:p14="http://schemas.microsoft.com/office/powerpoint/2010/main" val="1260577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6437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Informed Consent</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39</a:t>
            </a:fld>
            <a:endParaRPr lang="en-US" dirty="0"/>
          </a:p>
        </p:txBody>
      </p:sp>
    </p:spTree>
    <p:extLst>
      <p:ext uri="{BB962C8B-B14F-4D97-AF65-F5344CB8AC3E}">
        <p14:creationId xmlns:p14="http://schemas.microsoft.com/office/powerpoint/2010/main" val="1981790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Kindred Nursing </a:t>
            </a:r>
            <a:r>
              <a:rPr lang="en-US" sz="2800" b="1" dirty="0" err="1" smtClean="0">
                <a:solidFill>
                  <a:srgbClr val="FFFFFF"/>
                </a:solidFill>
                <a:ea typeface="Garamond" pitchFamily="-107" charset="0"/>
                <a:cs typeface="Arial"/>
                <a:sym typeface="Garamond" pitchFamily="-107" charset="0"/>
              </a:rPr>
              <a:t>Ctrs</a:t>
            </a:r>
            <a:r>
              <a:rPr lang="en-US" sz="2800" b="1" dirty="0" smtClean="0">
                <a:solidFill>
                  <a:srgbClr val="FFFFFF"/>
                </a:solidFill>
                <a:ea typeface="Garamond" pitchFamily="-107" charset="0"/>
                <a:cs typeface="Arial"/>
                <a:sym typeface="Garamond" pitchFamily="-107" charset="0"/>
              </a:rPr>
              <a:t>. </a:t>
            </a:r>
            <a:r>
              <a:rPr lang="en-US" sz="2800" b="1" dirty="0" err="1" smtClean="0">
                <a:solidFill>
                  <a:srgbClr val="FFFFFF"/>
                </a:solidFill>
                <a:ea typeface="Garamond" pitchFamily="-107" charset="0"/>
                <a:cs typeface="Arial"/>
                <a:sym typeface="Garamond" pitchFamily="-107" charset="0"/>
              </a:rPr>
              <a:t>P’ship</a:t>
            </a:r>
            <a:r>
              <a:rPr lang="en-US" sz="2800" b="1" dirty="0" smtClean="0">
                <a:solidFill>
                  <a:srgbClr val="FFFFFF"/>
                </a:solidFill>
                <a:ea typeface="Garamond" pitchFamily="-107" charset="0"/>
                <a:cs typeface="Arial"/>
                <a:sym typeface="Garamond" pitchFamily="-107" charset="0"/>
              </a:rPr>
              <a:t>, et al. v. Clark</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U.S. LEXIS 2948 (May 15, 2017)</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Kagan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Kentucky Supreme Court held that a general grant of POA does not permit a legal representative to enter into an arbitration agreement for someone else.</a:t>
            </a:r>
          </a:p>
          <a:p>
            <a:r>
              <a:rPr lang="en-US" sz="2400" dirty="0" smtClean="0">
                <a:cs typeface="Garamond"/>
              </a:rPr>
              <a:t>Supreme Court held that the court’s clear-statement rule violates the Federal Arbitration Act by singling out arbitration agreement for disfavored treatment.</a:t>
            </a:r>
          </a:p>
          <a:p>
            <a:r>
              <a:rPr lang="en-US" sz="2400" dirty="0" smtClean="0">
                <a:cs typeface="Garamond"/>
              </a:rPr>
              <a:t>Blew aside 7</a:t>
            </a:r>
            <a:r>
              <a:rPr lang="en-US" sz="2400" baseline="30000" dirty="0" smtClean="0">
                <a:cs typeface="Garamond"/>
              </a:rPr>
              <a:t>th</a:t>
            </a:r>
            <a:r>
              <a:rPr lang="en-US" sz="2400" dirty="0" smtClean="0">
                <a:cs typeface="Garamond"/>
              </a:rPr>
              <a:t> Amendment.</a:t>
            </a:r>
          </a:p>
          <a:p>
            <a:r>
              <a:rPr lang="en-US" sz="2400" dirty="0" smtClean="0">
                <a:cs typeface="Garamond"/>
              </a:rPr>
              <a:t>Found FAA preempted state law and 7</a:t>
            </a:r>
            <a:r>
              <a:rPr lang="en-US" sz="2400" baseline="30000" dirty="0" smtClean="0">
                <a:cs typeface="Garamond"/>
              </a:rPr>
              <a:t>th</a:t>
            </a:r>
            <a:r>
              <a:rPr lang="en-US" sz="2400" dirty="0" smtClean="0">
                <a:cs typeface="Garamond"/>
              </a:rPr>
              <a:t> Amendment.</a:t>
            </a:r>
            <a:endParaRPr lang="en-US" sz="24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a:t>
            </a:fld>
            <a:endParaRPr lang="en-US" sz="1200" b="1" dirty="0"/>
          </a:p>
        </p:txBody>
      </p:sp>
    </p:spTree>
    <p:extLst>
      <p:ext uri="{BB962C8B-B14F-4D97-AF65-F5344CB8AC3E}">
        <p14:creationId xmlns:p14="http://schemas.microsoft.com/office/powerpoint/2010/main" val="31668574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lstStyle/>
          <a:p>
            <a:pPr algn="ctr"/>
            <a:r>
              <a:rPr lang="en-US" sz="2800" b="1" dirty="0" smtClean="0">
                <a:solidFill>
                  <a:srgbClr val="FFFFFF"/>
                </a:solidFill>
                <a:latin typeface="Arial"/>
                <a:ea typeface="Garamond" pitchFamily="-107" charset="0"/>
                <a:cs typeface="Arial"/>
                <a:sym typeface="Garamond" pitchFamily="-107" charset="0"/>
              </a:rPr>
              <a:t>Brady </a:t>
            </a:r>
            <a:r>
              <a:rPr lang="en-US" sz="2800" b="1" dirty="0">
                <a:solidFill>
                  <a:srgbClr val="FFFFFF"/>
                </a:solidFill>
                <a:latin typeface="Arial"/>
                <a:ea typeface="Garamond" pitchFamily="-107" charset="0"/>
                <a:cs typeface="Arial"/>
                <a:sym typeface="Garamond" pitchFamily="-107" charset="0"/>
              </a:rPr>
              <a:t>v</a:t>
            </a:r>
            <a:r>
              <a:rPr lang="en-US" sz="2800" b="1" dirty="0" smtClean="0">
                <a:solidFill>
                  <a:srgbClr val="FFFFFF"/>
                </a:solidFill>
                <a:latin typeface="Arial"/>
                <a:ea typeface="Garamond" pitchFamily="-107" charset="0"/>
                <a:cs typeface="Arial"/>
                <a:sym typeface="Garamond" pitchFamily="-107" charset="0"/>
              </a:rPr>
              <a:t>. </a:t>
            </a:r>
            <a:r>
              <a:rPr lang="en-US" sz="2800" b="1" dirty="0" err="1" smtClean="0">
                <a:solidFill>
                  <a:srgbClr val="FFFFFF"/>
                </a:solidFill>
                <a:latin typeface="Arial"/>
                <a:ea typeface="Garamond" pitchFamily="-107" charset="0"/>
                <a:cs typeface="Arial"/>
                <a:sym typeface="Garamond" pitchFamily="-107" charset="0"/>
              </a:rPr>
              <a:t>Urbas</a:t>
            </a:r>
            <a:r>
              <a:rPr lang="en-US" sz="2800" b="1" dirty="0" smtClean="0">
                <a:solidFill>
                  <a:srgbClr val="FFFFFF"/>
                </a:solidFill>
                <a:latin typeface="Arial"/>
                <a:ea typeface="Garamond" pitchFamily="-107" charset="0"/>
                <a:cs typeface="Arial"/>
                <a:sym typeface="Garamond" pitchFamily="-107" charset="0"/>
              </a:rPr>
              <a:t/>
            </a:r>
            <a:br>
              <a:rPr lang="en-US" sz="2800" b="1" dirty="0" smtClean="0">
                <a:solidFill>
                  <a:srgbClr val="FFFFFF"/>
                </a:solidFill>
                <a:latin typeface="Arial"/>
                <a:ea typeface="Garamond" pitchFamily="-107" charset="0"/>
                <a:cs typeface="Arial"/>
                <a:sym typeface="Garamond" pitchFamily="-107" charset="0"/>
              </a:rPr>
            </a:br>
            <a:r>
              <a:rPr lang="en-US" sz="2000" dirty="0" smtClean="0">
                <a:solidFill>
                  <a:srgbClr val="FFFFFF"/>
                </a:solidFill>
                <a:latin typeface="Arial"/>
                <a:ea typeface="Garamond" pitchFamily="-107" charset="0"/>
                <a:cs typeface="Arial"/>
                <a:sym typeface="Garamond" pitchFamily="-107" charset="0"/>
              </a:rPr>
              <a:t>111 A.3d 1155 (Pa. 2015)</a:t>
            </a:r>
            <a:br>
              <a:rPr lang="en-US" sz="2000" dirty="0" smtClean="0">
                <a:solidFill>
                  <a:srgbClr val="FFFFFF"/>
                </a:solidFill>
                <a:latin typeface="Arial"/>
                <a:ea typeface="Garamond" pitchFamily="-107" charset="0"/>
                <a:cs typeface="Arial"/>
                <a:sym typeface="Garamond" pitchFamily="-107" charset="0"/>
              </a:rPr>
            </a:br>
            <a:r>
              <a:rPr lang="en-US" sz="1600" i="1" dirty="0" smtClean="0">
                <a:solidFill>
                  <a:srgbClr val="FFFFFF"/>
                </a:solidFill>
                <a:latin typeface="Arial"/>
                <a:ea typeface="Garamond" pitchFamily="-107" charset="0"/>
                <a:cs typeface="Arial"/>
                <a:sym typeface="Garamond" pitchFamily="-107" charset="0"/>
              </a:rPr>
              <a:t>Saylor, C.J.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839043"/>
            <a:ext cx="8229600" cy="4215989"/>
          </a:xfrm>
        </p:spPr>
        <p:txBody>
          <a:bodyPr>
            <a:noAutofit/>
          </a:bodyPr>
          <a:lstStyle/>
          <a:p>
            <a:pPr>
              <a:buFont typeface="Arial"/>
              <a:buChar char="•"/>
            </a:pPr>
            <a:r>
              <a:rPr lang="en-US" sz="2000" dirty="0" smtClean="0"/>
              <a:t>Negligence count against podiatrist who performed surgeries on patient's toe which failed to resolve her medical problem. The Court entered judgment on jury verdict finding that podiatrist was not negligent and denied patient's post-trial motions. Patient and her husband appealed. </a:t>
            </a:r>
          </a:p>
          <a:p>
            <a:pPr>
              <a:buFont typeface="Arial"/>
              <a:buChar char="•"/>
            </a:pPr>
            <a:r>
              <a:rPr lang="en-US" sz="2000" dirty="0" smtClean="0"/>
              <a:t>The Superior Court vacated, reversed, and remanded, and podiatrist appealed.</a:t>
            </a:r>
          </a:p>
          <a:p>
            <a:pPr>
              <a:buFont typeface="Arial"/>
              <a:buChar char="•"/>
            </a:pPr>
            <a:r>
              <a:rPr lang="en-US" sz="2000" dirty="0" smtClean="0"/>
              <a:t>The Supreme Court affirmed and held that evidence that a patient affirmatively consented to treatment after being informed of the risks of that treatment is generally irrelevant to a cause of action sounding in medical negligence.</a:t>
            </a:r>
            <a:endParaRPr lang="en-US" sz="2000" dirty="0">
              <a:latin typeface="Garamond"/>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40</a:t>
            </a:fld>
            <a:endParaRPr lang="en-US" sz="1200" b="1" dirty="0"/>
          </a:p>
        </p:txBody>
      </p:sp>
    </p:spTree>
    <p:extLst>
      <p:ext uri="{BB962C8B-B14F-4D97-AF65-F5344CB8AC3E}">
        <p14:creationId xmlns:p14="http://schemas.microsoft.com/office/powerpoint/2010/main" val="827899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lstStyle/>
          <a:p>
            <a:r>
              <a:rPr lang="en-US" sz="2800" b="1" dirty="0">
                <a:solidFill>
                  <a:srgbClr val="FFFFFF"/>
                </a:solidFill>
                <a:ea typeface="Garamond" pitchFamily="-107" charset="0"/>
                <a:cs typeface="Arial"/>
                <a:sym typeface="Garamond" pitchFamily="-107" charset="0"/>
              </a:rPr>
              <a:t>Brady v. </a:t>
            </a:r>
            <a:r>
              <a:rPr lang="en-US" sz="2800" b="1" dirty="0" err="1">
                <a:solidFill>
                  <a:srgbClr val="FFFFFF"/>
                </a:solidFill>
                <a:ea typeface="Garamond" pitchFamily="-107" charset="0"/>
                <a:cs typeface="Arial"/>
                <a:sym typeface="Garamond" pitchFamily="-107" charset="0"/>
              </a:rPr>
              <a:t>Urbas</a:t>
            </a:r>
            <a:r>
              <a:rPr lang="en-US" sz="2800" b="1" dirty="0">
                <a:solidFill>
                  <a:srgbClr val="FFFFFF"/>
                </a:solidFill>
                <a:ea typeface="Garamond" pitchFamily="-107" charset="0"/>
                <a:cs typeface="Arial"/>
                <a:sym typeface="Garamond" pitchFamily="-107" charset="0"/>
              </a:rPr>
              <a:t/>
            </a:r>
            <a:br>
              <a:rPr lang="en-US" sz="2800" b="1" dirty="0">
                <a:solidFill>
                  <a:srgbClr val="FFFFFF"/>
                </a:solidFill>
                <a:ea typeface="Garamond" pitchFamily="-107" charset="0"/>
                <a:cs typeface="Arial"/>
                <a:sym typeface="Garamond" pitchFamily="-107" charset="0"/>
              </a:rPr>
            </a:br>
            <a:r>
              <a:rPr lang="en-US" sz="2000" dirty="0">
                <a:solidFill>
                  <a:srgbClr val="FFFFFF"/>
                </a:solidFill>
                <a:ea typeface="Garamond" pitchFamily="-107" charset="0"/>
                <a:cs typeface="Arial"/>
                <a:sym typeface="Garamond" pitchFamily="-107" charset="0"/>
              </a:rPr>
              <a:t>111 A.</a:t>
            </a:r>
            <a:r>
              <a:rPr lang="en-US" sz="2000" dirty="0" smtClean="0">
                <a:solidFill>
                  <a:srgbClr val="FFFFFF"/>
                </a:solidFill>
                <a:ea typeface="Garamond" pitchFamily="-107" charset="0"/>
                <a:cs typeface="Arial"/>
                <a:sym typeface="Garamond" pitchFamily="-107" charset="0"/>
              </a:rPr>
              <a:t>3d </a:t>
            </a:r>
            <a:r>
              <a:rPr lang="en-US" sz="2000" dirty="0">
                <a:solidFill>
                  <a:srgbClr val="FFFFFF"/>
                </a:solidFill>
                <a:ea typeface="Garamond" pitchFamily="-107" charset="0"/>
                <a:cs typeface="Arial"/>
                <a:sym typeface="Garamond" pitchFamily="-107" charset="0"/>
              </a:rPr>
              <a:t>1155 (</a:t>
            </a:r>
            <a:r>
              <a:rPr lang="en-US" sz="2000" dirty="0" smtClean="0">
                <a:solidFill>
                  <a:srgbClr val="FFFFFF"/>
                </a:solidFill>
                <a:ea typeface="Garamond" pitchFamily="-107" charset="0"/>
                <a:cs typeface="Arial"/>
                <a:sym typeface="Garamond" pitchFamily="-107" charset="0"/>
              </a:rPr>
              <a:t>Pa. </a:t>
            </a:r>
            <a:r>
              <a:rPr lang="en-US" sz="2000" dirty="0">
                <a:solidFill>
                  <a:srgbClr val="FFFFFF"/>
                </a:solidFill>
                <a:ea typeface="Garamond" pitchFamily="-107" charset="0"/>
                <a:cs typeface="Arial"/>
                <a:sym typeface="Garamond" pitchFamily="-107" charset="0"/>
              </a:rPr>
              <a:t>2015</a:t>
            </a:r>
            <a:r>
              <a:rPr lang="en-US" sz="2000" dirty="0" smtClean="0">
                <a:solidFill>
                  <a:srgbClr val="FFFFFF"/>
                </a:solidFill>
                <a:ea typeface="Garamond" pitchFamily="-107" charset="0"/>
                <a:cs typeface="Arial"/>
                <a:sym typeface="Garamond" pitchFamily="-107" charset="0"/>
              </a:rPr>
              <a:t>)</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Saylor, C.J.</a:t>
            </a:r>
            <a:endParaRPr lang="en-US" sz="1600" i="1" dirty="0">
              <a:solidFill>
                <a:srgbClr val="000000"/>
              </a:solidFill>
            </a:endParaRPr>
          </a:p>
        </p:txBody>
      </p:sp>
      <p:sp>
        <p:nvSpPr>
          <p:cNvPr id="3" name="Content Placeholder 2"/>
          <p:cNvSpPr>
            <a:spLocks noGrp="1"/>
          </p:cNvSpPr>
          <p:nvPr>
            <p:ph idx="1"/>
          </p:nvPr>
        </p:nvSpPr>
        <p:spPr>
          <a:xfrm>
            <a:off x="457200" y="1871817"/>
            <a:ext cx="8229600" cy="4429022"/>
          </a:xfrm>
        </p:spPr>
        <p:txBody>
          <a:bodyPr>
            <a:normAutofit/>
          </a:bodyPr>
          <a:lstStyle/>
          <a:p>
            <a:pPr>
              <a:buFont typeface="Arial"/>
              <a:buChar char="•"/>
            </a:pPr>
            <a:r>
              <a:rPr lang="en-US" sz="1800" dirty="0" smtClean="0"/>
              <a:t>Evidence that </a:t>
            </a:r>
            <a:r>
              <a:rPr lang="en-US" sz="1800" dirty="0" smtClean="0">
                <a:solidFill>
                  <a:srgbClr val="FFFFFF"/>
                </a:solidFill>
              </a:rPr>
              <a:t>a </a:t>
            </a:r>
            <a:r>
              <a:rPr lang="en-US" sz="1800" dirty="0" smtClean="0"/>
              <a:t>patient affirmatively consented to treatment after being informed of the risks of that treatment is generally irrelevant to a cause of action sounding in medical negligence.</a:t>
            </a:r>
          </a:p>
          <a:p>
            <a:pPr>
              <a:buFont typeface="Arial"/>
              <a:buChar char="•"/>
            </a:pPr>
            <a:r>
              <a:rPr lang="en-US" sz="1800" dirty="0" smtClean="0"/>
              <a:t>Where a malpractice complaint only asserts negligence, and not lack of informed consent, evidence that a patient agreed to go forward with the operation, in spite of the risks of which she was informed, is irrelevant and should be excluded.</a:t>
            </a:r>
          </a:p>
          <a:p>
            <a:pPr>
              <a:buFont typeface="Arial"/>
              <a:buChar char="•"/>
            </a:pPr>
            <a:r>
              <a:rPr lang="en-US" sz="1800" dirty="0" smtClean="0"/>
              <a:t>Evidence about the risks of surgical procedures, in the form of either testimony or a list of such risks as they appear on an informed-consent sheet, may be relevant in establishing the standard of care in malpractice action.</a:t>
            </a:r>
          </a:p>
          <a:p>
            <a:pPr>
              <a:buFont typeface="Arial"/>
              <a:buChar char="•"/>
            </a:pPr>
            <a:r>
              <a:rPr lang="en-US" sz="1800" dirty="0" smtClean="0"/>
              <a:t>Fact that a patient may have agreed to a procedure in light of the known risks does not make it more or less probable that the physician was negligent in either considering the patient an appropriate candidate for the operation or in performing it in the post-consent timeframe.</a:t>
            </a:r>
            <a:endParaRPr lang="en-US" sz="1800" dirty="0">
              <a:latin typeface="Garamond"/>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41</a:t>
            </a:fld>
            <a:endParaRPr lang="en-US" sz="1200" b="1" dirty="0"/>
          </a:p>
        </p:txBody>
      </p:sp>
    </p:spTree>
    <p:extLst>
      <p:ext uri="{BB962C8B-B14F-4D97-AF65-F5344CB8AC3E}">
        <p14:creationId xmlns:p14="http://schemas.microsoft.com/office/powerpoint/2010/main" val="125582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Shinal</a:t>
            </a:r>
            <a:r>
              <a:rPr lang="en-US" sz="2800" b="1" dirty="0" smtClean="0">
                <a:solidFill>
                  <a:srgbClr val="FFFFFF"/>
                </a:solidFill>
                <a:ea typeface="Garamond" pitchFamily="-107" charset="0"/>
                <a:cs typeface="Arial"/>
                <a:sym typeface="Garamond" pitchFamily="-107" charset="0"/>
              </a:rPr>
              <a:t> v. Toms</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Pa. LEXIS 1385 (Pa. June 20, 2017)</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Wecht</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fontScale="92500" lnSpcReduction="20000"/>
          </a:bodyPr>
          <a:lstStyle/>
          <a:p>
            <a:r>
              <a:rPr lang="en-US" sz="2400" dirty="0" smtClean="0">
                <a:cs typeface="Garamond"/>
              </a:rPr>
              <a:t>Plaintiff alleges that defendant failed to obtain informed consent for an open craniotomy total resection of a brain tumor.</a:t>
            </a:r>
          </a:p>
          <a:p>
            <a:r>
              <a:rPr lang="en-US" sz="2400" dirty="0" smtClean="0">
                <a:cs typeface="Garamond"/>
              </a:rPr>
              <a:t>Plaintiff’s moved to strike all potential jurors who were either employed or insured by </a:t>
            </a:r>
            <a:r>
              <a:rPr lang="en-US" sz="2400" dirty="0" err="1" smtClean="0">
                <a:cs typeface="Garamond"/>
              </a:rPr>
              <a:t>Geisinger</a:t>
            </a:r>
            <a:r>
              <a:rPr lang="en-US" sz="2400" dirty="0" smtClean="0">
                <a:cs typeface="Garamond"/>
              </a:rPr>
              <a:t>.</a:t>
            </a:r>
          </a:p>
          <a:p>
            <a:r>
              <a:rPr lang="en-US" sz="2400" dirty="0" smtClean="0">
                <a:cs typeface="Garamond"/>
              </a:rPr>
              <a:t>Court granted in part and denied in part directing that prospective jurors who were employed by named defendant, or who had family in the same house that were employed, would be stricken for cause.</a:t>
            </a:r>
          </a:p>
          <a:p>
            <a:r>
              <a:rPr lang="en-US" sz="2400" dirty="0" smtClean="0">
                <a:cs typeface="Garamond"/>
              </a:rPr>
              <a:t>Indirect employment relationship with employer that has ownership interest in defendant, standing alone, does not warrant presumption of prejudice.</a:t>
            </a:r>
          </a:p>
          <a:p>
            <a:r>
              <a:rPr lang="en-US" sz="2400" dirty="0" smtClean="0">
                <a:cs typeface="Garamond"/>
              </a:rPr>
              <a:t>Plaintiff invoked </a:t>
            </a:r>
            <a:r>
              <a:rPr lang="en-US" sz="2400" i="1" dirty="0" err="1" smtClean="0">
                <a:cs typeface="Garamond"/>
              </a:rPr>
              <a:t>Cordes</a:t>
            </a:r>
            <a:r>
              <a:rPr lang="en-US" sz="2400" i="1" dirty="0" smtClean="0">
                <a:cs typeface="Garamond"/>
              </a:rPr>
              <a:t> v. Assocs. Of Internal Med., </a:t>
            </a:r>
            <a:r>
              <a:rPr lang="en-US" sz="2400" dirty="0" smtClean="0">
                <a:cs typeface="Garamond"/>
              </a:rPr>
              <a:t>2014 Pa. Super. 52, 87 A.3d 829, 843-45 moving for disqualification for cause of any juror employed by any </a:t>
            </a:r>
            <a:r>
              <a:rPr lang="en-US" sz="2400" dirty="0" err="1" smtClean="0">
                <a:cs typeface="Garamond"/>
              </a:rPr>
              <a:t>Geisinger</a:t>
            </a:r>
            <a:r>
              <a:rPr lang="en-US" sz="2400" dirty="0" smtClean="0">
                <a:cs typeface="Garamond"/>
              </a:rPr>
              <a:t> entity.  </a:t>
            </a:r>
            <a:endParaRPr lang="en-US" sz="2400" dirty="0">
              <a:cs typeface="Garamond"/>
            </a:endParaRPr>
          </a:p>
          <a:p>
            <a:r>
              <a:rPr lang="en-US" sz="2400" dirty="0" smtClean="0">
                <a:cs typeface="Garamond"/>
              </a:rPr>
              <a:t>Trial court denied motion.</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42</a:t>
            </a:fld>
            <a:endParaRPr lang="en-US" sz="1200" b="1" dirty="0"/>
          </a:p>
        </p:txBody>
      </p:sp>
    </p:spTree>
    <p:extLst>
      <p:ext uri="{BB962C8B-B14F-4D97-AF65-F5344CB8AC3E}">
        <p14:creationId xmlns:p14="http://schemas.microsoft.com/office/powerpoint/2010/main" val="1014477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Shinal</a:t>
            </a:r>
            <a:r>
              <a:rPr lang="en-US" sz="2800" b="1" dirty="0" smtClean="0">
                <a:solidFill>
                  <a:srgbClr val="FFFFFF"/>
                </a:solidFill>
                <a:ea typeface="Garamond" pitchFamily="-107" charset="0"/>
                <a:cs typeface="Arial"/>
                <a:sym typeface="Garamond" pitchFamily="-107" charset="0"/>
              </a:rPr>
              <a:t> v. Toms</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Pa. LEXIS 1385 (Pa. June 20, 2017)</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Wecht</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lnSpcReduction="10000"/>
          </a:bodyPr>
          <a:lstStyle/>
          <a:p>
            <a:r>
              <a:rPr lang="en-US" sz="2400" dirty="0">
                <a:cs typeface="Garamond"/>
              </a:rPr>
              <a:t>Court granted motion for partial summary judgment in favor of </a:t>
            </a:r>
            <a:r>
              <a:rPr lang="en-US" sz="2400" dirty="0" err="1">
                <a:cs typeface="Garamond"/>
              </a:rPr>
              <a:t>Geisinger</a:t>
            </a:r>
            <a:r>
              <a:rPr lang="en-US" sz="2400" dirty="0">
                <a:cs typeface="Garamond"/>
              </a:rPr>
              <a:t> stating the duty to obtain plaintiff’s informed consent belonged solely to Dr. </a:t>
            </a:r>
            <a:r>
              <a:rPr lang="en-US" sz="2400" dirty="0" smtClean="0">
                <a:cs typeface="Garamond"/>
              </a:rPr>
              <a:t>Toms</a:t>
            </a:r>
            <a:r>
              <a:rPr lang="en-US" sz="2400" dirty="0">
                <a:cs typeface="Garamond"/>
              </a:rPr>
              <a:t> </a:t>
            </a:r>
            <a:r>
              <a:rPr lang="en-US" sz="2400" dirty="0" smtClean="0">
                <a:cs typeface="Garamond"/>
              </a:rPr>
              <a:t>and not his physician’s assistant.  </a:t>
            </a:r>
          </a:p>
          <a:p>
            <a:r>
              <a:rPr lang="en-US" sz="2400" dirty="0" smtClean="0">
                <a:cs typeface="Garamond"/>
              </a:rPr>
              <a:t>Without direct dialogue and two-way exchange between physician and patient, physician cannot be confident that patient comprehends the risks, benefits, likelihood of success and alternatives.</a:t>
            </a:r>
            <a:endParaRPr lang="en-US" sz="2400" dirty="0">
              <a:cs typeface="Garamond"/>
            </a:endParaRPr>
          </a:p>
          <a:p>
            <a:r>
              <a:rPr lang="en-US" sz="2400" dirty="0" smtClean="0">
                <a:cs typeface="Garamond"/>
              </a:rPr>
              <a:t>Court held that a physician may not delegate to others his or her obligation to provide sufficient information in order to obtain patient’s informed consent.</a:t>
            </a:r>
          </a:p>
          <a:p>
            <a:r>
              <a:rPr lang="en-US" sz="2400" dirty="0" smtClean="0">
                <a:cs typeface="Garamond"/>
              </a:rPr>
              <a:t>Superior Court’s order affirmed trial court’s denial of Plaintiff’s motion for post-trial relief remanding for new trial.</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43</a:t>
            </a:fld>
            <a:endParaRPr lang="en-US" sz="1200" b="1" dirty="0"/>
          </a:p>
        </p:txBody>
      </p:sp>
    </p:spTree>
    <p:extLst>
      <p:ext uri="{BB962C8B-B14F-4D97-AF65-F5344CB8AC3E}">
        <p14:creationId xmlns:p14="http://schemas.microsoft.com/office/powerpoint/2010/main" val="1231232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Mitchell v. </a:t>
            </a:r>
            <a:r>
              <a:rPr lang="en-US" sz="2800" b="1" dirty="0" err="1" smtClean="0">
                <a:solidFill>
                  <a:srgbClr val="FFFFFF"/>
                </a:solidFill>
                <a:ea typeface="Garamond" pitchFamily="-107" charset="0"/>
                <a:cs typeface="Arial"/>
                <a:sym typeface="Garamond" pitchFamily="-107" charset="0"/>
              </a:rPr>
              <a:t>Shikora</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Pa. Super. 134 (May 5, 2017)</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Musmanno</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Plaintiff suffered bowel perforation during hysterectomy.</a:t>
            </a:r>
          </a:p>
          <a:p>
            <a:r>
              <a:rPr lang="en-US" sz="2400" dirty="0" smtClean="0">
                <a:cs typeface="Garamond"/>
              </a:rPr>
              <a:t>Jury returned a verdict in favor of defendant.</a:t>
            </a:r>
          </a:p>
          <a:p>
            <a:r>
              <a:rPr lang="en-US" sz="2400" dirty="0" smtClean="0">
                <a:cs typeface="Garamond"/>
              </a:rPr>
              <a:t>Plaintiff filed Motion for Post </a:t>
            </a:r>
            <a:r>
              <a:rPr lang="mr-IN" sz="2400" dirty="0" smtClean="0">
                <a:cs typeface="Garamond"/>
              </a:rPr>
              <a:t>–</a:t>
            </a:r>
            <a:r>
              <a:rPr lang="en-US" sz="2400" dirty="0" smtClean="0">
                <a:cs typeface="Garamond"/>
              </a:rPr>
              <a:t>Trial Relief for new trial excluding the risk/complications evidence.  Motion was denied.</a:t>
            </a:r>
          </a:p>
          <a:p>
            <a:r>
              <a:rPr lang="en-US" sz="2400" dirty="0" smtClean="0">
                <a:cs typeface="Garamond"/>
              </a:rPr>
              <a:t>Plaintiff appealed claiming trial court erred allowing defendants to admit evidence of “known risks and complications” of a surgical procedure in a case that did not involve informed consent-related claims.</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44</a:t>
            </a:fld>
            <a:endParaRPr lang="en-US" sz="1200" b="1" dirty="0"/>
          </a:p>
        </p:txBody>
      </p:sp>
    </p:spTree>
    <p:extLst>
      <p:ext uri="{BB962C8B-B14F-4D97-AF65-F5344CB8AC3E}">
        <p14:creationId xmlns:p14="http://schemas.microsoft.com/office/powerpoint/2010/main" val="4258270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Mitchell v. </a:t>
            </a:r>
            <a:r>
              <a:rPr lang="en-US" sz="2800" b="1" dirty="0" err="1" smtClean="0">
                <a:solidFill>
                  <a:srgbClr val="FFFFFF"/>
                </a:solidFill>
                <a:ea typeface="Garamond" pitchFamily="-107" charset="0"/>
                <a:cs typeface="Arial"/>
                <a:sym typeface="Garamond" pitchFamily="-107" charset="0"/>
              </a:rPr>
              <a:t>Shikora</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Pa. Super. 134 (May 5, 2017)</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Musmanno</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Evidence must be probative of whether defendants’ treatment of plaintiff fell below standard of care.</a:t>
            </a:r>
          </a:p>
          <a:p>
            <a:r>
              <a:rPr lang="en-US" sz="2400" dirty="0" smtClean="0">
                <a:cs typeface="Garamond"/>
              </a:rPr>
              <a:t>Fact that risk and complication of laparoscopic hysterectomy, i.e., perforation of bowel, was the injury suffered, does not make it more or less probable that defendant conformed to proper standard of care and was negligent.</a:t>
            </a:r>
          </a:p>
          <a:p>
            <a:r>
              <a:rPr lang="en-US" sz="2400" dirty="0" smtClean="0">
                <a:cs typeface="Garamond"/>
              </a:rPr>
              <a:t>Judgment was reversed and a new trial without admission of risks/complications evidence is required. </a:t>
            </a:r>
            <a:endParaRPr lang="en-US" sz="24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45</a:t>
            </a:fld>
            <a:endParaRPr lang="en-US" sz="1200" b="1" dirty="0"/>
          </a:p>
        </p:txBody>
      </p:sp>
    </p:spTree>
    <p:extLst>
      <p:ext uri="{BB962C8B-B14F-4D97-AF65-F5344CB8AC3E}">
        <p14:creationId xmlns:p14="http://schemas.microsoft.com/office/powerpoint/2010/main" val="27927330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Kinner</a:t>
            </a:r>
            <a:r>
              <a:rPr lang="en-US" sz="2800" b="1" dirty="0" smtClean="0">
                <a:solidFill>
                  <a:srgbClr val="FFFFFF"/>
                </a:solidFill>
                <a:ea typeface="Garamond" pitchFamily="-107" charset="0"/>
                <a:cs typeface="Arial"/>
                <a:sym typeface="Garamond" pitchFamily="-107" charset="0"/>
              </a:rPr>
              <a:t> v. </a:t>
            </a:r>
            <a:r>
              <a:rPr lang="en-US" sz="2800" b="1" dirty="0" err="1" smtClean="0">
                <a:solidFill>
                  <a:srgbClr val="FFFFFF"/>
                </a:solidFill>
                <a:ea typeface="Garamond" pitchFamily="-107" charset="0"/>
                <a:cs typeface="Arial"/>
                <a:sym typeface="Garamond" pitchFamily="-107" charset="0"/>
              </a:rPr>
              <a:t>Nazar</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2016 MM-0003, Bradford County Ct. of Common Pleas</a:t>
            </a:r>
            <a:br>
              <a:rPr lang="en-US" sz="18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Beirne</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fontScale="92500" lnSpcReduction="10000"/>
          </a:bodyPr>
          <a:lstStyle/>
          <a:p>
            <a:r>
              <a:rPr lang="en-US" sz="2400" dirty="0" smtClean="0">
                <a:cs typeface="Garamond"/>
              </a:rPr>
              <a:t>Defendant is precluded from offering or soliciting testimony, evidence and/or arguing any evidence regarding complications/risks.</a:t>
            </a:r>
          </a:p>
          <a:p>
            <a:r>
              <a:rPr lang="en-US" sz="2400" dirty="0" smtClean="0">
                <a:cs typeface="Garamond"/>
              </a:rPr>
              <a:t>Defendant doctor performed a right knee arthroscopy for complex tear and free fragments on January 29, 2015.  Post-surgery Plaintiff had foot drop with </a:t>
            </a:r>
            <a:r>
              <a:rPr lang="en-US" sz="2400" dirty="0" err="1" smtClean="0">
                <a:cs typeface="Garamond"/>
              </a:rPr>
              <a:t>paresthesia</a:t>
            </a:r>
            <a:r>
              <a:rPr lang="en-US" sz="2400" dirty="0" smtClean="0">
                <a:cs typeface="Garamond"/>
              </a:rPr>
              <a:t> in </a:t>
            </a:r>
            <a:r>
              <a:rPr lang="en-US" sz="2400" dirty="0" err="1" smtClean="0">
                <a:cs typeface="Garamond"/>
              </a:rPr>
              <a:t>peroneal</a:t>
            </a:r>
            <a:r>
              <a:rPr lang="en-US" sz="2400" dirty="0" smtClean="0">
                <a:cs typeface="Garamond"/>
              </a:rPr>
              <a:t> nerve distribution.  It was discovered there was transection of </a:t>
            </a:r>
            <a:r>
              <a:rPr lang="en-US" sz="2400" dirty="0" err="1" smtClean="0">
                <a:cs typeface="Garamond"/>
              </a:rPr>
              <a:t>peroneal</a:t>
            </a:r>
            <a:r>
              <a:rPr lang="en-US" sz="2400" dirty="0" smtClean="0">
                <a:cs typeface="Garamond"/>
              </a:rPr>
              <a:t> nerve.</a:t>
            </a:r>
          </a:p>
          <a:p>
            <a:r>
              <a:rPr lang="en-US" sz="2400" dirty="0" smtClean="0">
                <a:cs typeface="Garamond"/>
              </a:rPr>
              <a:t>As Superior Court acknowledged in </a:t>
            </a:r>
            <a:r>
              <a:rPr lang="en-US" sz="2400" i="1" dirty="0" smtClean="0">
                <a:cs typeface="Garamond"/>
              </a:rPr>
              <a:t>Mitchell</a:t>
            </a:r>
            <a:r>
              <a:rPr lang="en-US" sz="2400" dirty="0" smtClean="0">
                <a:cs typeface="Garamond"/>
              </a:rPr>
              <a:t>, under </a:t>
            </a:r>
            <a:r>
              <a:rPr lang="en-US" sz="2400" i="1" dirty="0" smtClean="0">
                <a:cs typeface="Garamond"/>
              </a:rPr>
              <a:t>Brady, </a:t>
            </a:r>
            <a:r>
              <a:rPr lang="en-US" sz="2400" dirty="0" smtClean="0">
                <a:cs typeface="Garamond"/>
              </a:rPr>
              <a:t>the admissibility of known risks and complications evidence is conducted on a “case-by-case basis” in a negligence case and whether such evidence is relevant in establishing standard of care. </a:t>
            </a:r>
            <a:r>
              <a:rPr lang="en-US" sz="2400" i="1" dirty="0" smtClean="0">
                <a:cs typeface="Garamond"/>
              </a:rPr>
              <a:t>Mitchell</a:t>
            </a:r>
            <a:r>
              <a:rPr lang="en-US" sz="2400" dirty="0" smtClean="0">
                <a:cs typeface="Garamond"/>
              </a:rPr>
              <a:t>, 161 A.3d at 973 n.1 (citing </a:t>
            </a:r>
            <a:r>
              <a:rPr lang="en-US" sz="2400" i="1" dirty="0" smtClean="0">
                <a:cs typeface="Garamond"/>
              </a:rPr>
              <a:t>Brady</a:t>
            </a:r>
            <a:r>
              <a:rPr lang="en-US" sz="2400" dirty="0" smtClean="0">
                <a:cs typeface="Garamond"/>
              </a:rPr>
              <a:t>, 111 A.3d at 1161.)</a:t>
            </a:r>
            <a:endParaRPr lang="en-US" sz="2400" i="1"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46</a:t>
            </a:fld>
            <a:endParaRPr lang="en-US" sz="1200" b="1" dirty="0"/>
          </a:p>
        </p:txBody>
      </p:sp>
    </p:spTree>
    <p:extLst>
      <p:ext uri="{BB962C8B-B14F-4D97-AF65-F5344CB8AC3E}">
        <p14:creationId xmlns:p14="http://schemas.microsoft.com/office/powerpoint/2010/main" val="1727119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Kinner</a:t>
            </a:r>
            <a:r>
              <a:rPr lang="en-US" sz="2800" b="1" dirty="0" smtClean="0">
                <a:solidFill>
                  <a:srgbClr val="FFFFFF"/>
                </a:solidFill>
                <a:ea typeface="Garamond" pitchFamily="-107" charset="0"/>
                <a:cs typeface="Arial"/>
                <a:sym typeface="Garamond" pitchFamily="-107" charset="0"/>
              </a:rPr>
              <a:t> v. </a:t>
            </a:r>
            <a:r>
              <a:rPr lang="en-US" sz="2800" b="1" dirty="0" err="1" smtClean="0">
                <a:solidFill>
                  <a:srgbClr val="FFFFFF"/>
                </a:solidFill>
                <a:ea typeface="Garamond" pitchFamily="-107" charset="0"/>
                <a:cs typeface="Arial"/>
                <a:sym typeface="Garamond" pitchFamily="-107" charset="0"/>
              </a:rPr>
              <a:t>Nazar</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2016 MM-0003, Bradford County Ct. of Common Pleas</a:t>
            </a:r>
            <a:br>
              <a:rPr lang="en-US" sz="18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Beirne</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cs typeface="Garamond"/>
              </a:rPr>
              <a:t>Applying </a:t>
            </a:r>
            <a:r>
              <a:rPr lang="en-US" sz="2400" i="1" dirty="0" smtClean="0">
                <a:cs typeface="Garamond"/>
              </a:rPr>
              <a:t>Brady</a:t>
            </a:r>
            <a:r>
              <a:rPr lang="en-US" sz="2400" dirty="0" smtClean="0">
                <a:cs typeface="Garamond"/>
              </a:rPr>
              <a:t> standard in </a:t>
            </a:r>
            <a:r>
              <a:rPr lang="en-US" sz="2400" i="1" dirty="0" smtClean="0">
                <a:cs typeface="Garamond"/>
              </a:rPr>
              <a:t>Mitchell</a:t>
            </a:r>
            <a:r>
              <a:rPr lang="en-US" sz="2400" dirty="0" smtClean="0">
                <a:cs typeface="Garamond"/>
              </a:rPr>
              <a:t> decision, the Superior Court held that the trial court committed an error by permitting defendant’s expert to provide testimony on known risks and complications of suffering a colon/bowl </a:t>
            </a:r>
            <a:r>
              <a:rPr lang="en-US" sz="2400" i="1" dirty="0" smtClean="0">
                <a:cs typeface="Garamond"/>
              </a:rPr>
              <a:t>[sic]</a:t>
            </a:r>
            <a:r>
              <a:rPr lang="en-US" sz="2400" dirty="0" smtClean="0">
                <a:cs typeface="Garamond"/>
              </a:rPr>
              <a:t> injury during course of hysterectomy procedure. </a:t>
            </a:r>
            <a:r>
              <a:rPr lang="en-US" sz="2400" i="1" dirty="0" smtClean="0">
                <a:cs typeface="Garamond"/>
              </a:rPr>
              <a:t>Mitchell</a:t>
            </a:r>
            <a:r>
              <a:rPr lang="en-US" sz="2400" dirty="0" smtClean="0">
                <a:cs typeface="Garamond"/>
              </a:rPr>
              <a:t>, 161 A.3d at 975</a:t>
            </a:r>
            <a:r>
              <a:rPr lang="en-US" sz="2400" i="1" dirty="0" smtClean="0">
                <a:cs typeface="Garamond"/>
              </a:rPr>
              <a:t>.</a:t>
            </a:r>
          </a:p>
          <a:p>
            <a:r>
              <a:rPr lang="en-US" sz="2400" dirty="0" smtClean="0">
                <a:cs typeface="Garamond"/>
              </a:rPr>
              <a:t>As in </a:t>
            </a:r>
            <a:r>
              <a:rPr lang="en-US" sz="2400" i="1" dirty="0" smtClean="0">
                <a:cs typeface="Garamond"/>
              </a:rPr>
              <a:t>Mitchell</a:t>
            </a:r>
            <a:r>
              <a:rPr lang="en-US" sz="2400" dirty="0" smtClean="0">
                <a:cs typeface="Garamond"/>
              </a:rPr>
              <a:t>, suffering a nerve transection during arthroscopic knee surgery does not make it more or less probably that defendant in this case conformed to standard of care.  Plaintiff’s Motion in regards to risks/complications shall be granted.</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47</a:t>
            </a:fld>
            <a:endParaRPr lang="en-US" sz="1200" b="1" dirty="0"/>
          </a:p>
        </p:txBody>
      </p:sp>
    </p:spTree>
    <p:extLst>
      <p:ext uri="{BB962C8B-B14F-4D97-AF65-F5344CB8AC3E}">
        <p14:creationId xmlns:p14="http://schemas.microsoft.com/office/powerpoint/2010/main" val="21723133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Crew v. Penn Presbyterian Med. Ctr.</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a:t>
            </a:r>
            <a:r>
              <a:rPr lang="en-US" sz="2000" dirty="0" err="1" smtClean="0">
                <a:solidFill>
                  <a:srgbClr val="FFFFFF"/>
                </a:solidFill>
                <a:ea typeface="Garamond" pitchFamily="-107" charset="0"/>
                <a:cs typeface="Arial"/>
                <a:sym typeface="Garamond" pitchFamily="-107" charset="0"/>
              </a:rPr>
              <a:t>Phila</a:t>
            </a:r>
            <a:r>
              <a:rPr lang="en-US" sz="2000" dirty="0" smtClean="0">
                <a:solidFill>
                  <a:srgbClr val="FFFFFF"/>
                </a:solidFill>
                <a:ea typeface="Garamond" pitchFamily="-107" charset="0"/>
                <a:cs typeface="Arial"/>
                <a:sym typeface="Garamond" pitchFamily="-107" charset="0"/>
              </a:rPr>
              <a:t>. Ct. Com. Pl. LEXIS 188 (June 30, 2017)</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Lachman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lnSpcReduction="10000"/>
          </a:bodyPr>
          <a:lstStyle/>
          <a:p>
            <a:r>
              <a:rPr lang="en-US" sz="2400" dirty="0" smtClean="0">
                <a:cs typeface="Garamond"/>
              </a:rPr>
              <a:t>Decedent was admitted to Park Pleasant Health Care Facility for nursing care and therapy.  With skin “intact,” she developed gastric and pressure ulcers.  She was released in fair condition.</a:t>
            </a:r>
          </a:p>
          <a:p>
            <a:r>
              <a:rPr lang="en-US" sz="2400" dirty="0" smtClean="0">
                <a:cs typeface="Garamond"/>
              </a:rPr>
              <a:t>Decedent passed away in Penn Hospice care a month later due to lack of nutrition and hydration.</a:t>
            </a:r>
          </a:p>
          <a:p>
            <a:r>
              <a:rPr lang="en-US" sz="2400" dirty="0" smtClean="0">
                <a:cs typeface="Garamond"/>
              </a:rPr>
              <a:t>Jury found that Penn Hospice was not negligent and did not answer causation or damage questions on verdict slip.</a:t>
            </a:r>
          </a:p>
          <a:p>
            <a:r>
              <a:rPr lang="en-US" sz="2400" dirty="0" smtClean="0">
                <a:cs typeface="Garamond"/>
              </a:rPr>
              <a:t>Plaintiff filed a post-trial motion contending that it was error to permit defendants to introduce the “Consent for Hospice Care” form signed by Plaintiff authorizing admission to Penn Hospice.</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48</a:t>
            </a:fld>
            <a:endParaRPr lang="en-US" sz="1200" b="1" dirty="0"/>
          </a:p>
        </p:txBody>
      </p:sp>
    </p:spTree>
    <p:extLst>
      <p:ext uri="{BB962C8B-B14F-4D97-AF65-F5344CB8AC3E}">
        <p14:creationId xmlns:p14="http://schemas.microsoft.com/office/powerpoint/2010/main" val="372756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Crew v. Penn Presbyterian Med. Ctr.</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a:t>
            </a:r>
            <a:r>
              <a:rPr lang="en-US" sz="2000" dirty="0" err="1" smtClean="0">
                <a:solidFill>
                  <a:srgbClr val="FFFFFF"/>
                </a:solidFill>
                <a:ea typeface="Garamond" pitchFamily="-107" charset="0"/>
                <a:cs typeface="Arial"/>
                <a:sym typeface="Garamond" pitchFamily="-107" charset="0"/>
              </a:rPr>
              <a:t>Phila</a:t>
            </a:r>
            <a:r>
              <a:rPr lang="en-US" sz="2000" dirty="0" smtClean="0">
                <a:solidFill>
                  <a:srgbClr val="FFFFFF"/>
                </a:solidFill>
                <a:ea typeface="Garamond" pitchFamily="-107" charset="0"/>
                <a:cs typeface="Arial"/>
                <a:sym typeface="Garamond" pitchFamily="-107" charset="0"/>
              </a:rPr>
              <a:t>. Ct. Com. Pl. LEXIS 188 (June 30, 2017)</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Lachman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fontScale="92500" lnSpcReduction="20000"/>
          </a:bodyPr>
          <a:lstStyle/>
          <a:p>
            <a:r>
              <a:rPr lang="en-US" sz="2400" dirty="0" smtClean="0">
                <a:cs typeface="Garamond"/>
              </a:rPr>
              <a:t>Plaintiff argued this was an “informed consent” form which is barred in non-informed-consent cases by </a:t>
            </a:r>
            <a:r>
              <a:rPr lang="en-US" sz="2400" i="1" u="sng" dirty="0" smtClean="0">
                <a:cs typeface="Garamond"/>
              </a:rPr>
              <a:t>Brady v. </a:t>
            </a:r>
            <a:r>
              <a:rPr lang="en-US" sz="2400" i="1" u="sng" dirty="0" err="1" smtClean="0">
                <a:cs typeface="Garamond"/>
              </a:rPr>
              <a:t>Urbas</a:t>
            </a:r>
            <a:r>
              <a:rPr lang="en-US" sz="2400" i="1" u="sng" dirty="0" smtClean="0">
                <a:cs typeface="Garamond"/>
              </a:rPr>
              <a:t>, 631 Pa. 329, 111 A.3d 1155 (2015)</a:t>
            </a:r>
            <a:r>
              <a:rPr lang="en-US" sz="2400" dirty="0" smtClean="0">
                <a:cs typeface="Garamond"/>
              </a:rPr>
              <a:t>.  </a:t>
            </a:r>
          </a:p>
          <a:p>
            <a:r>
              <a:rPr lang="en-US" sz="2400" dirty="0" smtClean="0">
                <a:cs typeface="Garamond"/>
              </a:rPr>
              <a:t>The “Consent to Hospice Care” form has no relation to “informed consent” since it does not identify the risks of a proposed surgical procedure.  The care was only “palliative” in nature.</a:t>
            </a:r>
          </a:p>
          <a:p>
            <a:r>
              <a:rPr lang="en-US" sz="2400" dirty="0" smtClean="0">
                <a:cs typeface="Garamond"/>
              </a:rPr>
              <a:t>Plaintiff’s attorney opened the door to the introduction of the Consent to Hospice Care form by saying in his opening statement that Ms. Crew’s family “wanted their mother to live.  That was their intention.  They were not taking her to Penn to pass away.”  There was no error.</a:t>
            </a:r>
          </a:p>
          <a:p>
            <a:r>
              <a:rPr lang="en-US" sz="2400" dirty="0" smtClean="0">
                <a:cs typeface="Garamond"/>
              </a:rPr>
              <a:t>No error in allowing hospice opportunity to cross-examine decedent’s expert regarding all opinions expressed in expert report for impeachment purposes including liability of settlement of nursing home defendants.</a:t>
            </a:r>
          </a:p>
          <a:p>
            <a:pPr marL="0" indent="0">
              <a:buNone/>
            </a:pPr>
            <a:endParaRPr lang="en-US" sz="2400" dirty="0">
              <a:cs typeface="Garamond"/>
            </a:endParaRP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49</a:t>
            </a:fld>
            <a:endParaRPr lang="en-US" sz="1200" b="1" dirty="0"/>
          </a:p>
        </p:txBody>
      </p:sp>
    </p:spTree>
    <p:extLst>
      <p:ext uri="{BB962C8B-B14F-4D97-AF65-F5344CB8AC3E}">
        <p14:creationId xmlns:p14="http://schemas.microsoft.com/office/powerpoint/2010/main" val="226311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Taylor v. Extendicare</a:t>
            </a:r>
            <a:r>
              <a:rPr lang="en-US" sz="2800" dirty="0">
                <a:solidFill>
                  <a:srgbClr val="FFFFFF"/>
                </a:solidFill>
                <a:ea typeface="Garamond" pitchFamily="-107" charset="0"/>
                <a:cs typeface="Arial"/>
                <a:sym typeface="Garamond" pitchFamily="-107" charset="0"/>
              </a:rPr>
              <a:t> </a:t>
            </a:r>
            <a:r>
              <a:rPr lang="en-US" sz="2800" b="1" dirty="0" smtClean="0">
                <a:solidFill>
                  <a:srgbClr val="FFFFFF"/>
                </a:solidFill>
                <a:ea typeface="Garamond" pitchFamily="-107" charset="0"/>
                <a:cs typeface="Arial"/>
                <a:sym typeface="Garamond" pitchFamily="-107" charset="0"/>
              </a:rPr>
              <a:t>Health Facilities</a:t>
            </a:r>
            <a:r>
              <a:rPr lang="en-US" sz="2000" b="1" dirty="0" smtClean="0">
                <a:solidFill>
                  <a:srgbClr val="FFFFFF"/>
                </a:solidFill>
                <a:ea typeface="Garamond" pitchFamily="-107" charset="0"/>
                <a:cs typeface="Arial"/>
                <a:sym typeface="Garamond" pitchFamily="-107" charset="0"/>
              </a:rPr>
              <a:t/>
            </a:r>
            <a:br>
              <a:rPr lang="en-US" sz="20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147 A.3d 490 (Pa.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Wecht</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lnSpcReduction="10000"/>
          </a:bodyPr>
          <a:lstStyle/>
          <a:p>
            <a:r>
              <a:rPr lang="en-US" sz="2400" dirty="0" smtClean="0">
                <a:cs typeface="Garamond"/>
              </a:rPr>
              <a:t>Defendant executed an arbitration agreement with decedent requiring the arbitration of claims arising from decedent’s care at the facility.</a:t>
            </a:r>
          </a:p>
          <a:p>
            <a:r>
              <a:rPr lang="en-US" sz="2400" dirty="0" smtClean="0">
                <a:cs typeface="Garamond"/>
              </a:rPr>
              <a:t>Plaintiffs brought claim on behalf of themselves as wrongful death beneficiaries.</a:t>
            </a:r>
          </a:p>
          <a:p>
            <a:r>
              <a:rPr lang="en-US" sz="2400" dirty="0" smtClean="0">
                <a:cs typeface="Garamond"/>
              </a:rPr>
              <a:t>Trial court relied upon Rule 213(e) to deny defendant’s motion to bifurcate and Supreme Court affirmed.</a:t>
            </a:r>
          </a:p>
          <a:p>
            <a:r>
              <a:rPr lang="en-US" sz="2400" dirty="0" smtClean="0">
                <a:cs typeface="Garamond"/>
              </a:rPr>
              <a:t>It was concluded that FAA preempts Rule 213(e) requiring arbitration.</a:t>
            </a:r>
          </a:p>
          <a:p>
            <a:r>
              <a:rPr lang="en-US" sz="2400" dirty="0" smtClean="0">
                <a:cs typeface="Garamond"/>
              </a:rPr>
              <a:t>State’s only exception in enforcing an arbitration agreement is provided by the savings clause permitting the application of generally applicable state contract law defenses.</a:t>
            </a:r>
          </a:p>
          <a:p>
            <a:pPr marL="0" indent="0">
              <a:buNone/>
            </a:pPr>
            <a:endParaRPr lang="en-US" sz="2400" dirty="0" smtClean="0">
              <a:cs typeface="Garamond"/>
            </a:endParaRP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a:t>
            </a:fld>
            <a:endParaRPr lang="en-US" sz="1200" b="1" dirty="0"/>
          </a:p>
        </p:txBody>
      </p:sp>
    </p:spTree>
    <p:extLst>
      <p:ext uri="{BB962C8B-B14F-4D97-AF65-F5344CB8AC3E}">
        <p14:creationId xmlns:p14="http://schemas.microsoft.com/office/powerpoint/2010/main" val="3133809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8165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Jury Selection/Venue</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50</a:t>
            </a:fld>
            <a:endParaRPr lang="en-US" dirty="0"/>
          </a:p>
        </p:txBody>
      </p:sp>
    </p:spTree>
    <p:extLst>
      <p:ext uri="{BB962C8B-B14F-4D97-AF65-F5344CB8AC3E}">
        <p14:creationId xmlns:p14="http://schemas.microsoft.com/office/powerpoint/2010/main" val="33880663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667" y="274638"/>
            <a:ext cx="8561903" cy="1143000"/>
          </a:xfrm>
          <a:ln w="76200" cmpd="tri">
            <a:solidFill>
              <a:srgbClr val="FFFFFF"/>
            </a:solidFill>
          </a:ln>
        </p:spPr>
        <p:txBody>
          <a:bodyPr>
            <a:normAutofit/>
          </a:bodyPr>
          <a:lstStyle/>
          <a:p>
            <a:r>
              <a:rPr lang="en-US" sz="2000" b="1" dirty="0" smtClean="0">
                <a:solidFill>
                  <a:srgbClr val="FFFFFF"/>
                </a:solidFill>
                <a:ea typeface="Garamond" pitchFamily="-107" charset="0"/>
                <a:cs typeface="Arial"/>
                <a:sym typeface="Garamond" pitchFamily="-107" charset="0"/>
              </a:rPr>
              <a:t>Moody and Tomlinson v. Lehigh Valley Hospital </a:t>
            </a:r>
            <a:r>
              <a:rPr lang="mr-IN" sz="2000" b="1" dirty="0" smtClean="0">
                <a:solidFill>
                  <a:srgbClr val="FFFFFF"/>
                </a:solidFill>
                <a:ea typeface="Garamond" pitchFamily="-107" charset="0"/>
                <a:cs typeface="Arial"/>
                <a:sym typeface="Garamond" pitchFamily="-107" charset="0"/>
              </a:rPr>
              <a:t>–</a:t>
            </a:r>
            <a:r>
              <a:rPr lang="en-US" sz="2000" b="1" dirty="0" smtClean="0">
                <a:solidFill>
                  <a:srgbClr val="FFFFFF"/>
                </a:solidFill>
                <a:ea typeface="Garamond" pitchFamily="-107" charset="0"/>
                <a:cs typeface="Arial"/>
                <a:sym typeface="Garamond" pitchFamily="-107" charset="0"/>
              </a:rPr>
              <a:t> Cedar Crest</a:t>
            </a:r>
            <a:br>
              <a:rPr lang="en-US" sz="20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2018 Pa. Super. LEXIS (January 18, 2018)</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Bowes,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fontScale="85000" lnSpcReduction="10000"/>
          </a:bodyPr>
          <a:lstStyle/>
          <a:p>
            <a:r>
              <a:rPr lang="en-US" sz="2400" dirty="0" smtClean="0">
                <a:cs typeface="Garamond"/>
              </a:rPr>
              <a:t>Child cared for in Lehigh County with numerous doctor and hospital visits.</a:t>
            </a:r>
          </a:p>
          <a:p>
            <a:r>
              <a:rPr lang="en-US" sz="2400" dirty="0" smtClean="0">
                <a:cs typeface="Garamond"/>
              </a:rPr>
              <a:t>Transferred to Children’s Hospital in Philadelphia for a heart procedure, where the child was overdosed with Versed and died.</a:t>
            </a:r>
          </a:p>
          <a:p>
            <a:r>
              <a:rPr lang="en-US" sz="2400" dirty="0" smtClean="0">
                <a:cs typeface="Garamond"/>
              </a:rPr>
              <a:t>Defendant must show </a:t>
            </a:r>
            <a:r>
              <a:rPr lang="en-US" sz="2400" dirty="0" err="1" smtClean="0">
                <a:cs typeface="Garamond"/>
              </a:rPr>
              <a:t>vexatiousness</a:t>
            </a:r>
            <a:r>
              <a:rPr lang="en-US" sz="2400" dirty="0" smtClean="0">
                <a:cs typeface="Garamond"/>
              </a:rPr>
              <a:t> or oppressive conduct.</a:t>
            </a:r>
          </a:p>
          <a:p>
            <a:r>
              <a:rPr lang="en-US" sz="2400" dirty="0" smtClean="0">
                <a:cs typeface="Garamond"/>
              </a:rPr>
              <a:t>Defendant must show intent to harass the defendant, even at some inconvenience to Plaintiff.</a:t>
            </a:r>
          </a:p>
          <a:p>
            <a:r>
              <a:rPr lang="en-US" sz="2400" dirty="0" smtClean="0">
                <a:cs typeface="Garamond"/>
              </a:rPr>
              <a:t>Burdon on Defendant is a heavy one.</a:t>
            </a:r>
          </a:p>
          <a:p>
            <a:r>
              <a:rPr lang="en-US" sz="2400" i="1" dirty="0" err="1" smtClean="0">
                <a:cs typeface="Garamond"/>
              </a:rPr>
              <a:t>Cheeseman</a:t>
            </a:r>
            <a:r>
              <a:rPr lang="en-US" sz="2400" dirty="0" smtClean="0">
                <a:cs typeface="Garamond"/>
              </a:rPr>
              <a:t> is relied upon.</a:t>
            </a:r>
          </a:p>
          <a:p>
            <a:r>
              <a:rPr lang="en-US" sz="2400" dirty="0" smtClean="0">
                <a:cs typeface="Garamond"/>
              </a:rPr>
              <a:t>Defendant’s evasion of discovery showed lack of good faith along with late joinders and/or late filings of petition to transfer.</a:t>
            </a:r>
          </a:p>
          <a:p>
            <a:r>
              <a:rPr lang="en-US" sz="2400" dirty="0" smtClean="0">
                <a:cs typeface="Garamond"/>
              </a:rPr>
              <a:t>Defendants attempted to ambush Plaintiff’s administrators with new claims of oppressiveness and no notice or opportunity to refute them.</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51</a:t>
            </a:fld>
            <a:endParaRPr lang="en-US" sz="1200" b="1" dirty="0"/>
          </a:p>
        </p:txBody>
      </p:sp>
    </p:spTree>
    <p:extLst>
      <p:ext uri="{BB962C8B-B14F-4D97-AF65-F5344CB8AC3E}">
        <p14:creationId xmlns:p14="http://schemas.microsoft.com/office/powerpoint/2010/main" val="3736878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400" b="1" dirty="0" smtClean="0">
                <a:solidFill>
                  <a:srgbClr val="FFFFFF"/>
                </a:solidFill>
                <a:ea typeface="Garamond" pitchFamily="-107" charset="0"/>
                <a:cs typeface="Arial"/>
                <a:sym typeface="Garamond" pitchFamily="-107" charset="0"/>
              </a:rPr>
              <a:t>Trigg v. Children’s Hospital of Pittsburgh of UPMC</a:t>
            </a:r>
            <a:br>
              <a:rPr lang="en-US" sz="24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2018 Pa. Super. LEXIS 499 (May 14, 2018)</a:t>
            </a:r>
            <a:br>
              <a:rPr lang="en-US" sz="18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Kunselman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cs typeface="Garamond"/>
              </a:rPr>
              <a:t>Question concerning juror bias in a medical malpractice case where juror expressed concern about ruling against doctors.</a:t>
            </a:r>
          </a:p>
          <a:p>
            <a:r>
              <a:rPr lang="en-US" sz="2400" dirty="0" smtClean="0">
                <a:cs typeface="Garamond"/>
              </a:rPr>
              <a:t>Judge not entitled to  deference where judge did not observe jury selection.</a:t>
            </a:r>
          </a:p>
          <a:p>
            <a:r>
              <a:rPr lang="en-US" sz="2400" dirty="0" smtClean="0">
                <a:cs typeface="Garamond"/>
              </a:rPr>
              <a:t>Where potential juror said that she would likely favor medical profession, she should have been stricken.</a:t>
            </a:r>
          </a:p>
          <a:p>
            <a:r>
              <a:rPr lang="en-US" sz="2400" dirty="0" smtClean="0">
                <a:cs typeface="Garamond"/>
              </a:rPr>
              <a:t>Order denying new trial reversed and case vacated.</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52</a:t>
            </a:fld>
            <a:endParaRPr lang="en-US" sz="1200" b="1" dirty="0"/>
          </a:p>
        </p:txBody>
      </p:sp>
    </p:spTree>
    <p:extLst>
      <p:ext uri="{BB962C8B-B14F-4D97-AF65-F5344CB8AC3E}">
        <p14:creationId xmlns:p14="http://schemas.microsoft.com/office/powerpoint/2010/main" val="41715133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Wentzel</a:t>
            </a:r>
            <a:r>
              <a:rPr lang="en-US" sz="2800" b="1" dirty="0" smtClean="0">
                <a:solidFill>
                  <a:srgbClr val="FFFFFF"/>
                </a:solidFill>
                <a:ea typeface="Garamond" pitchFamily="-107" charset="0"/>
                <a:cs typeface="Arial"/>
                <a:sym typeface="Garamond" pitchFamily="-107" charset="0"/>
              </a:rPr>
              <a:t> v. </a:t>
            </a:r>
            <a:r>
              <a:rPr lang="en-US" sz="2800" b="1" dirty="0" err="1" smtClean="0">
                <a:solidFill>
                  <a:srgbClr val="FFFFFF"/>
                </a:solidFill>
                <a:ea typeface="Garamond" pitchFamily="-107" charset="0"/>
                <a:cs typeface="Arial"/>
                <a:sym typeface="Garamond" pitchFamily="-107" charset="0"/>
              </a:rPr>
              <a:t>Cammarano</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2017 Pa. Super. 233 (July 19, 2017)</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Stevens, P.J.E.</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cs typeface="Garamond"/>
              </a:rPr>
              <a:t>Mother underwent prenatal care with Dr. </a:t>
            </a:r>
            <a:r>
              <a:rPr lang="en-US" sz="2400" dirty="0" err="1" smtClean="0">
                <a:cs typeface="Garamond"/>
              </a:rPr>
              <a:t>Cammarano</a:t>
            </a:r>
            <a:r>
              <a:rPr lang="en-US" sz="2400" dirty="0" smtClean="0">
                <a:cs typeface="Garamond"/>
              </a:rPr>
              <a:t>.  Mother had prior child with IUGR and prior pre-term delivery.</a:t>
            </a:r>
          </a:p>
          <a:p>
            <a:r>
              <a:rPr lang="en-US" sz="2400" dirty="0" smtClean="0">
                <a:cs typeface="Garamond"/>
              </a:rPr>
              <a:t>Mother was admitted to Reading Hospital for emergency C-section due to breech position and low amniotic fluid.</a:t>
            </a:r>
          </a:p>
          <a:p>
            <a:r>
              <a:rPr lang="en-US" sz="2400" dirty="0" smtClean="0">
                <a:cs typeface="Garamond"/>
              </a:rPr>
              <a:t>Child was transferred to NICU for treatment.</a:t>
            </a:r>
          </a:p>
          <a:p>
            <a:r>
              <a:rPr lang="en-US" sz="2400" dirty="0" smtClean="0">
                <a:cs typeface="Garamond"/>
              </a:rPr>
              <a:t>Dr. Rogers of SCHC’s reading of </a:t>
            </a:r>
            <a:r>
              <a:rPr lang="en-US" sz="2400" dirty="0">
                <a:cs typeface="Garamond"/>
              </a:rPr>
              <a:t>emergency transthoracic echocardiogram </a:t>
            </a:r>
            <a:r>
              <a:rPr lang="en-US" sz="2400" dirty="0" smtClean="0">
                <a:cs typeface="Garamond"/>
              </a:rPr>
              <a:t>diagnosis called for immediate treatment and intervention upon transfer to SCHC.</a:t>
            </a:r>
          </a:p>
          <a:p>
            <a:endParaRPr lang="en-US" sz="24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53</a:t>
            </a:fld>
            <a:endParaRPr lang="en-US" sz="1200" b="1" dirty="0"/>
          </a:p>
        </p:txBody>
      </p:sp>
    </p:spTree>
    <p:extLst>
      <p:ext uri="{BB962C8B-B14F-4D97-AF65-F5344CB8AC3E}">
        <p14:creationId xmlns:p14="http://schemas.microsoft.com/office/powerpoint/2010/main" val="30582153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Wentzel</a:t>
            </a:r>
            <a:r>
              <a:rPr lang="en-US" sz="2800" b="1" dirty="0" smtClean="0">
                <a:solidFill>
                  <a:srgbClr val="FFFFFF"/>
                </a:solidFill>
                <a:ea typeface="Garamond" pitchFamily="-107" charset="0"/>
                <a:cs typeface="Arial"/>
                <a:sym typeface="Garamond" pitchFamily="-107" charset="0"/>
              </a:rPr>
              <a:t> v. </a:t>
            </a:r>
            <a:r>
              <a:rPr lang="en-US" sz="2800" b="1" dirty="0" err="1" smtClean="0">
                <a:solidFill>
                  <a:srgbClr val="FFFFFF"/>
                </a:solidFill>
                <a:ea typeface="Garamond" pitchFamily="-107" charset="0"/>
                <a:cs typeface="Arial"/>
                <a:sym typeface="Garamond" pitchFamily="-107" charset="0"/>
              </a:rPr>
              <a:t>Cammarano</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2017 Pa. Super. 233 (July 19, 2017)</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Stevens, P.J.E.</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cs typeface="Garamond"/>
              </a:rPr>
              <a:t>Dr. Roger’s involvement in child’s case transcended offer of advice from a remote location.</a:t>
            </a:r>
          </a:p>
          <a:p>
            <a:r>
              <a:rPr lang="en-US" sz="2400" dirty="0" smtClean="0">
                <a:cs typeface="Garamond"/>
              </a:rPr>
              <a:t>Dr. Roger’s was expected to direct course of care.</a:t>
            </a:r>
          </a:p>
          <a:p>
            <a:r>
              <a:rPr lang="en-US" sz="2400" dirty="0" smtClean="0">
                <a:cs typeface="Garamond"/>
              </a:rPr>
              <a:t>Due to a one day delay in treatment, Appellants allege harm to child.</a:t>
            </a:r>
          </a:p>
          <a:p>
            <a:r>
              <a:rPr lang="en-US" sz="2400" dirty="0" smtClean="0">
                <a:cs typeface="Garamond"/>
              </a:rPr>
              <a:t>Trial court sustained Appellees’ PO’s to Philadelphia County and transferred the matter to Berks County.</a:t>
            </a:r>
          </a:p>
          <a:p>
            <a:r>
              <a:rPr lang="en-US" sz="2400" dirty="0" smtClean="0">
                <a:cs typeface="Garamond"/>
              </a:rPr>
              <a:t>Court agreed with Appellees’ that Appellants’ complaint was predicated on allegation of clerical error falling outside the ambit of such controlling authority.</a:t>
            </a:r>
            <a:endParaRPr lang="en-US" sz="24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54</a:t>
            </a:fld>
            <a:endParaRPr lang="en-US" sz="1200" b="1" dirty="0"/>
          </a:p>
        </p:txBody>
      </p:sp>
    </p:spTree>
    <p:extLst>
      <p:ext uri="{BB962C8B-B14F-4D97-AF65-F5344CB8AC3E}">
        <p14:creationId xmlns:p14="http://schemas.microsoft.com/office/powerpoint/2010/main" val="27209412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60916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Child Abuse</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55</a:t>
            </a:fld>
            <a:endParaRPr lang="en-US" dirty="0"/>
          </a:p>
        </p:txBody>
      </p:sp>
    </p:spTree>
    <p:extLst>
      <p:ext uri="{BB962C8B-B14F-4D97-AF65-F5344CB8AC3E}">
        <p14:creationId xmlns:p14="http://schemas.microsoft.com/office/powerpoint/2010/main" val="41487754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smtClean="0">
                <a:solidFill>
                  <a:srgbClr val="FFFFFF"/>
                </a:solidFill>
                <a:latin typeface="Arial"/>
                <a:cs typeface="Arial"/>
              </a:rPr>
              <a:t>K.H. ex rel. H.S. v. Kumar</a:t>
            </a:r>
            <a:br>
              <a:rPr lang="en-US" sz="2700" b="1" dirty="0" smtClean="0">
                <a:solidFill>
                  <a:srgbClr val="FFFFFF"/>
                </a:solidFill>
                <a:latin typeface="Arial"/>
                <a:cs typeface="Arial"/>
              </a:rPr>
            </a:br>
            <a:r>
              <a:rPr lang="en-US" sz="2000" dirty="0" smtClean="0">
                <a:solidFill>
                  <a:srgbClr val="FFFFFF"/>
                </a:solidFill>
                <a:latin typeface="Arial"/>
                <a:cs typeface="Arial"/>
              </a:rPr>
              <a:t>122 A.3d 1080 (Pa. Super. 2015)</a:t>
            </a:r>
            <a:br>
              <a:rPr lang="en-US" sz="2000" dirty="0" smtClean="0">
                <a:solidFill>
                  <a:srgbClr val="FFFFFF"/>
                </a:solidFill>
                <a:latin typeface="Arial"/>
                <a:cs typeface="Arial"/>
              </a:rPr>
            </a:br>
            <a:r>
              <a:rPr lang="en-US" sz="1600" i="1" dirty="0" err="1" smtClean="0">
                <a:solidFill>
                  <a:srgbClr val="FFFFFF"/>
                </a:solidFill>
                <a:latin typeface="Arial"/>
                <a:cs typeface="Arial"/>
              </a:rPr>
              <a:t>Wecht</a:t>
            </a:r>
            <a:r>
              <a:rPr lang="en-US" sz="1600" i="1" dirty="0" smtClean="0">
                <a:solidFill>
                  <a:srgbClr val="FFFFFF"/>
                </a:solidFill>
                <a:latin typeface="Arial"/>
                <a:cs typeface="Arial"/>
              </a:rPr>
              <a:t>,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830387"/>
            <a:ext cx="8229600" cy="4525963"/>
          </a:xfrm>
        </p:spPr>
        <p:txBody>
          <a:bodyPr>
            <a:noAutofit/>
          </a:bodyPr>
          <a:lstStyle/>
          <a:p>
            <a:r>
              <a:rPr lang="en-US" sz="2000" dirty="0" smtClean="0">
                <a:solidFill>
                  <a:srgbClr val="FFFFFF"/>
                </a:solidFill>
              </a:rPr>
              <a:t>Child and parents brought negligence action against physicians and health care providers, alleging that they collectively failed to recognize, treat and report child abuse that resulted in permanent injury.</a:t>
            </a:r>
          </a:p>
          <a:p>
            <a:r>
              <a:rPr lang="en-US" sz="2000" dirty="0" smtClean="0">
                <a:solidFill>
                  <a:srgbClr val="FFFFFF"/>
                </a:solidFill>
              </a:rPr>
              <a:t>Issue: Whether the lack of an express statutory civil remedy under the Child Protective Services Law, 23 Pa. C.S. §§ 6301, </a:t>
            </a:r>
            <a:r>
              <a:rPr lang="en-US" sz="2000" i="1" dirty="0" smtClean="0">
                <a:solidFill>
                  <a:srgbClr val="FFFFFF"/>
                </a:solidFill>
              </a:rPr>
              <a:t>et seq</a:t>
            </a:r>
            <a:r>
              <a:rPr lang="en-US" sz="2000" dirty="0" smtClean="0">
                <a:solidFill>
                  <a:srgbClr val="FFFFFF"/>
                </a:solidFill>
              </a:rPr>
              <a:t>., implicitly precludes a common-law remedy in tort for harm sustained due to child abuse when the physician has failed to report reasonable suspicions that a child is a victim of abuse to the government authorities designated by the CPSL.</a:t>
            </a:r>
          </a:p>
          <a:p>
            <a:r>
              <a:rPr lang="en-US" sz="2000" dirty="0" smtClean="0">
                <a:solidFill>
                  <a:srgbClr val="FFFFFF"/>
                </a:solidFill>
              </a:rPr>
              <a:t>Parents have a </a:t>
            </a:r>
            <a:r>
              <a:rPr lang="en-US" sz="2000" i="1" dirty="0" smtClean="0">
                <a:solidFill>
                  <a:srgbClr val="FFFFFF"/>
                </a:solidFill>
              </a:rPr>
              <a:t>prima facie </a:t>
            </a:r>
            <a:r>
              <a:rPr lang="en-US" sz="2000" dirty="0" smtClean="0">
                <a:solidFill>
                  <a:srgbClr val="FFFFFF"/>
                </a:solidFill>
              </a:rPr>
              <a:t>case of medical malpractice.</a:t>
            </a:r>
          </a:p>
          <a:p>
            <a:r>
              <a:rPr lang="en-US" sz="2000" dirty="0" smtClean="0">
                <a:solidFill>
                  <a:srgbClr val="FFFFFF"/>
                </a:solidFill>
              </a:rPr>
              <a:t>Issue of material fact regarding whether the doctors breached the governing standard of care.</a:t>
            </a:r>
          </a:p>
          <a:p>
            <a:r>
              <a:rPr lang="en-US" sz="2000" dirty="0" smtClean="0">
                <a:solidFill>
                  <a:srgbClr val="FFFFFF"/>
                </a:solidFill>
              </a:rPr>
              <a:t>The trial court erred in entering summary judgment.</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56</a:t>
            </a:fld>
            <a:endParaRPr lang="en-US"/>
          </a:p>
        </p:txBody>
      </p:sp>
    </p:spTree>
    <p:extLst>
      <p:ext uri="{BB962C8B-B14F-4D97-AF65-F5344CB8AC3E}">
        <p14:creationId xmlns:p14="http://schemas.microsoft.com/office/powerpoint/2010/main" val="8861842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54004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Vicarious Liability and Theories of Liability</a:t>
            </a:r>
          </a:p>
        </p:txBody>
      </p:sp>
      <p:sp>
        <p:nvSpPr>
          <p:cNvPr id="4" name="Slide Number Placeholder 3"/>
          <p:cNvSpPr>
            <a:spLocks noGrp="1"/>
          </p:cNvSpPr>
          <p:nvPr>
            <p:ph type="sldNum" sz="quarter" idx="12"/>
          </p:nvPr>
        </p:nvSpPr>
        <p:spPr/>
        <p:txBody>
          <a:bodyPr/>
          <a:lstStyle/>
          <a:p>
            <a:fld id="{194F131D-41A4-A242-9676-BBA386F9D3AE}" type="slidenum">
              <a:rPr lang="en-US" smtClean="0"/>
              <a:pPr/>
              <a:t>57</a:t>
            </a:fld>
            <a:endParaRPr lang="en-US" dirty="0"/>
          </a:p>
        </p:txBody>
      </p:sp>
    </p:spTree>
    <p:extLst>
      <p:ext uri="{BB962C8B-B14F-4D97-AF65-F5344CB8AC3E}">
        <p14:creationId xmlns:p14="http://schemas.microsoft.com/office/powerpoint/2010/main" val="4013751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Walters v. UPMC Presbyterian Shadyside</a:t>
            </a:r>
            <a:r>
              <a:rPr lang="en-US" sz="2200" b="1" dirty="0" smtClean="0">
                <a:solidFill>
                  <a:srgbClr val="FFFFFF"/>
                </a:solidFill>
                <a:ea typeface="Garamond" pitchFamily="-107" charset="0"/>
                <a:cs typeface="Arial"/>
                <a:sym typeface="Garamond" pitchFamily="-107" charset="0"/>
              </a:rPr>
              <a:t/>
            </a:r>
            <a:br>
              <a:rPr lang="en-US" sz="22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2018 Pa. LEXIS 2999 (June 19, 2018)</a:t>
            </a:r>
            <a:br>
              <a:rPr lang="en-US" sz="18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Wecht</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cs typeface="Garamond"/>
              </a:rPr>
              <a:t>Whether a hospital and health care staffing agency had a legal duty to prevent a terminated employee from causing harm to patients at another healthcare facility.</a:t>
            </a:r>
          </a:p>
          <a:p>
            <a:r>
              <a:rPr lang="en-US" sz="2400" dirty="0" smtClean="0">
                <a:cs typeface="Garamond"/>
              </a:rPr>
              <a:t>David Kwiatkowski was a radiology technician formerly employed by UPMC and placed there by staffing agency Maxim.</a:t>
            </a:r>
          </a:p>
          <a:p>
            <a:r>
              <a:rPr lang="en-US" sz="2400" dirty="0" smtClean="0">
                <a:cs typeface="Garamond"/>
              </a:rPr>
              <a:t>Kwiatkowski injected himself with Fentanyl, refilled the syringe and put the contaminated needle back where it could be used to inject others.</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58</a:t>
            </a:fld>
            <a:endParaRPr lang="en-US" sz="1200" b="1" dirty="0"/>
          </a:p>
        </p:txBody>
      </p:sp>
    </p:spTree>
    <p:extLst>
      <p:ext uri="{BB962C8B-B14F-4D97-AF65-F5344CB8AC3E}">
        <p14:creationId xmlns:p14="http://schemas.microsoft.com/office/powerpoint/2010/main" val="28653985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Walters v. UPMC Presbyterian Shadyside</a:t>
            </a:r>
            <a:r>
              <a:rPr lang="en-US" sz="2200" b="1" dirty="0" smtClean="0">
                <a:solidFill>
                  <a:srgbClr val="FFFFFF"/>
                </a:solidFill>
                <a:ea typeface="Garamond" pitchFamily="-107" charset="0"/>
                <a:cs typeface="Arial"/>
                <a:sym typeface="Garamond" pitchFamily="-107" charset="0"/>
              </a:rPr>
              <a:t/>
            </a:r>
            <a:br>
              <a:rPr lang="en-US" sz="22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2018 Pa. LEXIS 2999 (June 19, 2018)</a:t>
            </a:r>
            <a:br>
              <a:rPr lang="en-US" sz="18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Wecht</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i="1" dirty="0" err="1" smtClean="0">
                <a:cs typeface="Garamond"/>
              </a:rPr>
              <a:t>Althaus</a:t>
            </a:r>
            <a:r>
              <a:rPr lang="en-US" sz="2400" dirty="0" smtClean="0">
                <a:cs typeface="Garamond"/>
              </a:rPr>
              <a:t> factors are relied upon. They are as follows:</a:t>
            </a:r>
          </a:p>
          <a:p>
            <a:pPr lvl="1"/>
            <a:r>
              <a:rPr lang="en-US" sz="2000" dirty="0" smtClean="0">
                <a:cs typeface="Garamond"/>
              </a:rPr>
              <a:t>Relationship between the parties;</a:t>
            </a:r>
          </a:p>
          <a:p>
            <a:pPr lvl="1"/>
            <a:r>
              <a:rPr lang="en-US" sz="2000" dirty="0" smtClean="0">
                <a:cs typeface="Garamond"/>
              </a:rPr>
              <a:t>Social utility of the actor’s conduct; </a:t>
            </a:r>
          </a:p>
          <a:p>
            <a:pPr lvl="1"/>
            <a:r>
              <a:rPr lang="en-US" sz="2000" dirty="0" smtClean="0">
                <a:cs typeface="Garamond"/>
              </a:rPr>
              <a:t>Nature of the risk imposed and foreseeability of the harm incurred; </a:t>
            </a:r>
          </a:p>
          <a:p>
            <a:pPr lvl="1"/>
            <a:r>
              <a:rPr lang="en-US" sz="2000" dirty="0" smtClean="0">
                <a:cs typeface="Garamond"/>
              </a:rPr>
              <a:t>Consequences of imposing a duty upon the actor;</a:t>
            </a:r>
          </a:p>
          <a:p>
            <a:pPr lvl="1"/>
            <a:r>
              <a:rPr lang="en-US" sz="2000" dirty="0" smtClean="0">
                <a:cs typeface="Garamond"/>
              </a:rPr>
              <a:t>Overall public interest in the proposed solution.</a:t>
            </a:r>
          </a:p>
          <a:p>
            <a:r>
              <a:rPr lang="en-US" sz="2400" dirty="0" smtClean="0">
                <a:cs typeface="Garamond"/>
              </a:rPr>
              <a:t>Superior Court affirmed, ruling that UPMC had a duty to report the misconduct to appropriate authorities subject to limitations.</a:t>
            </a:r>
          </a:p>
          <a:p>
            <a:pPr marL="0" indent="0">
              <a:buNone/>
            </a:pPr>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59</a:t>
            </a:fld>
            <a:endParaRPr lang="en-US" sz="1200" b="1" dirty="0"/>
          </a:p>
        </p:txBody>
      </p:sp>
    </p:spTree>
    <p:extLst>
      <p:ext uri="{BB962C8B-B14F-4D97-AF65-F5344CB8AC3E}">
        <p14:creationId xmlns:p14="http://schemas.microsoft.com/office/powerpoint/2010/main" val="4105010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Taylor v. Extendicare</a:t>
            </a:r>
            <a:r>
              <a:rPr lang="en-US" sz="2800" dirty="0">
                <a:solidFill>
                  <a:srgbClr val="FFFFFF"/>
                </a:solidFill>
                <a:ea typeface="Garamond" pitchFamily="-107" charset="0"/>
                <a:cs typeface="Arial"/>
                <a:sym typeface="Garamond" pitchFamily="-107" charset="0"/>
              </a:rPr>
              <a:t> </a:t>
            </a:r>
            <a:r>
              <a:rPr lang="en-US" sz="2800" b="1" dirty="0" smtClean="0">
                <a:solidFill>
                  <a:srgbClr val="FFFFFF"/>
                </a:solidFill>
                <a:ea typeface="Garamond" pitchFamily="-107" charset="0"/>
                <a:cs typeface="Arial"/>
                <a:sym typeface="Garamond" pitchFamily="-107" charset="0"/>
              </a:rPr>
              <a:t>Health Facilities</a:t>
            </a:r>
            <a:r>
              <a:rPr lang="en-US" sz="2000" b="1" dirty="0" smtClean="0">
                <a:solidFill>
                  <a:srgbClr val="FFFFFF"/>
                </a:solidFill>
                <a:ea typeface="Garamond" pitchFamily="-107" charset="0"/>
                <a:cs typeface="Arial"/>
                <a:sym typeface="Garamond" pitchFamily="-107" charset="0"/>
              </a:rPr>
              <a:t/>
            </a:r>
            <a:br>
              <a:rPr lang="en-US" sz="20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147 A.3d 490 (Pa.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Wecht</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Rule 213(e) does not fall within the savings clause</a:t>
            </a:r>
          </a:p>
          <a:p>
            <a:r>
              <a:rPr lang="en-US" sz="2400" dirty="0" smtClean="0">
                <a:cs typeface="Garamond"/>
              </a:rPr>
              <a:t>Declining to bifurcate the actions taken against defendant would nullify the ADR Agreement.</a:t>
            </a:r>
          </a:p>
          <a:p>
            <a:r>
              <a:rPr lang="en-US" sz="2400" dirty="0" smtClean="0">
                <a:cs typeface="Garamond"/>
              </a:rPr>
              <a:t>Trial court held the parties will have the opportunity to litigate whether there is a valid and enforceable contract in accord with generally applicable contract defenses and the FAA’s savings clause. </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6</a:t>
            </a:fld>
            <a:endParaRPr lang="en-US" sz="1200" b="1" dirty="0"/>
          </a:p>
        </p:txBody>
      </p:sp>
    </p:spTree>
    <p:extLst>
      <p:ext uri="{BB962C8B-B14F-4D97-AF65-F5344CB8AC3E}">
        <p14:creationId xmlns:p14="http://schemas.microsoft.com/office/powerpoint/2010/main" val="12697302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Walters v. UPMC Presbyterian Shadyside</a:t>
            </a:r>
            <a:br>
              <a:rPr lang="en-US" sz="28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2018 Pa. LEXIS 2999 (June 19, 2018)</a:t>
            </a:r>
            <a:br>
              <a:rPr lang="en-US" sz="18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Wecht</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cs typeface="Garamond"/>
              </a:rPr>
              <a:t>Reversed Superior court’s ruling that Maxim too had such a duty.</a:t>
            </a:r>
          </a:p>
          <a:p>
            <a:r>
              <a:rPr lang="en-US" sz="2400" dirty="0" smtClean="0">
                <a:cs typeface="Garamond"/>
              </a:rPr>
              <a:t>Justices Baer and Dougherty joined in the opinion.</a:t>
            </a:r>
          </a:p>
          <a:p>
            <a:r>
              <a:rPr lang="en-US" sz="2400" dirty="0" smtClean="0">
                <a:cs typeface="Garamond"/>
              </a:rPr>
              <a:t>Saylor filed a concurring and dissenting opinion.</a:t>
            </a:r>
          </a:p>
          <a:p>
            <a:r>
              <a:rPr lang="en-US" sz="2400" dirty="0" smtClean="0">
                <a:cs typeface="Garamond"/>
              </a:rPr>
              <a:t>Justice Todd did not participate, and Justices </a:t>
            </a:r>
            <a:r>
              <a:rPr lang="en-US" sz="2400" dirty="0" err="1" smtClean="0">
                <a:cs typeface="Garamond"/>
              </a:rPr>
              <a:t>Donohoe</a:t>
            </a:r>
            <a:r>
              <a:rPr lang="en-US" sz="2400" dirty="0" smtClean="0">
                <a:cs typeface="Garamond"/>
              </a:rPr>
              <a:t> and Mundy did not participate.</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60</a:t>
            </a:fld>
            <a:endParaRPr lang="en-US" sz="1200" b="1" dirty="0"/>
          </a:p>
        </p:txBody>
      </p:sp>
    </p:spTree>
    <p:extLst>
      <p:ext uri="{BB962C8B-B14F-4D97-AF65-F5344CB8AC3E}">
        <p14:creationId xmlns:p14="http://schemas.microsoft.com/office/powerpoint/2010/main" val="3410428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smtClean="0">
                <a:solidFill>
                  <a:srgbClr val="FFFFFF"/>
                </a:solidFill>
                <a:latin typeface="Arial"/>
                <a:cs typeface="Arial"/>
              </a:rPr>
              <a:t>Green v. Pennsylvania Hospital</a:t>
            </a:r>
            <a:br>
              <a:rPr lang="en-US" sz="2700" b="1" dirty="0" smtClean="0">
                <a:solidFill>
                  <a:srgbClr val="FFFFFF"/>
                </a:solidFill>
                <a:latin typeface="Arial"/>
                <a:cs typeface="Arial"/>
              </a:rPr>
            </a:br>
            <a:r>
              <a:rPr lang="en-US" sz="2000" dirty="0" smtClean="0">
                <a:solidFill>
                  <a:srgbClr val="FFFFFF"/>
                </a:solidFill>
                <a:latin typeface="Arial"/>
                <a:cs typeface="Arial"/>
              </a:rPr>
              <a:t>123 A.3d 310 (Pa. 2015)</a:t>
            </a:r>
            <a:br>
              <a:rPr lang="en-US" sz="2000" dirty="0" smtClean="0">
                <a:solidFill>
                  <a:srgbClr val="FFFFFF"/>
                </a:solidFill>
                <a:latin typeface="Arial"/>
                <a:cs typeface="Arial"/>
              </a:rPr>
            </a:br>
            <a:r>
              <a:rPr lang="en-US" sz="1600" i="1" dirty="0" smtClean="0">
                <a:solidFill>
                  <a:srgbClr val="FFFFFF"/>
                </a:solidFill>
                <a:latin typeface="Arial"/>
                <a:cs typeface="Arial"/>
              </a:rPr>
              <a:t>Todd,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Decedent was admitted to the ICU with short breath, rapid breathing and wheezing and was put on a ventilator.  </a:t>
            </a:r>
          </a:p>
          <a:p>
            <a:r>
              <a:rPr lang="en-US" sz="2000" dirty="0" smtClean="0">
                <a:solidFill>
                  <a:srgbClr val="FFFFFF"/>
                </a:solidFill>
              </a:rPr>
              <a:t>Medical staff attempted to force air through an improperly placed </a:t>
            </a:r>
            <a:r>
              <a:rPr lang="en-US" sz="2000" dirty="0" err="1" smtClean="0">
                <a:solidFill>
                  <a:srgbClr val="FFFFFF"/>
                </a:solidFill>
              </a:rPr>
              <a:t>trach</a:t>
            </a:r>
            <a:r>
              <a:rPr lang="en-US" sz="2000" dirty="0" smtClean="0">
                <a:solidFill>
                  <a:srgbClr val="FFFFFF"/>
                </a:solidFill>
              </a:rPr>
              <a:t> causing the trachea to collapse.</a:t>
            </a:r>
          </a:p>
          <a:p>
            <a:r>
              <a:rPr lang="en-US" sz="2000" dirty="0" smtClean="0">
                <a:solidFill>
                  <a:srgbClr val="FFFFFF"/>
                </a:solidFill>
              </a:rPr>
              <a:t>A plaintiff may pursue a negligence action on a direct liability or vicarious liability theory.</a:t>
            </a:r>
          </a:p>
          <a:p>
            <a:r>
              <a:rPr lang="en-US" sz="2000" dirty="0" smtClean="0">
                <a:solidFill>
                  <a:srgbClr val="FFFFFF"/>
                </a:solidFill>
              </a:rPr>
              <a:t>The MCARE Act codifies vicarious liability of hospitals under the doctrine of ostensible agency.</a:t>
            </a:r>
          </a:p>
          <a:p>
            <a:r>
              <a:rPr lang="en-US" sz="2000" dirty="0" smtClean="0">
                <a:solidFill>
                  <a:srgbClr val="FFFFFF"/>
                </a:solidFill>
              </a:rPr>
              <a:t>The lower court found that the doctor had not been proven to be an ostensible agent of the hospital.</a:t>
            </a:r>
          </a:p>
          <a:p>
            <a:pPr marL="0" indent="0">
              <a:buNone/>
            </a:pP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61</a:t>
            </a:fld>
            <a:endParaRPr lang="en-US"/>
          </a:p>
        </p:txBody>
      </p:sp>
    </p:spTree>
    <p:extLst>
      <p:ext uri="{BB962C8B-B14F-4D97-AF65-F5344CB8AC3E}">
        <p14:creationId xmlns:p14="http://schemas.microsoft.com/office/powerpoint/2010/main" val="32840531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smtClean="0">
                <a:solidFill>
                  <a:srgbClr val="FFFFFF"/>
                </a:solidFill>
                <a:latin typeface="Arial"/>
                <a:cs typeface="Arial"/>
              </a:rPr>
              <a:t>Green v. Pennsylvania Hospital</a:t>
            </a:r>
            <a:br>
              <a:rPr lang="en-US" sz="2700" b="1" dirty="0" smtClean="0">
                <a:solidFill>
                  <a:srgbClr val="FFFFFF"/>
                </a:solidFill>
                <a:latin typeface="Arial"/>
                <a:cs typeface="Arial"/>
              </a:rPr>
            </a:br>
            <a:r>
              <a:rPr lang="en-US" sz="2000" dirty="0" smtClean="0">
                <a:solidFill>
                  <a:srgbClr val="FFFFFF"/>
                </a:solidFill>
                <a:latin typeface="Arial"/>
                <a:cs typeface="Arial"/>
              </a:rPr>
              <a:t>123 A.3d 310 (Pa. 2015)</a:t>
            </a:r>
            <a:br>
              <a:rPr lang="en-US" sz="2000" dirty="0" smtClean="0">
                <a:solidFill>
                  <a:srgbClr val="FFFFFF"/>
                </a:solidFill>
                <a:latin typeface="Arial"/>
                <a:cs typeface="Arial"/>
              </a:rPr>
            </a:br>
            <a:r>
              <a:rPr lang="en-US" sz="1600" i="1" dirty="0" smtClean="0">
                <a:solidFill>
                  <a:srgbClr val="FFFFFF"/>
                </a:solidFill>
                <a:latin typeface="Arial"/>
                <a:cs typeface="Arial"/>
              </a:rPr>
              <a:t>Todd,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“In this Court’s view, when a hospital patient experiences an acute medical emergency, such as that experienced by Decedent in the instant case, and an attending nurse or other medical staff issues an emergency request or page for additional help, it is more than reasonable for the patient, who is in the throes of medical distress, to believe that such emergency care is being rendered by the hospital or its agents.”</a:t>
            </a:r>
          </a:p>
          <a:p>
            <a:r>
              <a:rPr lang="en-US" sz="2000" dirty="0" smtClean="0">
                <a:solidFill>
                  <a:srgbClr val="FFFFFF"/>
                </a:solidFill>
              </a:rPr>
              <a:t>The trial court determined that allowing the nurse to offer causation testimony as to another nurse, might confuse the jury. </a:t>
            </a:r>
          </a:p>
          <a:p>
            <a:r>
              <a:rPr lang="en-US" sz="2000" dirty="0" smtClean="0">
                <a:solidFill>
                  <a:srgbClr val="FFFFFF"/>
                </a:solidFill>
              </a:rPr>
              <a:t>Based on the expert report, the proffered expert causation testimony of the nurse was based on a course of conduct by nurses and physicians and therefore had the potential to confuse the jury.</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62</a:t>
            </a:fld>
            <a:endParaRPr lang="en-US"/>
          </a:p>
        </p:txBody>
      </p:sp>
    </p:spTree>
    <p:extLst>
      <p:ext uri="{BB962C8B-B14F-4D97-AF65-F5344CB8AC3E}">
        <p14:creationId xmlns:p14="http://schemas.microsoft.com/office/powerpoint/2010/main" val="23939145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Maas v. Presbyterian</a:t>
            </a:r>
            <a:r>
              <a:rPr lang="en-US" sz="2200" b="1" dirty="0" smtClean="0">
                <a:solidFill>
                  <a:srgbClr val="FFFFFF"/>
                </a:solidFill>
                <a:ea typeface="Garamond" pitchFamily="-107" charset="0"/>
                <a:cs typeface="Arial"/>
                <a:sym typeface="Garamond" pitchFamily="-107" charset="0"/>
              </a:rPr>
              <a:t/>
            </a:r>
            <a:br>
              <a:rPr lang="en-US" sz="22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2018 Pa. Super. LEXIS 752 (June 29, 2018)</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Bowes,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cs typeface="Garamond"/>
              </a:rPr>
              <a:t>Lawsuit against UPMC Pittsburgh where it knew of threats to kill posed by a patient.</a:t>
            </a:r>
          </a:p>
          <a:p>
            <a:r>
              <a:rPr lang="en-US" sz="2400" dirty="0" smtClean="0">
                <a:cs typeface="Garamond"/>
              </a:rPr>
              <a:t>Specific patient was not identified but the threats were quite clear.</a:t>
            </a:r>
          </a:p>
          <a:p>
            <a:r>
              <a:rPr lang="en-US" sz="2400" dirty="0" smtClean="0">
                <a:cs typeface="Garamond"/>
              </a:rPr>
              <a:t>Court relied upon </a:t>
            </a:r>
            <a:r>
              <a:rPr lang="en-US" sz="2400" i="1" dirty="0" err="1" smtClean="0">
                <a:cs typeface="Garamond"/>
              </a:rPr>
              <a:t>Emerich</a:t>
            </a:r>
            <a:r>
              <a:rPr lang="en-US" sz="2400" i="1" dirty="0" smtClean="0">
                <a:cs typeface="Garamond"/>
              </a:rPr>
              <a:t> v. Philadelphia Center for Human Development, Inc.</a:t>
            </a:r>
            <a:r>
              <a:rPr lang="en-US" sz="2400" dirty="0" smtClean="0">
                <a:cs typeface="Garamond"/>
              </a:rPr>
              <a:t>, 7200 A.2d 1032 (Pa. 1998).</a:t>
            </a:r>
          </a:p>
          <a:p>
            <a:r>
              <a:rPr lang="en-US" sz="2400" dirty="0" smtClean="0">
                <a:cs typeface="Garamond"/>
              </a:rPr>
              <a:t>This was not a vague, nonspecific and </a:t>
            </a:r>
            <a:r>
              <a:rPr lang="en-US" sz="2400" dirty="0" err="1" smtClean="0">
                <a:cs typeface="Garamond"/>
              </a:rPr>
              <a:t>nonimminent</a:t>
            </a:r>
            <a:r>
              <a:rPr lang="en-US" sz="2400" dirty="0" smtClean="0">
                <a:cs typeface="Garamond"/>
              </a:rPr>
              <a:t> expression of homicidal ideation.</a:t>
            </a:r>
          </a:p>
          <a:p>
            <a:r>
              <a:rPr lang="en-US" sz="2400" dirty="0" smtClean="0">
                <a:cs typeface="Garamond"/>
              </a:rPr>
              <a:t>Summary judgment for the hospital reversed.</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63</a:t>
            </a:fld>
            <a:endParaRPr lang="en-US" sz="1200" b="1" dirty="0"/>
          </a:p>
        </p:txBody>
      </p:sp>
    </p:spTree>
    <p:extLst>
      <p:ext uri="{BB962C8B-B14F-4D97-AF65-F5344CB8AC3E}">
        <p14:creationId xmlns:p14="http://schemas.microsoft.com/office/powerpoint/2010/main" val="15030007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Dean v. Bowling Green Brandywine</a:t>
            </a:r>
            <a:br>
              <a:rPr lang="en-US" sz="28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2018 Pa. Super. LEXIS 762 (July 2, 2018)</a:t>
            </a:r>
            <a:br>
              <a:rPr lang="en-US" sz="18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Panella</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cs typeface="Garamond"/>
              </a:rPr>
              <a:t>Application of limited immunity gross negligence standard of MHPA.</a:t>
            </a:r>
          </a:p>
          <a:p>
            <a:r>
              <a:rPr lang="en-US" sz="2400" dirty="0" smtClean="0">
                <a:cs typeface="Garamond"/>
              </a:rPr>
              <a:t>Patient treated for drug dependency and psychiatric problems.</a:t>
            </a:r>
          </a:p>
          <a:p>
            <a:r>
              <a:rPr lang="en-US" sz="2400" dirty="0" smtClean="0">
                <a:cs typeface="Garamond"/>
              </a:rPr>
              <a:t>Doctor who provided diagnosis of mental illness gets benefit of the immunity.</a:t>
            </a:r>
          </a:p>
          <a:p>
            <a:r>
              <a:rPr lang="en-US" sz="2400" dirty="0" smtClean="0">
                <a:cs typeface="Garamond"/>
              </a:rPr>
              <a:t>Emergency room physicians who did not know of the diagnosis or treated the patient beforehand do not get benefit of the immunity.</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64</a:t>
            </a:fld>
            <a:endParaRPr lang="en-US" sz="1200" b="1" dirty="0"/>
          </a:p>
        </p:txBody>
      </p:sp>
    </p:spTree>
    <p:extLst>
      <p:ext uri="{BB962C8B-B14F-4D97-AF65-F5344CB8AC3E}">
        <p14:creationId xmlns:p14="http://schemas.microsoft.com/office/powerpoint/2010/main" val="23300912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a:ln w="76200" cmpd="tri">
            <a:solidFill>
              <a:srgbClr val="FFFFFF"/>
            </a:solidFill>
          </a:ln>
        </p:spPr>
        <p:txBody>
          <a:bodyPr/>
          <a:lstStyle/>
          <a:p>
            <a:pPr algn="ctr" defTabSz="914400" eaLnBrk="1">
              <a:spcBef>
                <a:spcPts val="400"/>
              </a:spcBef>
            </a:pPr>
            <a:r>
              <a:rPr lang="en-US" sz="2800" b="1" dirty="0" smtClean="0">
                <a:solidFill>
                  <a:srgbClr val="FFFFFF"/>
                </a:solidFill>
                <a:latin typeface="Arial"/>
                <a:ea typeface="Garamond" pitchFamily="-107" charset="0"/>
                <a:cs typeface="Arial"/>
                <a:sym typeface="Garamond" pitchFamily="-107" charset="0"/>
              </a:rPr>
              <a:t>Estate of Denmark Ex. Rel. v. Williams</a:t>
            </a:r>
            <a:r>
              <a:rPr lang="en-US" sz="2000" b="1" dirty="0" smtClean="0">
                <a:solidFill>
                  <a:srgbClr val="FFFFFF"/>
                </a:solidFill>
                <a:latin typeface="Arial"/>
                <a:ea typeface="Garamond" pitchFamily="-107" charset="0"/>
                <a:cs typeface="Arial"/>
                <a:sym typeface="Garamond" pitchFamily="-107" charset="0"/>
              </a:rPr>
              <a:t/>
            </a:r>
            <a:br>
              <a:rPr lang="en-US" sz="2000" b="1" dirty="0" smtClean="0">
                <a:solidFill>
                  <a:srgbClr val="FFFFFF"/>
                </a:solidFill>
                <a:latin typeface="Arial"/>
                <a:ea typeface="Garamond" pitchFamily="-107" charset="0"/>
                <a:cs typeface="Arial"/>
                <a:sym typeface="Garamond" pitchFamily="-107" charset="0"/>
              </a:rPr>
            </a:br>
            <a:r>
              <a:rPr lang="en-US" sz="2000" dirty="0" smtClean="0">
                <a:solidFill>
                  <a:srgbClr val="FFFFFF"/>
                </a:solidFill>
                <a:latin typeface="Arial"/>
                <a:ea typeface="Garamond" pitchFamily="-107" charset="0"/>
                <a:cs typeface="Arial"/>
                <a:sym typeface="Garamond" pitchFamily="-107" charset="0"/>
              </a:rPr>
              <a:t>117 A.3d 300 (Pa. Super. 2015)</a:t>
            </a:r>
            <a:br>
              <a:rPr lang="en-US" sz="2000" dirty="0" smtClean="0">
                <a:solidFill>
                  <a:srgbClr val="FFFFFF"/>
                </a:solidFill>
                <a:latin typeface="Arial"/>
                <a:ea typeface="Garamond" pitchFamily="-107" charset="0"/>
                <a:cs typeface="Arial"/>
                <a:sym typeface="Garamond" pitchFamily="-107" charset="0"/>
              </a:rPr>
            </a:br>
            <a:r>
              <a:rPr lang="en-US" sz="1600" i="1" dirty="0" smtClean="0">
                <a:solidFill>
                  <a:srgbClr val="FFFFFF"/>
                </a:solidFill>
                <a:latin typeface="Arial"/>
                <a:ea typeface="Garamond" pitchFamily="-107" charset="0"/>
                <a:cs typeface="Arial"/>
                <a:sym typeface="Garamond" pitchFamily="-107" charset="0"/>
              </a:rPr>
              <a:t>Donohue, J.</a:t>
            </a:r>
            <a:endParaRPr lang="en-US" sz="1600" i="1" dirty="0">
              <a:solidFill>
                <a:srgbClr val="FFFFFF"/>
              </a:solidFill>
              <a:latin typeface="Arial"/>
              <a:cs typeface="Arial"/>
            </a:endParaRPr>
          </a:p>
        </p:txBody>
      </p:sp>
      <p:sp>
        <p:nvSpPr>
          <p:cNvPr id="74754" name="Rectangle 1"/>
          <p:cNvSpPr>
            <a:spLocks noGrp="1" noChangeArrowheads="1"/>
          </p:cNvSpPr>
          <p:nvPr>
            <p:ph idx="1"/>
          </p:nvPr>
        </p:nvSpPr>
        <p:spPr>
          <a:xfrm>
            <a:off x="457198" y="1888202"/>
            <a:ext cx="8450291" cy="4664997"/>
          </a:xfrm>
        </p:spPr>
        <p:txBody>
          <a:bodyPr>
            <a:normAutofit/>
          </a:bodyPr>
          <a:lstStyle/>
          <a:p>
            <a:pPr marL="246063" indent="-246063" defTabSz="914400" eaLnBrk="1">
              <a:spcBef>
                <a:spcPts val="600"/>
              </a:spcBef>
              <a:buFont typeface="Arial" charset="0"/>
              <a:buChar char="•"/>
            </a:pPr>
            <a:r>
              <a:rPr lang="en-US" sz="1800" dirty="0" smtClean="0">
                <a:solidFill>
                  <a:srgbClr val="FFFFFF"/>
                </a:solidFill>
              </a:rPr>
              <a:t>Administrator of patient's estate brought action against physicians, hospital, and health system for negligence and wrongful death.</a:t>
            </a:r>
          </a:p>
          <a:p>
            <a:pPr marL="246063" indent="-246063" defTabSz="914400" eaLnBrk="1">
              <a:spcBef>
                <a:spcPts val="600"/>
              </a:spcBef>
              <a:buFont typeface="Arial" charset="0"/>
              <a:buChar char="•"/>
            </a:pPr>
            <a:r>
              <a:rPr lang="en-US" sz="1800" dirty="0" smtClean="0"/>
              <a:t>References in complaint by administrator of patient's estate to nursing staff, attending physicians and other attending personnel and agents, servants, or employees were not lacking in sufficient specificity and did not fail to plead a cause of action against the hospital and health system for vicarious liability, although administrator did not identify the nurses or physicians allegedly responsible, where the names of those who performed services in connection with patient's care were either known to the hospital and health system or could have been ascertained during discovery. </a:t>
            </a:r>
          </a:p>
          <a:p>
            <a:pPr marL="246063" indent="-246063" defTabSz="914400" eaLnBrk="1">
              <a:spcBef>
                <a:spcPts val="600"/>
              </a:spcBef>
              <a:buFont typeface="Arial" charset="0"/>
              <a:buChar char="•"/>
            </a:pPr>
            <a:r>
              <a:rPr lang="en-US" sz="1800" dirty="0" smtClean="0"/>
              <a:t>The lower court also erred in dismissing the corporate counts.  The claims addressed death from septic shock as a result of negligence which occurred at the hospital.  These facts successfully allege violations of duties owed by the hospital to the patient under a corporate theory.  The Mercy entities had actual constructive knowledge of the defect as well. </a:t>
            </a:r>
          </a:p>
        </p:txBody>
      </p:sp>
      <p:sp>
        <p:nvSpPr>
          <p:cNvPr id="2" name="Slide Number Placeholder 1"/>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65</a:t>
            </a:fld>
            <a:endParaRPr lang="en-US" sz="1200" b="1" dirty="0"/>
          </a:p>
        </p:txBody>
      </p:sp>
      <p:sp>
        <p:nvSpPr>
          <p:cNvPr id="74756" name="AutoShape 3"/>
          <p:cNvSpPr>
            <a:spLocks/>
          </p:cNvSpPr>
          <p:nvPr/>
        </p:nvSpPr>
        <p:spPr bwMode="auto">
          <a:xfrm>
            <a:off x="8077200" y="6553200"/>
            <a:ext cx="1066800" cy="304800"/>
          </a:xfrm>
          <a:custGeom>
            <a:avLst/>
            <a:gdLst>
              <a:gd name="T0" fmla="*/ 2147483647 w 21600"/>
              <a:gd name="T1" fmla="*/ 428221563 h 21600"/>
              <a:gd name="T2" fmla="*/ 2147483647 w 21600"/>
              <a:gd name="T3" fmla="*/ 428221563 h 21600"/>
              <a:gd name="T4" fmla="*/ 2147483647 w 21600"/>
              <a:gd name="T5" fmla="*/ 428221563 h 21600"/>
              <a:gd name="T6" fmla="*/ 2147483647 w 21600"/>
              <a:gd name="T7" fmla="*/ 4282215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0" tIns="0" rIns="0" bIns="0" anchor="ctr">
            <a:prstTxWarp prst="textNoShape">
              <a:avLst/>
            </a:prstTxWarp>
          </a:bodyPr>
          <a:lstStyle/>
          <a:p>
            <a:pPr algn="ctr"/>
            <a:endParaRPr lang="en-US" dirty="0">
              <a:ea typeface="Garamond" pitchFamily="-107" charset="0"/>
              <a:cs typeface="Garamond" pitchFamily="-107" charset="0"/>
            </a:endParaRPr>
          </a:p>
        </p:txBody>
      </p:sp>
    </p:spTree>
    <p:extLst>
      <p:ext uri="{BB962C8B-B14F-4D97-AF65-F5344CB8AC3E}">
        <p14:creationId xmlns:p14="http://schemas.microsoft.com/office/powerpoint/2010/main" val="1636223026"/>
      </p:ext>
    </p:extLst>
  </p:cSld>
  <p:clrMapOvr>
    <a:masterClrMapping/>
  </p:clrMapOvr>
  <p:transition xmlns:p14="http://schemas.microsoft.com/office/powerpoint/2010/mai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Lutz v. The </a:t>
            </a:r>
            <a:r>
              <a:rPr lang="en-US" sz="2800" b="1" dirty="0" err="1" smtClean="0">
                <a:solidFill>
                  <a:srgbClr val="FFFFFF"/>
                </a:solidFill>
                <a:ea typeface="Garamond" pitchFamily="-107" charset="0"/>
                <a:cs typeface="Arial"/>
                <a:sym typeface="Garamond" pitchFamily="-107" charset="0"/>
              </a:rPr>
              <a:t>Williampsport</a:t>
            </a:r>
            <a:r>
              <a:rPr lang="en-US" sz="2800" b="1" dirty="0" smtClean="0">
                <a:solidFill>
                  <a:srgbClr val="FFFFFF"/>
                </a:solidFill>
                <a:ea typeface="Garamond" pitchFamily="-107" charset="0"/>
                <a:cs typeface="Arial"/>
                <a:sym typeface="Garamond" pitchFamily="-107" charset="0"/>
              </a:rPr>
              <a:t> Hospital</a:t>
            </a:r>
            <a:br>
              <a:rPr lang="en-US" sz="28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No. 18-0384 (C.P. Lycoming 2018)</a:t>
            </a:r>
            <a:br>
              <a:rPr lang="en-US" sz="18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Linhardt</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cs typeface="Garamond"/>
              </a:rPr>
              <a:t>Death from narcotic pain medication.</a:t>
            </a:r>
          </a:p>
          <a:p>
            <a:r>
              <a:rPr lang="en-US" sz="2400" dirty="0" smtClean="0">
                <a:cs typeface="Garamond"/>
              </a:rPr>
              <a:t>Sufficient pleading to say “whose names cannot be deciphered” as to people identified in a vicarious liability claim.</a:t>
            </a:r>
          </a:p>
          <a:p>
            <a:r>
              <a:rPr lang="en-US" sz="2400" dirty="0" smtClean="0">
                <a:cs typeface="Garamond"/>
              </a:rPr>
              <a:t>Punitive damage pleading describing reckless amounts of medication and leaving a reasonable amount of time following code and failure of “crash” in airway management is not sufficient.  Plaintiff will be allowed to </a:t>
            </a:r>
            <a:r>
              <a:rPr lang="en-US" sz="2400" dirty="0" err="1" smtClean="0">
                <a:cs typeface="Garamond"/>
              </a:rPr>
              <a:t>replead</a:t>
            </a:r>
            <a:r>
              <a:rPr lang="en-US" sz="2400" dirty="0" smtClean="0">
                <a:cs typeface="Garamond"/>
              </a:rPr>
              <a:t>.</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66</a:t>
            </a:fld>
            <a:endParaRPr lang="en-US" sz="1200" b="1" dirty="0"/>
          </a:p>
        </p:txBody>
      </p:sp>
    </p:spTree>
    <p:extLst>
      <p:ext uri="{BB962C8B-B14F-4D97-AF65-F5344CB8AC3E}">
        <p14:creationId xmlns:p14="http://schemas.microsoft.com/office/powerpoint/2010/main" val="27057369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467"/>
            <a:ext cx="8229600" cy="4525963"/>
          </a:xfrm>
        </p:spPr>
        <p:txBody>
          <a:bodyPr>
            <a:normAutofit/>
          </a:bodyPr>
          <a:lstStyle/>
          <a:p>
            <a:r>
              <a:rPr lang="en-US" sz="2400" dirty="0" smtClean="0"/>
              <a:t>Plaintiff underwent 11 radiation therapy treatments on the wrong side of her neck.</a:t>
            </a:r>
          </a:p>
          <a:p>
            <a:r>
              <a:rPr lang="en-US" sz="2400" dirty="0" smtClean="0"/>
              <a:t>Doctor offered plaintiff free treatments to the correct side of her neck and advised her against seeking treatment elsewhere due to increased risk of harm.</a:t>
            </a:r>
          </a:p>
          <a:p>
            <a:r>
              <a:rPr lang="en-US" sz="2400" dirty="0" smtClean="0"/>
              <a:t>Plaintiff sued </a:t>
            </a:r>
            <a:r>
              <a:rPr lang="en-US" sz="2400" dirty="0" err="1" smtClean="0"/>
              <a:t>Astleford</a:t>
            </a:r>
            <a:r>
              <a:rPr lang="en-US" sz="2400" dirty="0" smtClean="0"/>
              <a:t> for negligence, vicarious liability, lack of informed consent, intentional infliction of emotional distress and punitive damages.</a:t>
            </a:r>
          </a:p>
          <a:p>
            <a:pPr marL="0" indent="0">
              <a:buNone/>
            </a:pPr>
            <a:endParaRPr lang="en-US" sz="2400" dirty="0"/>
          </a:p>
        </p:txBody>
      </p:sp>
      <p:sp>
        <p:nvSpPr>
          <p:cNvPr id="4" name="Slide Number Placeholder 3"/>
          <p:cNvSpPr>
            <a:spLocks noGrp="1"/>
          </p:cNvSpPr>
          <p:nvPr>
            <p:ph type="sldNum" sz="quarter" idx="12"/>
          </p:nvPr>
        </p:nvSpPr>
        <p:spPr/>
        <p:txBody>
          <a:bodyPr/>
          <a:lstStyle/>
          <a:p>
            <a:fld id="{194F131D-41A4-A242-9676-BBA386F9D3AE}" type="slidenum">
              <a:rPr lang="en-US" smtClean="0"/>
              <a:pPr/>
              <a:t>67</a:t>
            </a:fld>
            <a:endParaRPr lang="en-US" dirty="0"/>
          </a:p>
        </p:txBody>
      </p:sp>
      <p:sp>
        <p:nvSpPr>
          <p:cNvPr id="6"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Astleford</a:t>
            </a:r>
            <a:r>
              <a:rPr lang="en-US" sz="2800" b="1" dirty="0" smtClean="0">
                <a:solidFill>
                  <a:srgbClr val="FFFFFF"/>
                </a:solidFill>
                <a:ea typeface="Garamond" pitchFamily="-107" charset="0"/>
                <a:cs typeface="Arial"/>
                <a:sym typeface="Garamond" pitchFamily="-107" charset="0"/>
              </a:rPr>
              <a:t> v. Delta </a:t>
            </a:r>
            <a:r>
              <a:rPr lang="en-US" sz="2800" b="1" dirty="0" err="1" smtClean="0">
                <a:solidFill>
                  <a:srgbClr val="FFFFFF"/>
                </a:solidFill>
                <a:ea typeface="Garamond" pitchFamily="-107" charset="0"/>
                <a:cs typeface="Arial"/>
                <a:sym typeface="Garamond" pitchFamily="-107" charset="0"/>
              </a:rPr>
              <a:t>Medix</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No. 15-CV-5134 (C.P. </a:t>
            </a:r>
            <a:r>
              <a:rPr lang="en-US" sz="2000" dirty="0" err="1" smtClean="0">
                <a:solidFill>
                  <a:srgbClr val="FFFFFF"/>
                </a:solidFill>
                <a:ea typeface="Garamond" pitchFamily="-107" charset="0"/>
                <a:cs typeface="Arial"/>
                <a:sym typeface="Garamond" pitchFamily="-107" charset="0"/>
              </a:rPr>
              <a:t>Lacka</a:t>
            </a:r>
            <a:r>
              <a:rPr lang="en-US" sz="2000" dirty="0" smtClean="0">
                <a:solidFill>
                  <a:srgbClr val="FFFFFF"/>
                </a:solidFill>
                <a:ea typeface="Garamond" pitchFamily="-107" charset="0"/>
                <a:cs typeface="Arial"/>
                <a:sym typeface="Garamond" pitchFamily="-107" charset="0"/>
              </a:rPr>
              <a:t>. Co.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Gibbons, J.</a:t>
            </a:r>
            <a:endParaRPr lang="en-US" sz="1600" i="1" dirty="0">
              <a:solidFill>
                <a:srgbClr val="000000"/>
              </a:solidFill>
            </a:endParaRPr>
          </a:p>
        </p:txBody>
      </p:sp>
    </p:spTree>
    <p:extLst>
      <p:ext uri="{BB962C8B-B14F-4D97-AF65-F5344CB8AC3E}">
        <p14:creationId xmlns:p14="http://schemas.microsoft.com/office/powerpoint/2010/main" val="33098268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467"/>
            <a:ext cx="8229600" cy="4525963"/>
          </a:xfrm>
        </p:spPr>
        <p:txBody>
          <a:bodyPr>
            <a:normAutofit/>
          </a:bodyPr>
          <a:lstStyle/>
          <a:p>
            <a:r>
              <a:rPr lang="en-US" sz="2400" dirty="0" smtClean="0"/>
              <a:t>The argument that corporate liability only applies to hospitals or health management organizations was rejected.</a:t>
            </a:r>
          </a:p>
          <a:p>
            <a:r>
              <a:rPr lang="en-US" sz="2400" dirty="0" smtClean="0"/>
              <a:t>Court cited </a:t>
            </a:r>
            <a:r>
              <a:rPr lang="en-US" sz="2400" i="1" dirty="0" err="1" smtClean="0"/>
              <a:t>Scampone</a:t>
            </a:r>
            <a:r>
              <a:rPr lang="en-US" sz="2400" dirty="0" smtClean="0"/>
              <a:t>, “Categorical exemptions from liability exist</a:t>
            </a:r>
            <a:r>
              <a:rPr lang="is-IS" sz="2400" dirty="0" smtClean="0"/>
              <a:t>…only where the General Assembly has acted to create explicit policy-based immunites...”</a:t>
            </a:r>
            <a:endParaRPr lang="en-US" sz="2400" dirty="0" smtClean="0"/>
          </a:p>
          <a:p>
            <a:r>
              <a:rPr lang="en-US" sz="2400" dirty="0" smtClean="0"/>
              <a:t>The private practice may be held liable for alleged negligence.</a:t>
            </a:r>
          </a:p>
          <a:p>
            <a:r>
              <a:rPr lang="en-US" sz="2400" dirty="0" smtClean="0"/>
              <a:t>Court granted preliminary objections that under </a:t>
            </a:r>
            <a:r>
              <a:rPr lang="en-US" sz="2400" i="1" dirty="0" err="1" smtClean="0"/>
              <a:t>Scampone</a:t>
            </a:r>
            <a:r>
              <a:rPr lang="en-US" sz="2400" dirty="0" smtClean="0"/>
              <a:t>, the corporate negligence claims should survive against the medical practice group.</a:t>
            </a:r>
          </a:p>
          <a:p>
            <a:endParaRPr lang="en-US" sz="2400" dirty="0"/>
          </a:p>
        </p:txBody>
      </p:sp>
      <p:sp>
        <p:nvSpPr>
          <p:cNvPr id="4" name="Slide Number Placeholder 3"/>
          <p:cNvSpPr>
            <a:spLocks noGrp="1"/>
          </p:cNvSpPr>
          <p:nvPr>
            <p:ph type="sldNum" sz="quarter" idx="12"/>
          </p:nvPr>
        </p:nvSpPr>
        <p:spPr/>
        <p:txBody>
          <a:bodyPr/>
          <a:lstStyle/>
          <a:p>
            <a:fld id="{194F131D-41A4-A242-9676-BBA386F9D3AE}" type="slidenum">
              <a:rPr lang="en-US" smtClean="0"/>
              <a:pPr/>
              <a:t>68</a:t>
            </a:fld>
            <a:endParaRPr lang="en-US" dirty="0"/>
          </a:p>
        </p:txBody>
      </p:sp>
      <p:sp>
        <p:nvSpPr>
          <p:cNvPr id="6"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Astleford</a:t>
            </a:r>
            <a:r>
              <a:rPr lang="en-US" sz="2800" b="1" dirty="0" smtClean="0">
                <a:solidFill>
                  <a:srgbClr val="FFFFFF"/>
                </a:solidFill>
                <a:ea typeface="Garamond" pitchFamily="-107" charset="0"/>
                <a:cs typeface="Arial"/>
                <a:sym typeface="Garamond" pitchFamily="-107" charset="0"/>
              </a:rPr>
              <a:t> v. Delta </a:t>
            </a:r>
            <a:r>
              <a:rPr lang="en-US" sz="2800" b="1" dirty="0" err="1" smtClean="0">
                <a:solidFill>
                  <a:srgbClr val="FFFFFF"/>
                </a:solidFill>
                <a:ea typeface="Garamond" pitchFamily="-107" charset="0"/>
                <a:cs typeface="Arial"/>
                <a:sym typeface="Garamond" pitchFamily="-107" charset="0"/>
              </a:rPr>
              <a:t>Medix</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No. 15-CV-5134 (C.P. </a:t>
            </a:r>
            <a:r>
              <a:rPr lang="en-US" sz="2000" dirty="0" err="1" smtClean="0">
                <a:solidFill>
                  <a:srgbClr val="FFFFFF"/>
                </a:solidFill>
                <a:ea typeface="Garamond" pitchFamily="-107" charset="0"/>
                <a:cs typeface="Arial"/>
                <a:sym typeface="Garamond" pitchFamily="-107" charset="0"/>
              </a:rPr>
              <a:t>Lacka</a:t>
            </a:r>
            <a:r>
              <a:rPr lang="en-US" sz="2000" dirty="0" smtClean="0">
                <a:solidFill>
                  <a:srgbClr val="FFFFFF"/>
                </a:solidFill>
                <a:ea typeface="Garamond" pitchFamily="-107" charset="0"/>
                <a:cs typeface="Arial"/>
                <a:sym typeface="Garamond" pitchFamily="-107" charset="0"/>
              </a:rPr>
              <a:t>. Co.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Gibbons, J.</a:t>
            </a:r>
            <a:endParaRPr lang="en-US" sz="1600" i="1" dirty="0">
              <a:solidFill>
                <a:srgbClr val="000000"/>
              </a:solidFill>
            </a:endParaRPr>
          </a:p>
        </p:txBody>
      </p:sp>
    </p:spTree>
    <p:extLst>
      <p:ext uri="{BB962C8B-B14F-4D97-AF65-F5344CB8AC3E}">
        <p14:creationId xmlns:p14="http://schemas.microsoft.com/office/powerpoint/2010/main" val="14529973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54004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Causation And Duty </a:t>
            </a:r>
          </a:p>
          <a:p>
            <a:pPr algn="ctr"/>
            <a:r>
              <a:rPr lang="en-US" sz="4000" b="1" dirty="0" smtClean="0">
                <a:ln>
                  <a:solidFill>
                    <a:schemeClr val="bg1"/>
                  </a:solidFill>
                </a:ln>
                <a:solidFill>
                  <a:srgbClr val="FFFFFF"/>
                </a:solidFill>
                <a:latin typeface="Copperplate Gothic Bold"/>
                <a:cs typeface="Copperplate Gothic Bold"/>
              </a:rPr>
              <a:t>of Care</a:t>
            </a:r>
          </a:p>
        </p:txBody>
      </p:sp>
      <p:sp>
        <p:nvSpPr>
          <p:cNvPr id="4" name="Slide Number Placeholder 3"/>
          <p:cNvSpPr>
            <a:spLocks noGrp="1"/>
          </p:cNvSpPr>
          <p:nvPr>
            <p:ph type="sldNum" sz="quarter" idx="12"/>
          </p:nvPr>
        </p:nvSpPr>
        <p:spPr/>
        <p:txBody>
          <a:bodyPr/>
          <a:lstStyle/>
          <a:p>
            <a:fld id="{194F131D-41A4-A242-9676-BBA386F9D3AE}" type="slidenum">
              <a:rPr lang="en-US" smtClean="0"/>
              <a:pPr/>
              <a:t>69</a:t>
            </a:fld>
            <a:endParaRPr lang="en-US" dirty="0"/>
          </a:p>
        </p:txBody>
      </p:sp>
    </p:spTree>
    <p:extLst>
      <p:ext uri="{BB962C8B-B14F-4D97-AF65-F5344CB8AC3E}">
        <p14:creationId xmlns:p14="http://schemas.microsoft.com/office/powerpoint/2010/main" val="3997681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smtClean="0">
                <a:solidFill>
                  <a:srgbClr val="FFFFFF"/>
                </a:solidFill>
                <a:latin typeface="Arial"/>
                <a:cs typeface="Arial"/>
              </a:rPr>
              <a:t>Wert v. Manor Care Carlisle, PA, LLC</a:t>
            </a:r>
            <a:br>
              <a:rPr lang="en-US" sz="2700" b="1" dirty="0" smtClean="0">
                <a:solidFill>
                  <a:srgbClr val="FFFFFF"/>
                </a:solidFill>
                <a:latin typeface="Arial"/>
                <a:cs typeface="Arial"/>
              </a:rPr>
            </a:br>
            <a:r>
              <a:rPr lang="en-US" sz="2000" dirty="0" smtClean="0">
                <a:solidFill>
                  <a:srgbClr val="FFFFFF"/>
                </a:solidFill>
                <a:latin typeface="Arial"/>
                <a:cs typeface="Arial"/>
              </a:rPr>
              <a:t>124 A.3d 1248 (Pa. 2015)</a:t>
            </a:r>
            <a:br>
              <a:rPr lang="en-US" sz="2000" dirty="0" smtClean="0">
                <a:solidFill>
                  <a:srgbClr val="FFFFFF"/>
                </a:solidFill>
                <a:latin typeface="Arial"/>
                <a:cs typeface="Arial"/>
              </a:rPr>
            </a:br>
            <a:r>
              <a:rPr lang="en-US" sz="1600" i="1" dirty="0" smtClean="0">
                <a:solidFill>
                  <a:srgbClr val="FFFFFF"/>
                </a:solidFill>
                <a:latin typeface="Arial"/>
                <a:cs typeface="Arial"/>
              </a:rPr>
              <a:t>Saylor, C.J.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This case involved mandatory arbitration of a nursing home dispute.</a:t>
            </a:r>
          </a:p>
          <a:p>
            <a:r>
              <a:rPr lang="en-US" sz="2000" dirty="0" smtClean="0">
                <a:solidFill>
                  <a:srgbClr val="FFFFFF"/>
                </a:solidFill>
              </a:rPr>
              <a:t>Previous ruling shows that NAF Designation voided an identical arbitration agreement.</a:t>
            </a:r>
          </a:p>
          <a:p>
            <a:r>
              <a:rPr lang="en-US" sz="2000" dirty="0" smtClean="0">
                <a:solidFill>
                  <a:srgbClr val="FFFFFF"/>
                </a:solidFill>
              </a:rPr>
              <a:t>Post–consent decree, Section 5 of the FAA, cannot preserve NAF-incorporated arbitration agreements unless the parties made the NAF’s availability nonessential.</a:t>
            </a:r>
          </a:p>
          <a:p>
            <a:r>
              <a:rPr lang="en-US" sz="2000" dirty="0" smtClean="0">
                <a:solidFill>
                  <a:srgbClr val="FFFFFF"/>
                </a:solidFill>
              </a:rPr>
              <a:t>NAF must administer its code unless the parties agree to the contrary.</a:t>
            </a:r>
          </a:p>
          <a:p>
            <a:r>
              <a:rPr lang="en-US" sz="2000" dirty="0" smtClean="0">
                <a:solidFill>
                  <a:srgbClr val="FFFFFF"/>
                </a:solidFill>
              </a:rPr>
              <a:t>Underlying FAA policy, as interpreted by the Supreme Court in </a:t>
            </a:r>
            <a:r>
              <a:rPr lang="en-US" sz="2000" u="sng" dirty="0" err="1" smtClean="0">
                <a:solidFill>
                  <a:srgbClr val="FFFFFF"/>
                </a:solidFill>
              </a:rPr>
              <a:t>Marmet</a:t>
            </a:r>
            <a:r>
              <a:rPr lang="en-US" sz="2000" dirty="0" smtClean="0">
                <a:solidFill>
                  <a:srgbClr val="FFFFFF"/>
                </a:solidFill>
              </a:rPr>
              <a:t>, does not mandate a different result because our conclusion is based on settled PA contract law principles that stand independent of arbitration.</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7</a:t>
            </a:fld>
            <a:endParaRPr lang="en-US"/>
          </a:p>
        </p:txBody>
      </p:sp>
    </p:spTree>
    <p:extLst>
      <p:ext uri="{BB962C8B-B14F-4D97-AF65-F5344CB8AC3E}">
        <p14:creationId xmlns:p14="http://schemas.microsoft.com/office/powerpoint/2010/main" val="4247460601"/>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fontScale="90000"/>
          </a:bodyPr>
          <a:lstStyle/>
          <a:p>
            <a:r>
              <a:rPr lang="en-US" sz="2800" b="1" dirty="0" err="1" smtClean="0">
                <a:solidFill>
                  <a:srgbClr val="FFFFFF"/>
                </a:solidFill>
                <a:latin typeface="Arial"/>
                <a:cs typeface="Arial"/>
              </a:rPr>
              <a:t>Pomroy</a:t>
            </a:r>
            <a:r>
              <a:rPr lang="en-US" sz="2800" b="1" dirty="0" smtClean="0">
                <a:solidFill>
                  <a:srgbClr val="FFFFFF"/>
                </a:solidFill>
                <a:latin typeface="Arial"/>
                <a:cs typeface="Arial"/>
              </a:rPr>
              <a:t> v. Hospital of University of Pennsylvania</a:t>
            </a:r>
            <a:r>
              <a:rPr lang="en-US" sz="2800" dirty="0" smtClean="0">
                <a:solidFill>
                  <a:srgbClr val="FFFFFF"/>
                </a:solidFill>
                <a:latin typeface="Arial"/>
                <a:cs typeface="Arial"/>
              </a:rPr>
              <a:t/>
            </a:r>
            <a:br>
              <a:rPr lang="en-US" sz="2800" dirty="0" smtClean="0">
                <a:solidFill>
                  <a:srgbClr val="FFFFFF"/>
                </a:solidFill>
                <a:latin typeface="Arial"/>
                <a:cs typeface="Arial"/>
              </a:rPr>
            </a:br>
            <a:r>
              <a:rPr lang="en-US" sz="2000" dirty="0" smtClean="0">
                <a:solidFill>
                  <a:srgbClr val="FFFFFF"/>
                </a:solidFill>
                <a:latin typeface="Arial"/>
                <a:cs typeface="Arial"/>
              </a:rPr>
              <a:t>105 A.3d 740 (Pa. Super. 2014)</a:t>
            </a:r>
            <a:br>
              <a:rPr lang="en-US" sz="2000" dirty="0" smtClean="0">
                <a:solidFill>
                  <a:srgbClr val="FFFFFF"/>
                </a:solidFill>
                <a:latin typeface="Arial"/>
                <a:cs typeface="Arial"/>
              </a:rPr>
            </a:br>
            <a:r>
              <a:rPr lang="en-US" sz="1800" i="1" dirty="0" err="1" smtClean="0">
                <a:solidFill>
                  <a:srgbClr val="FFFFFF"/>
                </a:solidFill>
                <a:latin typeface="Arial"/>
                <a:cs typeface="Arial"/>
              </a:rPr>
              <a:t>Panella</a:t>
            </a:r>
            <a:r>
              <a:rPr lang="en-US" sz="1800" i="1" dirty="0" smtClean="0">
                <a:solidFill>
                  <a:srgbClr val="FFFFFF"/>
                </a:solidFill>
                <a:latin typeface="Arial"/>
                <a:cs typeface="Arial"/>
              </a:rPr>
              <a:t>, J.</a:t>
            </a:r>
            <a:endParaRPr lang="en-US" sz="1800" i="1" dirty="0">
              <a:solidFill>
                <a:srgbClr val="FFFFFF"/>
              </a:solidFill>
              <a:latin typeface="Arial"/>
              <a:cs typeface="Arial"/>
            </a:endParaRPr>
          </a:p>
        </p:txBody>
      </p:sp>
      <p:sp>
        <p:nvSpPr>
          <p:cNvPr id="3" name="Content Placeholder 2"/>
          <p:cNvSpPr>
            <a:spLocks noGrp="1"/>
          </p:cNvSpPr>
          <p:nvPr>
            <p:ph idx="1"/>
          </p:nvPr>
        </p:nvSpPr>
        <p:spPr>
          <a:xfrm>
            <a:off x="457200" y="1769907"/>
            <a:ext cx="8229600" cy="4525963"/>
          </a:xfrm>
        </p:spPr>
        <p:txBody>
          <a:bodyPr>
            <a:noAutofit/>
          </a:bodyPr>
          <a:lstStyle/>
          <a:p>
            <a:r>
              <a:rPr lang="en-US" sz="2000" dirty="0" smtClean="0">
                <a:solidFill>
                  <a:srgbClr val="FFFFFF"/>
                </a:solidFill>
              </a:rPr>
              <a:t>Plaintiff died as a result of complications from removal of a polyp utilizing a surgical technique instead of </a:t>
            </a:r>
            <a:r>
              <a:rPr lang="en-US" sz="2000" dirty="0" err="1" smtClean="0">
                <a:solidFill>
                  <a:srgbClr val="FFFFFF"/>
                </a:solidFill>
              </a:rPr>
              <a:t>colonscopically</a:t>
            </a:r>
            <a:r>
              <a:rPr lang="en-US" sz="2000" dirty="0" smtClean="0">
                <a:solidFill>
                  <a:srgbClr val="FFFFFF"/>
                </a:solidFill>
              </a:rPr>
              <a:t> due to concerns of colon perforation.</a:t>
            </a:r>
          </a:p>
          <a:p>
            <a:r>
              <a:rPr lang="en-US" sz="2000" dirty="0" smtClean="0">
                <a:solidFill>
                  <a:srgbClr val="FFFFFF"/>
                </a:solidFill>
              </a:rPr>
              <a:t>No informed consent signed.</a:t>
            </a:r>
          </a:p>
          <a:p>
            <a:r>
              <a:rPr lang="en-US" sz="2000" dirty="0" smtClean="0">
                <a:solidFill>
                  <a:srgbClr val="FFFFFF"/>
                </a:solidFill>
              </a:rPr>
              <a:t>The patient has to prove “but for” doctor’s failure to insist upon the saline method </a:t>
            </a:r>
            <a:r>
              <a:rPr lang="en-US" sz="2000" dirty="0" err="1" smtClean="0">
                <a:solidFill>
                  <a:srgbClr val="FFFFFF"/>
                </a:solidFill>
              </a:rPr>
              <a:t>endoscopically</a:t>
            </a:r>
            <a:r>
              <a:rPr lang="en-US" sz="2000" dirty="0" smtClean="0">
                <a:solidFill>
                  <a:srgbClr val="FFFFFF"/>
                </a:solidFill>
              </a:rPr>
              <a:t> and plaintiff would have rejected the surgical option.</a:t>
            </a:r>
          </a:p>
          <a:p>
            <a:r>
              <a:rPr lang="en-US" sz="2000" dirty="0" smtClean="0">
                <a:solidFill>
                  <a:srgbClr val="FFFFFF"/>
                </a:solidFill>
              </a:rPr>
              <a:t>No evidence was offered that plaintiff would have changed her mind.</a:t>
            </a:r>
          </a:p>
          <a:p>
            <a:r>
              <a:rPr lang="en-US" sz="2000" dirty="0" smtClean="0">
                <a:solidFill>
                  <a:srgbClr val="FFFFFF"/>
                </a:solidFill>
              </a:rPr>
              <a:t>The court clearly stated that “the standard of care is properly addressed in a claim for battery due to lack of informed consent, which was not pled in this case.”</a:t>
            </a:r>
          </a:p>
          <a:p>
            <a:r>
              <a:rPr lang="en-US" sz="2000" dirty="0" smtClean="0">
                <a:solidFill>
                  <a:srgbClr val="FFFFFF"/>
                </a:solidFill>
              </a:rPr>
              <a:t>Superior Court held that there was no evidence of causation and husband failed to establish valid standard of care required of surgeon.</a:t>
            </a:r>
          </a:p>
          <a:p>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70</a:t>
            </a:fld>
            <a:endParaRPr lang="en-US"/>
          </a:p>
        </p:txBody>
      </p:sp>
    </p:spTree>
    <p:extLst>
      <p:ext uri="{BB962C8B-B14F-4D97-AF65-F5344CB8AC3E}">
        <p14:creationId xmlns:p14="http://schemas.microsoft.com/office/powerpoint/2010/main" val="19710011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41044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Statute of Limitations</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71</a:t>
            </a:fld>
            <a:endParaRPr lang="en-US" dirty="0"/>
          </a:p>
        </p:txBody>
      </p:sp>
    </p:spTree>
    <p:extLst>
      <p:ext uri="{BB962C8B-B14F-4D97-AF65-F5344CB8AC3E}">
        <p14:creationId xmlns:p14="http://schemas.microsoft.com/office/powerpoint/2010/main" val="26875461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Nicolaou</a:t>
            </a:r>
            <a:r>
              <a:rPr lang="en-US" sz="2800" b="1" dirty="0" smtClean="0">
                <a:solidFill>
                  <a:srgbClr val="FFFFFF"/>
                </a:solidFill>
                <a:ea typeface="Garamond" pitchFamily="-107" charset="0"/>
                <a:cs typeface="Arial"/>
                <a:sym typeface="Garamond" pitchFamily="-107" charset="0"/>
              </a:rPr>
              <a:t> v. Martin</a:t>
            </a:r>
            <a:br>
              <a:rPr lang="en-US" sz="28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No. 44 MAP 2017 (Pa. October 17, 2018)</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Baer,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lnSpcReduction="10000"/>
          </a:bodyPr>
          <a:lstStyle/>
          <a:p>
            <a:r>
              <a:rPr lang="en-US" sz="2400" dirty="0" smtClean="0">
                <a:cs typeface="Garamond"/>
              </a:rPr>
              <a:t>At issue was diagnosis of Lyme Disease.</a:t>
            </a:r>
          </a:p>
          <a:p>
            <a:r>
              <a:rPr lang="en-US" sz="2400" dirty="0" smtClean="0">
                <a:cs typeface="Garamond"/>
              </a:rPr>
              <a:t>It is within province of jury to determine whether untrained layperson who had been repeatedly and definitively diagnosed with MS. “reasonably should have known” that she suffered from Lyme Disease.</a:t>
            </a:r>
          </a:p>
          <a:p>
            <a:r>
              <a:rPr lang="en-US" sz="2400" dirty="0" smtClean="0">
                <a:cs typeface="Garamond"/>
              </a:rPr>
              <a:t>Other relevant facts:</a:t>
            </a:r>
          </a:p>
          <a:p>
            <a:pPr lvl="1"/>
            <a:r>
              <a:rPr lang="en-US" sz="2000" dirty="0" smtClean="0">
                <a:cs typeface="Garamond"/>
              </a:rPr>
              <a:t>MS diagnosed by previous physicians.</a:t>
            </a:r>
          </a:p>
          <a:p>
            <a:pPr lvl="1"/>
            <a:r>
              <a:rPr lang="en-US" sz="2000" dirty="0" smtClean="0">
                <a:cs typeface="Garamond"/>
              </a:rPr>
              <a:t>Four (4) prior negative Lyme Disease tests.</a:t>
            </a:r>
          </a:p>
          <a:p>
            <a:pPr lvl="1"/>
            <a:r>
              <a:rPr lang="en-US" sz="2000" dirty="0" smtClean="0">
                <a:cs typeface="Garamond"/>
              </a:rPr>
              <a:t>Lacked health insurance to cover cost of further diagnostic testing.</a:t>
            </a:r>
          </a:p>
          <a:p>
            <a:pPr lvl="1"/>
            <a:r>
              <a:rPr lang="en-US" sz="2000" dirty="0" smtClean="0">
                <a:cs typeface="Garamond"/>
              </a:rPr>
              <a:t>Nurse Rhoads informed plaintiff of probably diagnosis of Lyme Disease when some symptoms improved after taking antibiotics prescribed for that condition.</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72</a:t>
            </a:fld>
            <a:endParaRPr lang="en-US" sz="1200" b="1" dirty="0"/>
          </a:p>
        </p:txBody>
      </p:sp>
    </p:spTree>
    <p:extLst>
      <p:ext uri="{BB962C8B-B14F-4D97-AF65-F5344CB8AC3E}">
        <p14:creationId xmlns:p14="http://schemas.microsoft.com/office/powerpoint/2010/main" val="22871334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Nicolaou</a:t>
            </a:r>
            <a:r>
              <a:rPr lang="en-US" sz="2800" b="1" dirty="0" smtClean="0">
                <a:solidFill>
                  <a:srgbClr val="FFFFFF"/>
                </a:solidFill>
                <a:ea typeface="Garamond" pitchFamily="-107" charset="0"/>
                <a:cs typeface="Arial"/>
                <a:sym typeface="Garamond" pitchFamily="-107" charset="0"/>
              </a:rPr>
              <a:t> v. Martin</a:t>
            </a:r>
            <a:br>
              <a:rPr lang="en-US" sz="28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No. 44 MAP 2017 (Pa. October 17, 2018)</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Baer,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cs typeface="Garamond"/>
              </a:rPr>
              <a:t>It is up to a jury to decide whether a person in plaintiff’s circumstances acted reasonably in delaying administration of a fifth Lyme Disease test to confirm Nurse Rhoads’ probably diagnosis.</a:t>
            </a:r>
          </a:p>
          <a:p>
            <a:r>
              <a:rPr lang="en-US" sz="2400" dirty="0" smtClean="0">
                <a:cs typeface="Garamond"/>
              </a:rPr>
              <a:t>Defendant’s motion for summary judgment should have been denied.  Superior Court, which upheld grant of summary judgment, reversed.</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73</a:t>
            </a:fld>
            <a:endParaRPr lang="en-US" sz="1200" b="1" dirty="0"/>
          </a:p>
        </p:txBody>
      </p:sp>
    </p:spTree>
    <p:extLst>
      <p:ext uri="{BB962C8B-B14F-4D97-AF65-F5344CB8AC3E}">
        <p14:creationId xmlns:p14="http://schemas.microsoft.com/office/powerpoint/2010/main" val="22206101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467"/>
            <a:ext cx="8229600" cy="4525963"/>
          </a:xfrm>
        </p:spPr>
        <p:txBody>
          <a:bodyPr>
            <a:normAutofit fontScale="92500" lnSpcReduction="20000"/>
          </a:bodyPr>
          <a:lstStyle/>
          <a:p>
            <a:r>
              <a:rPr lang="en-US" sz="2800" dirty="0" smtClean="0"/>
              <a:t>Plaintiff filed claims against defendants’ for an unnecessary coronary artery stent procedure.</a:t>
            </a:r>
          </a:p>
          <a:p>
            <a:r>
              <a:rPr lang="en-US" sz="2800" dirty="0" smtClean="0"/>
              <a:t>Plaintiff claimed that defendants were not properly supervised and monitored after the stent placement, causing injury.</a:t>
            </a:r>
          </a:p>
          <a:p>
            <a:r>
              <a:rPr lang="en-US" sz="2800" dirty="0" smtClean="0"/>
              <a:t>Plaintiff’s claims were barred by the MCARE’s statute of repose.</a:t>
            </a:r>
          </a:p>
          <a:p>
            <a:r>
              <a:rPr lang="en-US" sz="2800" dirty="0"/>
              <a:t>MCARE statue of repose states “no cause of action asserting a medical professional liability claim may be commenced after seven years from the date of the alleged tort of breach of contract”. 40 Pa. S. § 1303.513.</a:t>
            </a:r>
          </a:p>
          <a:p>
            <a:endParaRPr lang="en-US" sz="2800" dirty="0" smtClean="0"/>
          </a:p>
        </p:txBody>
      </p:sp>
      <p:sp>
        <p:nvSpPr>
          <p:cNvPr id="4" name="Slide Number Placeholder 3"/>
          <p:cNvSpPr>
            <a:spLocks noGrp="1"/>
          </p:cNvSpPr>
          <p:nvPr>
            <p:ph type="sldNum" sz="quarter" idx="12"/>
          </p:nvPr>
        </p:nvSpPr>
        <p:spPr/>
        <p:txBody>
          <a:bodyPr/>
          <a:lstStyle/>
          <a:p>
            <a:fld id="{194F131D-41A4-A242-9676-BBA386F9D3AE}" type="slidenum">
              <a:rPr lang="en-US" smtClean="0"/>
              <a:pPr/>
              <a:t>74</a:t>
            </a:fld>
            <a:endParaRPr lang="en-US" dirty="0"/>
          </a:p>
        </p:txBody>
      </p:sp>
      <p:sp>
        <p:nvSpPr>
          <p:cNvPr id="6"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Hammerquist</a:t>
            </a:r>
            <a:r>
              <a:rPr lang="en-US" sz="2800" b="1" dirty="0" smtClean="0">
                <a:solidFill>
                  <a:srgbClr val="FFFFFF"/>
                </a:solidFill>
                <a:ea typeface="Garamond" pitchFamily="-107" charset="0"/>
                <a:cs typeface="Arial"/>
                <a:sym typeface="Garamond" pitchFamily="-107" charset="0"/>
              </a:rPr>
              <a:t> and </a:t>
            </a:r>
            <a:r>
              <a:rPr lang="en-US" sz="2800" b="1" dirty="0" err="1" smtClean="0">
                <a:solidFill>
                  <a:srgbClr val="FFFFFF"/>
                </a:solidFill>
                <a:ea typeface="Garamond" pitchFamily="-107" charset="0"/>
                <a:cs typeface="Arial"/>
                <a:sym typeface="Garamond" pitchFamily="-107" charset="0"/>
              </a:rPr>
              <a:t>Pressler</a:t>
            </a:r>
            <a:r>
              <a:rPr lang="en-US" sz="2800" b="1" dirty="0" smtClean="0">
                <a:solidFill>
                  <a:srgbClr val="FFFFFF"/>
                </a:solidFill>
                <a:ea typeface="Garamond" pitchFamily="-107" charset="0"/>
                <a:cs typeface="Arial"/>
                <a:sym typeface="Garamond" pitchFamily="-107" charset="0"/>
              </a:rPr>
              <a:t> v. Banka, MD.</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No. 150303550 945 and 947 EDA (C.P. </a:t>
            </a:r>
            <a:r>
              <a:rPr lang="en-US" sz="2000" dirty="0" err="1" smtClean="0">
                <a:solidFill>
                  <a:srgbClr val="FFFFFF"/>
                </a:solidFill>
                <a:ea typeface="Garamond" pitchFamily="-107" charset="0"/>
                <a:cs typeface="Arial"/>
                <a:sym typeface="Garamond" pitchFamily="-107" charset="0"/>
              </a:rPr>
              <a:t>Phila</a:t>
            </a:r>
            <a:r>
              <a:rPr lang="en-US" sz="2000" dirty="0" smtClean="0">
                <a:solidFill>
                  <a:srgbClr val="FFFFFF"/>
                </a:solidFill>
                <a:ea typeface="Garamond" pitchFamily="-107" charset="0"/>
                <a:cs typeface="Arial"/>
                <a:sym typeface="Garamond" pitchFamily="-107" charset="0"/>
              </a:rPr>
              <a:t>. June 28,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Cohen, J.</a:t>
            </a:r>
            <a:endParaRPr lang="en-US" sz="1600" i="1" dirty="0">
              <a:solidFill>
                <a:srgbClr val="000000"/>
              </a:solidFill>
            </a:endParaRPr>
          </a:p>
        </p:txBody>
      </p:sp>
    </p:spTree>
    <p:extLst>
      <p:ext uri="{BB962C8B-B14F-4D97-AF65-F5344CB8AC3E}">
        <p14:creationId xmlns:p14="http://schemas.microsoft.com/office/powerpoint/2010/main" val="3663152900"/>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467"/>
            <a:ext cx="8229600" cy="4525963"/>
          </a:xfrm>
        </p:spPr>
        <p:txBody>
          <a:bodyPr>
            <a:normAutofit/>
          </a:bodyPr>
          <a:lstStyle/>
          <a:p>
            <a:r>
              <a:rPr lang="en-US" sz="2400" dirty="0" smtClean="0"/>
              <a:t>There is no tolling of the statute of repose due to the discovery rule.</a:t>
            </a:r>
          </a:p>
          <a:p>
            <a:r>
              <a:rPr lang="en-US" sz="2400" dirty="0" smtClean="0"/>
              <a:t>Although plaintiff did not learn that stents were unnecessary until 2013, the applicable date for statute of repose is 8-16-07 when stents were replaced.</a:t>
            </a:r>
            <a:endParaRPr lang="en-US" sz="2400" dirty="0"/>
          </a:p>
          <a:p>
            <a:r>
              <a:rPr lang="en-US" sz="2400" dirty="0" smtClean="0"/>
              <a:t>Plaintiff pleaded a cause of action under PA’s Unfair Trade Practices and Consumer Protection Law.</a:t>
            </a:r>
          </a:p>
          <a:p>
            <a:r>
              <a:rPr lang="en-US" sz="2400" dirty="0" smtClean="0"/>
              <a:t>Court found that the MCARE statute of repose controlled.</a:t>
            </a:r>
          </a:p>
          <a:p>
            <a:endParaRPr lang="en-US" sz="2400" dirty="0"/>
          </a:p>
        </p:txBody>
      </p:sp>
      <p:sp>
        <p:nvSpPr>
          <p:cNvPr id="4" name="Slide Number Placeholder 3"/>
          <p:cNvSpPr>
            <a:spLocks noGrp="1"/>
          </p:cNvSpPr>
          <p:nvPr>
            <p:ph type="sldNum" sz="quarter" idx="12"/>
          </p:nvPr>
        </p:nvSpPr>
        <p:spPr/>
        <p:txBody>
          <a:bodyPr/>
          <a:lstStyle/>
          <a:p>
            <a:fld id="{194F131D-41A4-A242-9676-BBA386F9D3AE}" type="slidenum">
              <a:rPr lang="en-US" smtClean="0"/>
              <a:pPr/>
              <a:t>75</a:t>
            </a:fld>
            <a:endParaRPr lang="en-US" dirty="0"/>
          </a:p>
        </p:txBody>
      </p:sp>
      <p:sp>
        <p:nvSpPr>
          <p:cNvPr id="6"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Hammerquist</a:t>
            </a:r>
            <a:r>
              <a:rPr lang="en-US" sz="2800" b="1" dirty="0" smtClean="0">
                <a:solidFill>
                  <a:srgbClr val="FFFFFF"/>
                </a:solidFill>
                <a:ea typeface="Garamond" pitchFamily="-107" charset="0"/>
                <a:cs typeface="Arial"/>
                <a:sym typeface="Garamond" pitchFamily="-107" charset="0"/>
              </a:rPr>
              <a:t> and </a:t>
            </a:r>
            <a:r>
              <a:rPr lang="en-US" sz="2800" b="1" dirty="0" err="1" smtClean="0">
                <a:solidFill>
                  <a:srgbClr val="FFFFFF"/>
                </a:solidFill>
                <a:ea typeface="Garamond" pitchFamily="-107" charset="0"/>
                <a:cs typeface="Arial"/>
                <a:sym typeface="Garamond" pitchFamily="-107" charset="0"/>
              </a:rPr>
              <a:t>Pressler</a:t>
            </a:r>
            <a:r>
              <a:rPr lang="en-US" sz="2800" b="1" dirty="0" smtClean="0">
                <a:solidFill>
                  <a:srgbClr val="FFFFFF"/>
                </a:solidFill>
                <a:ea typeface="Garamond" pitchFamily="-107" charset="0"/>
                <a:cs typeface="Arial"/>
                <a:sym typeface="Garamond" pitchFamily="-107" charset="0"/>
              </a:rPr>
              <a:t> v. Banka, MD.</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No. 150303550 945 and 947 EDA (C.P. </a:t>
            </a:r>
            <a:r>
              <a:rPr lang="en-US" sz="2000" dirty="0" err="1" smtClean="0">
                <a:solidFill>
                  <a:srgbClr val="FFFFFF"/>
                </a:solidFill>
                <a:ea typeface="Garamond" pitchFamily="-107" charset="0"/>
                <a:cs typeface="Arial"/>
                <a:sym typeface="Garamond" pitchFamily="-107" charset="0"/>
              </a:rPr>
              <a:t>Phila</a:t>
            </a:r>
            <a:r>
              <a:rPr lang="en-US" sz="2000" dirty="0" smtClean="0">
                <a:solidFill>
                  <a:srgbClr val="FFFFFF"/>
                </a:solidFill>
                <a:ea typeface="Garamond" pitchFamily="-107" charset="0"/>
                <a:cs typeface="Arial"/>
                <a:sym typeface="Garamond" pitchFamily="-107" charset="0"/>
              </a:rPr>
              <a:t>. June 28,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Cohen, J.</a:t>
            </a:r>
            <a:endParaRPr lang="en-US" sz="1600" i="1" dirty="0">
              <a:solidFill>
                <a:srgbClr val="000000"/>
              </a:solidFill>
            </a:endParaRPr>
          </a:p>
        </p:txBody>
      </p:sp>
    </p:spTree>
    <p:extLst>
      <p:ext uri="{BB962C8B-B14F-4D97-AF65-F5344CB8AC3E}">
        <p14:creationId xmlns:p14="http://schemas.microsoft.com/office/powerpoint/2010/main" val="378065196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Tinstman</a:t>
            </a:r>
            <a:r>
              <a:rPr lang="en-US" sz="2800" b="1" dirty="0" smtClean="0">
                <a:solidFill>
                  <a:srgbClr val="FFFFFF"/>
                </a:solidFill>
                <a:ea typeface="Garamond" pitchFamily="-107" charset="0"/>
                <a:cs typeface="Arial"/>
                <a:sym typeface="Garamond" pitchFamily="-107" charset="0"/>
              </a:rPr>
              <a:t> v. </a:t>
            </a:r>
            <a:r>
              <a:rPr lang="en-US" sz="2800" b="1" dirty="0" err="1" smtClean="0">
                <a:solidFill>
                  <a:srgbClr val="FFFFFF"/>
                </a:solidFill>
                <a:ea typeface="Garamond" pitchFamily="-107" charset="0"/>
                <a:cs typeface="Arial"/>
                <a:sym typeface="Garamond" pitchFamily="-107" charset="0"/>
              </a:rPr>
              <a:t>Bassaly</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15-1433 (C.P. Lawrence March 31, 2015)</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Cox, J.</a:t>
            </a:r>
            <a:endParaRPr lang="en-US" sz="1600" i="1" dirty="0">
              <a:solidFill>
                <a:srgbClr val="000000"/>
              </a:solidFill>
            </a:endParaRPr>
          </a:p>
        </p:txBody>
      </p:sp>
      <p:sp>
        <p:nvSpPr>
          <p:cNvPr id="3" name="Content Placeholder 2"/>
          <p:cNvSpPr>
            <a:spLocks noGrp="1"/>
          </p:cNvSpPr>
          <p:nvPr>
            <p:ph idx="1"/>
          </p:nvPr>
        </p:nvSpPr>
        <p:spPr>
          <a:xfrm>
            <a:off x="457200" y="1929172"/>
            <a:ext cx="8229600" cy="4986184"/>
          </a:xfrm>
        </p:spPr>
        <p:txBody>
          <a:bodyPr>
            <a:normAutofit/>
          </a:bodyPr>
          <a:lstStyle/>
          <a:p>
            <a:r>
              <a:rPr lang="en-US" sz="2400" dirty="0" smtClean="0">
                <a:cs typeface="Garamond"/>
              </a:rPr>
              <a:t>Plaintiff filed claim in 2010 stating defendant failed to remove her fallopian tubes in a 1993 surgery as well as failure to inform her of his failure in 2005.</a:t>
            </a:r>
          </a:p>
          <a:p>
            <a:r>
              <a:rPr lang="en-US" sz="2400" dirty="0" smtClean="0">
                <a:cs typeface="Garamond"/>
              </a:rPr>
              <a:t>The 7-year period to file for failure to remove the fallopian tubes had expired.</a:t>
            </a:r>
          </a:p>
          <a:p>
            <a:r>
              <a:rPr lang="en-US" sz="2400" dirty="0" smtClean="0">
                <a:cs typeface="Garamond"/>
              </a:rPr>
              <a:t>Motion for summary judgment for claims arising from the surgery were barred by statute of repose.</a:t>
            </a:r>
          </a:p>
          <a:p>
            <a:r>
              <a:rPr lang="en-US" sz="2400" dirty="0" smtClean="0">
                <a:cs typeface="Garamond"/>
              </a:rPr>
              <a:t>Claim regarding failure to inform and punitive damages was denied.</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76</a:t>
            </a:fld>
            <a:endParaRPr lang="en-US" sz="1200" b="1" dirty="0"/>
          </a:p>
        </p:txBody>
      </p:sp>
    </p:spTree>
    <p:extLst>
      <p:ext uri="{BB962C8B-B14F-4D97-AF65-F5344CB8AC3E}">
        <p14:creationId xmlns:p14="http://schemas.microsoft.com/office/powerpoint/2010/main" val="34253719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Deni</a:t>
            </a:r>
            <a:r>
              <a:rPr lang="en-US" sz="2800" b="1" dirty="0" smtClean="0">
                <a:solidFill>
                  <a:srgbClr val="FFFFFF"/>
                </a:solidFill>
                <a:ea typeface="Garamond" pitchFamily="-107" charset="0"/>
                <a:cs typeface="Arial"/>
                <a:sym typeface="Garamond" pitchFamily="-107" charset="0"/>
              </a:rPr>
              <a:t> v. Banka, MD</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15-1655 (C.P. </a:t>
            </a:r>
            <a:r>
              <a:rPr lang="en-US" sz="2000" dirty="0" err="1" smtClean="0">
                <a:solidFill>
                  <a:srgbClr val="FFFFFF"/>
                </a:solidFill>
                <a:ea typeface="Garamond" pitchFamily="-107" charset="0"/>
                <a:cs typeface="Arial"/>
                <a:sym typeface="Garamond" pitchFamily="-107" charset="0"/>
              </a:rPr>
              <a:t>Phila</a:t>
            </a:r>
            <a:r>
              <a:rPr lang="en-US" sz="2000" dirty="0" smtClean="0">
                <a:solidFill>
                  <a:srgbClr val="FFFFFF"/>
                </a:solidFill>
                <a:ea typeface="Garamond" pitchFamily="-107" charset="0"/>
                <a:cs typeface="Arial"/>
                <a:sym typeface="Garamond" pitchFamily="-107" charset="0"/>
              </a:rPr>
              <a:t>. October 22, 2015)</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Massiah</a:t>
            </a:r>
            <a:r>
              <a:rPr lang="en-US" sz="1600" i="1" dirty="0" smtClean="0">
                <a:solidFill>
                  <a:srgbClr val="FFFFFF"/>
                </a:solidFill>
                <a:ea typeface="Garamond" pitchFamily="-107" charset="0"/>
                <a:cs typeface="Arial"/>
                <a:sym typeface="Garamond" pitchFamily="-107" charset="0"/>
              </a:rPr>
              <a:t>-Jackson,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lnSpcReduction="10000"/>
          </a:bodyPr>
          <a:lstStyle/>
          <a:p>
            <a:r>
              <a:rPr lang="en-US" sz="2400" dirty="0" smtClean="0">
                <a:cs typeface="Garamond"/>
              </a:rPr>
              <a:t>Pennsylvania Hospital released statement to patients of Dr. Banka and the public concerning medical care the doctor offered, June 23 and August 18, 2005.</a:t>
            </a:r>
          </a:p>
          <a:p>
            <a:r>
              <a:rPr lang="en-US" sz="2400" dirty="0" smtClean="0">
                <a:cs typeface="Garamond"/>
              </a:rPr>
              <a:t>Dr. Banka’s patients learned for the first time on April 2, 2013 that unnecessary and unwarranted invasive procedures may have been performed on them.</a:t>
            </a:r>
          </a:p>
          <a:p>
            <a:r>
              <a:rPr lang="en-US" sz="2400" dirty="0" smtClean="0">
                <a:cs typeface="Garamond"/>
              </a:rPr>
              <a:t>Civil actions were filed and defendant raised the MCARE Act’s 7-year statute of repose.  Filed December 2, 2013.</a:t>
            </a:r>
          </a:p>
          <a:p>
            <a:r>
              <a:rPr lang="en-US" sz="2400" dirty="0" smtClean="0">
                <a:cs typeface="Garamond"/>
              </a:rPr>
              <a:t>Plaintiffs argued that claims including battery, fraud, misrepresentation and unjust enrichment are not barred by the statute.</a:t>
            </a:r>
          </a:p>
          <a:p>
            <a:r>
              <a:rPr lang="en-US" sz="2400" dirty="0" smtClean="0">
                <a:cs typeface="Garamond"/>
              </a:rPr>
              <a:t>Court found MCARE statute applicable and </a:t>
            </a:r>
            <a:r>
              <a:rPr lang="en-US" sz="2400" dirty="0" err="1" smtClean="0">
                <a:cs typeface="Garamond"/>
              </a:rPr>
              <a:t>Deni’s</a:t>
            </a:r>
            <a:r>
              <a:rPr lang="en-US" sz="2400" dirty="0" smtClean="0">
                <a:cs typeface="Garamond"/>
              </a:rPr>
              <a:t> civil action beyond the repose period.</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77</a:t>
            </a:fld>
            <a:endParaRPr lang="en-US" sz="1200" b="1" dirty="0"/>
          </a:p>
        </p:txBody>
      </p:sp>
    </p:spTree>
    <p:extLst>
      <p:ext uri="{BB962C8B-B14F-4D97-AF65-F5344CB8AC3E}">
        <p14:creationId xmlns:p14="http://schemas.microsoft.com/office/powerpoint/2010/main" val="4339219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4277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Subrogation</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78</a:t>
            </a:fld>
            <a:endParaRPr lang="en-US" dirty="0"/>
          </a:p>
        </p:txBody>
      </p:sp>
    </p:spTree>
    <p:extLst>
      <p:ext uri="{BB962C8B-B14F-4D97-AF65-F5344CB8AC3E}">
        <p14:creationId xmlns:p14="http://schemas.microsoft.com/office/powerpoint/2010/main" val="7946286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Coventry Health Care of Missouri, Inc. v. </a:t>
            </a:r>
            <a:r>
              <a:rPr lang="en-US" sz="2800" b="1" dirty="0" err="1" smtClean="0">
                <a:solidFill>
                  <a:srgbClr val="FFFFFF"/>
                </a:solidFill>
                <a:ea typeface="Garamond" pitchFamily="-107" charset="0"/>
                <a:cs typeface="Arial"/>
                <a:sym typeface="Garamond" pitchFamily="-107" charset="0"/>
              </a:rPr>
              <a:t>Nevils</a:t>
            </a:r>
            <a:r>
              <a:rPr lang="en-US" sz="2800" b="1" dirty="0">
                <a:solidFill>
                  <a:srgbClr val="FFFFFF"/>
                </a:solidFill>
                <a:ea typeface="Garamond" pitchFamily="-107" charset="0"/>
                <a:cs typeface="Arial"/>
                <a:sym typeface="Garamond" pitchFamily="-107" charset="0"/>
              </a:rPr>
              <a:t/>
            </a:r>
            <a:br>
              <a:rPr lang="en-US" sz="2800" b="1" dirty="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137 </a:t>
            </a:r>
            <a:r>
              <a:rPr lang="en-US" sz="2000" dirty="0" err="1" smtClean="0">
                <a:solidFill>
                  <a:srgbClr val="FFFFFF"/>
                </a:solidFill>
                <a:ea typeface="Garamond" pitchFamily="-107" charset="0"/>
                <a:cs typeface="Arial"/>
                <a:sym typeface="Garamond" pitchFamily="-107" charset="0"/>
              </a:rPr>
              <a:t>S.Ct</a:t>
            </a:r>
            <a:r>
              <a:rPr lang="en-US" sz="2000" dirty="0" smtClean="0">
                <a:solidFill>
                  <a:srgbClr val="FFFFFF"/>
                </a:solidFill>
                <a:ea typeface="Garamond" pitchFamily="-107" charset="0"/>
                <a:cs typeface="Arial"/>
                <a:sym typeface="Garamond" pitchFamily="-107" charset="0"/>
              </a:rPr>
              <a:t>. 1190 (2017)</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Ginsburg,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Respondent-plaintiff enrolled in and was insured under a FEHBA plan of petitioner-defendant.  </a:t>
            </a:r>
          </a:p>
          <a:p>
            <a:r>
              <a:rPr lang="en-US" sz="2400" dirty="0" smtClean="0">
                <a:cs typeface="Garamond"/>
              </a:rPr>
              <a:t>Respondent-plaintiff sued driver after suffering injuries from a car accident and recovered a settlement.</a:t>
            </a:r>
          </a:p>
          <a:p>
            <a:r>
              <a:rPr lang="en-US" sz="2400" dirty="0" smtClean="0">
                <a:cs typeface="Garamond"/>
              </a:rPr>
              <a:t>Coventry asserted a lien and </a:t>
            </a:r>
            <a:r>
              <a:rPr lang="en-US" sz="2400" dirty="0" err="1" smtClean="0">
                <a:cs typeface="Garamond"/>
              </a:rPr>
              <a:t>Nevils</a:t>
            </a:r>
            <a:r>
              <a:rPr lang="en-US" sz="2400" dirty="0" smtClean="0">
                <a:cs typeface="Garamond"/>
              </a:rPr>
              <a:t> satisfied the lien.</a:t>
            </a:r>
          </a:p>
          <a:p>
            <a:r>
              <a:rPr lang="en-US" sz="2400" dirty="0" err="1" smtClean="0">
                <a:cs typeface="Garamond"/>
              </a:rPr>
              <a:t>Nevils</a:t>
            </a:r>
            <a:r>
              <a:rPr lang="en-US" sz="2400" dirty="0" smtClean="0">
                <a:cs typeface="Garamond"/>
              </a:rPr>
              <a:t> then filed a class action against Coventry alleging they unlawfully obtained a reimbursement.  Missouri law does not permit subrogation or reimbursement in this context.</a:t>
            </a:r>
          </a:p>
          <a:p>
            <a:pPr marL="0" indent="0">
              <a:buNone/>
            </a:pPr>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79</a:t>
            </a:fld>
            <a:endParaRPr lang="en-US" sz="1200" b="1" dirty="0"/>
          </a:p>
        </p:txBody>
      </p:sp>
    </p:spTree>
    <p:extLst>
      <p:ext uri="{BB962C8B-B14F-4D97-AF65-F5344CB8AC3E}">
        <p14:creationId xmlns:p14="http://schemas.microsoft.com/office/powerpoint/2010/main" val="3445628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91" y="274638"/>
            <a:ext cx="8708778" cy="1143000"/>
          </a:xfrm>
          <a:ln w="76200" cmpd="tri">
            <a:solidFill>
              <a:srgbClr val="FFFFFF"/>
            </a:solidFill>
          </a:ln>
        </p:spPr>
        <p:txBody>
          <a:bodyPr>
            <a:normAutofit fontScale="90000"/>
          </a:bodyPr>
          <a:lstStyle/>
          <a:p>
            <a:r>
              <a:rPr lang="en-US" sz="2200" b="1" dirty="0" smtClean="0">
                <a:solidFill>
                  <a:srgbClr val="FFFFFF"/>
                </a:solidFill>
                <a:ea typeface="Garamond" pitchFamily="-107" charset="0"/>
                <a:cs typeface="Arial"/>
                <a:sym typeface="Garamond" pitchFamily="-107" charset="0"/>
              </a:rPr>
              <a:t> </a:t>
            </a:r>
            <a:r>
              <a:rPr lang="en-US" sz="2000" b="1" dirty="0" smtClean="0">
                <a:solidFill>
                  <a:srgbClr val="FFFFFF"/>
                </a:solidFill>
                <a:ea typeface="Garamond" pitchFamily="-107" charset="0"/>
                <a:cs typeface="Arial"/>
                <a:sym typeface="Garamond" pitchFamily="-107" charset="0"/>
              </a:rPr>
              <a:t>Del </a:t>
            </a:r>
            <a:r>
              <a:rPr lang="en-US" sz="2000" b="1" dirty="0" err="1" smtClean="0">
                <a:solidFill>
                  <a:srgbClr val="FFFFFF"/>
                </a:solidFill>
                <a:ea typeface="Garamond" pitchFamily="-107" charset="0"/>
                <a:cs typeface="Arial"/>
                <a:sym typeface="Garamond" pitchFamily="-107" charset="0"/>
              </a:rPr>
              <a:t>Ciotto</a:t>
            </a:r>
            <a:r>
              <a:rPr lang="en-US" sz="2000" b="1" dirty="0" smtClean="0">
                <a:solidFill>
                  <a:srgbClr val="FFFFFF"/>
                </a:solidFill>
                <a:ea typeface="Garamond" pitchFamily="-107" charset="0"/>
                <a:cs typeface="Arial"/>
                <a:sym typeface="Garamond" pitchFamily="-107" charset="0"/>
              </a:rPr>
              <a:t> v. Pennsylvania Hospital of the University of Penn Health System </a:t>
            </a:r>
            <a:br>
              <a:rPr lang="en-US" sz="20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2017 Pa. Super. 412 (December 27, 2017)</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Solano,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cs typeface="Garamond"/>
              </a:rPr>
              <a:t>Where relative of decedent who is a wrongful death beneficiary did not sign arbitration agreement in nursing home case, the relative is not bound.</a:t>
            </a:r>
          </a:p>
          <a:p>
            <a:r>
              <a:rPr lang="en-US" sz="2400" dirty="0" smtClean="0">
                <a:cs typeface="Garamond"/>
              </a:rPr>
              <a:t>Fast that there was a box for individual signature and it was not signed, is enough to show that the relative did not agree.</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8</a:t>
            </a:fld>
            <a:endParaRPr lang="en-US" sz="1200" b="1" dirty="0"/>
          </a:p>
        </p:txBody>
      </p:sp>
    </p:spTree>
    <p:extLst>
      <p:ext uri="{BB962C8B-B14F-4D97-AF65-F5344CB8AC3E}">
        <p14:creationId xmlns:p14="http://schemas.microsoft.com/office/powerpoint/2010/main" val="14331062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Coventry Health Care of Missouri, Inc. v. </a:t>
            </a:r>
            <a:r>
              <a:rPr lang="en-US" sz="2800" b="1" dirty="0" err="1" smtClean="0">
                <a:solidFill>
                  <a:srgbClr val="FFFFFF"/>
                </a:solidFill>
                <a:ea typeface="Garamond" pitchFamily="-107" charset="0"/>
                <a:cs typeface="Arial"/>
                <a:sym typeface="Garamond" pitchFamily="-107" charset="0"/>
              </a:rPr>
              <a:t>Nevils</a:t>
            </a:r>
            <a:r>
              <a:rPr lang="en-US" sz="2800" b="1" dirty="0">
                <a:solidFill>
                  <a:srgbClr val="FFFFFF"/>
                </a:solidFill>
                <a:ea typeface="Garamond" pitchFamily="-107" charset="0"/>
                <a:cs typeface="Arial"/>
                <a:sym typeface="Garamond" pitchFamily="-107" charset="0"/>
              </a:rPr>
              <a:t/>
            </a:r>
            <a:br>
              <a:rPr lang="en-US" sz="2800" b="1" dirty="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137 </a:t>
            </a:r>
            <a:r>
              <a:rPr lang="en-US" sz="2000" dirty="0" err="1" smtClean="0">
                <a:solidFill>
                  <a:srgbClr val="FFFFFF"/>
                </a:solidFill>
                <a:ea typeface="Garamond" pitchFamily="-107" charset="0"/>
                <a:cs typeface="Arial"/>
                <a:sym typeface="Garamond" pitchFamily="-107" charset="0"/>
              </a:rPr>
              <a:t>S.Ct</a:t>
            </a:r>
            <a:r>
              <a:rPr lang="en-US" sz="2000" dirty="0" smtClean="0">
                <a:solidFill>
                  <a:srgbClr val="FFFFFF"/>
                </a:solidFill>
                <a:ea typeface="Garamond" pitchFamily="-107" charset="0"/>
                <a:cs typeface="Arial"/>
                <a:sym typeface="Garamond" pitchFamily="-107" charset="0"/>
              </a:rPr>
              <a:t>. 1190 (2017)</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Ginsburg,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Trial court granted summary judgment in Coventry’s favor.  Missouri Supreme Court reversed.</a:t>
            </a:r>
          </a:p>
          <a:p>
            <a:r>
              <a:rPr lang="en-US" sz="2400" dirty="0" smtClean="0">
                <a:cs typeface="Garamond"/>
              </a:rPr>
              <a:t>We hold that contractual subrogation and reimbursement prescriptions plainly “relate to</a:t>
            </a:r>
            <a:r>
              <a:rPr lang="mr-IN" sz="2400" dirty="0" smtClean="0">
                <a:cs typeface="Garamond"/>
              </a:rPr>
              <a:t>…</a:t>
            </a:r>
            <a:r>
              <a:rPr lang="en-US" sz="2400" dirty="0" smtClean="0">
                <a:cs typeface="Garamond"/>
              </a:rPr>
              <a:t>payments with respect to benefits.”</a:t>
            </a:r>
          </a:p>
          <a:p>
            <a:r>
              <a:rPr lang="en-US" sz="2400" dirty="0" err="1" smtClean="0">
                <a:cs typeface="Garamond"/>
              </a:rPr>
              <a:t>FEHBA</a:t>
            </a:r>
            <a:r>
              <a:rPr lang="en-US" sz="2400" dirty="0" smtClean="0">
                <a:cs typeface="Garamond"/>
              </a:rPr>
              <a:t> contract terms “relate to the nature, provision, or extent of coverage or benefits (including payments with respect to benefits),” § 8902(m)(1) ensures terms will be uniformly enforceable nationwide, free from state interference.</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80</a:t>
            </a:fld>
            <a:endParaRPr lang="en-US" sz="1200" b="1" dirty="0"/>
          </a:p>
        </p:txBody>
      </p:sp>
    </p:spTree>
    <p:extLst>
      <p:ext uri="{BB962C8B-B14F-4D97-AF65-F5344CB8AC3E}">
        <p14:creationId xmlns:p14="http://schemas.microsoft.com/office/powerpoint/2010/main" val="25497010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700" b="1" dirty="0" err="1" smtClean="0">
                <a:solidFill>
                  <a:srgbClr val="FFFFFF"/>
                </a:solidFill>
                <a:ea typeface="Garamond" pitchFamily="-107" charset="0"/>
                <a:cs typeface="Arial"/>
                <a:sym typeface="Garamond" pitchFamily="-107" charset="0"/>
              </a:rPr>
              <a:t>Montanile</a:t>
            </a:r>
            <a:r>
              <a:rPr lang="en-US" sz="2700" b="1" dirty="0" smtClean="0">
                <a:solidFill>
                  <a:srgbClr val="FFFFFF"/>
                </a:solidFill>
                <a:ea typeface="Garamond" pitchFamily="-107" charset="0"/>
                <a:cs typeface="Arial"/>
                <a:sym typeface="Garamond" pitchFamily="-107" charset="0"/>
              </a:rPr>
              <a:t> v. Board of Trustees National Elevator</a:t>
            </a:r>
            <a:br>
              <a:rPr lang="en-US" sz="27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136 </a:t>
            </a:r>
            <a:r>
              <a:rPr lang="en-US" sz="2000" dirty="0" err="1" smtClean="0">
                <a:solidFill>
                  <a:srgbClr val="FFFFFF"/>
                </a:solidFill>
                <a:ea typeface="Garamond" pitchFamily="-107" charset="0"/>
                <a:cs typeface="Arial"/>
                <a:sym typeface="Garamond" pitchFamily="-107" charset="0"/>
              </a:rPr>
              <a:t>S.Ct</a:t>
            </a:r>
            <a:r>
              <a:rPr lang="en-US" sz="2000" dirty="0" smtClean="0">
                <a:solidFill>
                  <a:srgbClr val="FFFFFF"/>
                </a:solidFill>
                <a:ea typeface="Garamond" pitchFamily="-107" charset="0"/>
                <a:cs typeface="Arial"/>
                <a:sym typeface="Garamond" pitchFamily="-107" charset="0"/>
              </a:rPr>
              <a:t>. 651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Thomas,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fontScale="92500" lnSpcReduction="10000"/>
          </a:bodyPr>
          <a:lstStyle/>
          <a:p>
            <a:r>
              <a:rPr lang="en-US" sz="2400" dirty="0" smtClean="0">
                <a:cs typeface="Garamond"/>
              </a:rPr>
              <a:t>Plaintiff was seriously injured by a drunk driver.</a:t>
            </a:r>
          </a:p>
          <a:p>
            <a:r>
              <a:rPr lang="en-US" sz="2400" dirty="0" smtClean="0">
                <a:cs typeface="Garamond"/>
              </a:rPr>
              <a:t>His ERISA plan paid for a portion of his medical expenses.</a:t>
            </a:r>
          </a:p>
          <a:p>
            <a:r>
              <a:rPr lang="en-US" sz="2400" dirty="0" smtClean="0">
                <a:cs typeface="Garamond"/>
              </a:rPr>
              <a:t>Plaintiff later sued the driver obtaining a settlement.</a:t>
            </a:r>
          </a:p>
          <a:p>
            <a:r>
              <a:rPr lang="en-US" sz="2400" dirty="0" smtClean="0">
                <a:cs typeface="Garamond"/>
              </a:rPr>
              <a:t>Pursuant to the plan’s subrogation clause, respondent plan administrator sought reimbursement from the settlement.</a:t>
            </a:r>
          </a:p>
          <a:p>
            <a:r>
              <a:rPr lang="en-US" sz="2400" dirty="0" smtClean="0">
                <a:cs typeface="Garamond"/>
              </a:rPr>
              <a:t>The request was refused and the plaintiff received the settlement.</a:t>
            </a:r>
          </a:p>
          <a:p>
            <a:r>
              <a:rPr lang="en-US" sz="2400" dirty="0" smtClean="0">
                <a:cs typeface="Garamond"/>
              </a:rPr>
              <a:t>Later, the Board sued plaintiff in Federal Court under Section 502(a)(3) of ERISA seeking an equitable lien.</a:t>
            </a:r>
          </a:p>
          <a:p>
            <a:r>
              <a:rPr lang="en-US" sz="2400" dirty="0" smtClean="0">
                <a:cs typeface="Garamond"/>
              </a:rPr>
              <a:t>Plaintiff argued that no identifiable fund existed to enforce the lien.</a:t>
            </a:r>
          </a:p>
          <a:p>
            <a:r>
              <a:rPr lang="en-US" sz="2400" dirty="0" smtClean="0">
                <a:cs typeface="Garamond"/>
              </a:rPr>
              <a:t>District Court rejected plaintiff’s argument and the Eleventh Court affirmed stating that the plan was entitled to reimbursement from plaintiff’s general assets.</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81</a:t>
            </a:fld>
            <a:endParaRPr lang="en-US" sz="1200" b="1" dirty="0"/>
          </a:p>
        </p:txBody>
      </p:sp>
    </p:spTree>
    <p:extLst>
      <p:ext uri="{BB962C8B-B14F-4D97-AF65-F5344CB8AC3E}">
        <p14:creationId xmlns:p14="http://schemas.microsoft.com/office/powerpoint/2010/main" val="29879694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lstStyle/>
          <a:p>
            <a:r>
              <a:rPr lang="en-US" sz="2800" b="1" dirty="0" err="1" smtClean="0">
                <a:solidFill>
                  <a:srgbClr val="FFFFFF"/>
                </a:solidFill>
                <a:ea typeface="Garamond" pitchFamily="-107" charset="0"/>
                <a:cs typeface="Arial"/>
                <a:sym typeface="Garamond" pitchFamily="-107" charset="0"/>
              </a:rPr>
              <a:t>Protz</a:t>
            </a:r>
            <a:r>
              <a:rPr lang="en-US" sz="2800" b="1" dirty="0" smtClean="0">
                <a:solidFill>
                  <a:srgbClr val="FFFFFF"/>
                </a:solidFill>
                <a:ea typeface="Garamond" pitchFamily="-107" charset="0"/>
                <a:cs typeface="Arial"/>
                <a:sym typeface="Garamond" pitchFamily="-107" charset="0"/>
              </a:rPr>
              <a:t> v. W.C.A.B. (Derry Area School Dist.)</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131 A.3d 572 (Pa. </a:t>
            </a:r>
            <a:r>
              <a:rPr lang="en-US" sz="2000" dirty="0" err="1" smtClean="0">
                <a:solidFill>
                  <a:srgbClr val="FFFFFF"/>
                </a:solidFill>
                <a:ea typeface="Garamond" pitchFamily="-107" charset="0"/>
                <a:cs typeface="Arial"/>
                <a:sym typeface="Garamond" pitchFamily="-107" charset="0"/>
              </a:rPr>
              <a:t>Commw</a:t>
            </a:r>
            <a:r>
              <a:rPr lang="en-US" sz="2000" dirty="0" smtClean="0">
                <a:solidFill>
                  <a:srgbClr val="FFFFFF"/>
                </a:solidFill>
                <a:ea typeface="Garamond" pitchFamily="-107" charset="0"/>
                <a:cs typeface="Arial"/>
                <a:sym typeface="Garamond" pitchFamily="-107" charset="0"/>
              </a:rPr>
              <a:t>. Ct.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Pellegrini</a:t>
            </a:r>
            <a:r>
              <a:rPr lang="en-US" sz="1600" i="1" dirty="0" smtClean="0">
                <a:solidFill>
                  <a:srgbClr val="FFFFFF"/>
                </a:solidFill>
                <a:ea typeface="Garamond" pitchFamily="-107" charset="0"/>
                <a:cs typeface="Arial"/>
                <a:sym typeface="Garamond" pitchFamily="-107" charset="0"/>
              </a:rPr>
              <a:t>, P.J.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pPr>
              <a:buFont typeface="Arial"/>
              <a:buChar char="•"/>
            </a:pPr>
            <a:r>
              <a:rPr lang="en-US" sz="2400" dirty="0" smtClean="0">
                <a:cs typeface="Garamond"/>
              </a:rPr>
              <a:t>Claimant sustained a work-related injury to her right knee causing pain with underlying vascular impairment. </a:t>
            </a:r>
          </a:p>
          <a:p>
            <a:pPr>
              <a:buFont typeface="Arial"/>
              <a:buChar char="•"/>
            </a:pPr>
            <a:r>
              <a:rPr lang="en-US" sz="2400" dirty="0" smtClean="0">
                <a:cs typeface="Garamond"/>
              </a:rPr>
              <a:t>Employer paid claimant partial-disability benefits after an impairment rating evaluation.</a:t>
            </a:r>
          </a:p>
          <a:p>
            <a:pPr>
              <a:buFont typeface="Arial"/>
              <a:buChar char="•"/>
            </a:pPr>
            <a:r>
              <a:rPr lang="en-US" sz="2400" dirty="0" smtClean="0">
                <a:cs typeface="Garamond"/>
              </a:rPr>
              <a:t>Claimant required a total knee replacement resulting in a divided artery.</a:t>
            </a:r>
          </a:p>
          <a:p>
            <a:pPr>
              <a:buFont typeface="Arial"/>
              <a:buChar char="•"/>
            </a:pPr>
            <a:r>
              <a:rPr lang="en-US" sz="2400" dirty="0" smtClean="0">
                <a:cs typeface="Garamond"/>
              </a:rPr>
              <a:t>Claimant filed a medical malpractice claim which settled.</a:t>
            </a:r>
          </a:p>
          <a:p>
            <a:pPr>
              <a:buFont typeface="Arial"/>
              <a:buChar char="•"/>
            </a:pPr>
            <a:r>
              <a:rPr lang="en-US" sz="2400" dirty="0" smtClean="0">
                <a:cs typeface="Garamond"/>
              </a:rPr>
              <a:t>Employer and insurer filed a petition to review compensation benefits indication claimant received a third party recover.</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82</a:t>
            </a:fld>
            <a:endParaRPr lang="en-US" sz="1200" b="1" dirty="0"/>
          </a:p>
        </p:txBody>
      </p:sp>
    </p:spTree>
    <p:extLst>
      <p:ext uri="{BB962C8B-B14F-4D97-AF65-F5344CB8AC3E}">
        <p14:creationId xmlns:p14="http://schemas.microsoft.com/office/powerpoint/2010/main" val="84032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lstStyle/>
          <a:p>
            <a:r>
              <a:rPr lang="en-US" sz="2800" b="1" dirty="0" err="1" smtClean="0">
                <a:solidFill>
                  <a:srgbClr val="FFFFFF"/>
                </a:solidFill>
                <a:ea typeface="Garamond" pitchFamily="-107" charset="0"/>
                <a:cs typeface="Arial"/>
                <a:sym typeface="Garamond" pitchFamily="-107" charset="0"/>
              </a:rPr>
              <a:t>Protz</a:t>
            </a:r>
            <a:r>
              <a:rPr lang="en-US" sz="2800" b="1" dirty="0" smtClean="0">
                <a:solidFill>
                  <a:srgbClr val="FFFFFF"/>
                </a:solidFill>
                <a:ea typeface="Garamond" pitchFamily="-107" charset="0"/>
                <a:cs typeface="Arial"/>
                <a:sym typeface="Garamond" pitchFamily="-107" charset="0"/>
              </a:rPr>
              <a:t> v. W.C.A.B. (Derry Area School Dist.)</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131 A.3d 572 (Pa. </a:t>
            </a:r>
            <a:r>
              <a:rPr lang="en-US" sz="2000" dirty="0" err="1" smtClean="0">
                <a:solidFill>
                  <a:srgbClr val="FFFFFF"/>
                </a:solidFill>
                <a:ea typeface="Garamond" pitchFamily="-107" charset="0"/>
                <a:cs typeface="Arial"/>
                <a:sym typeface="Garamond" pitchFamily="-107" charset="0"/>
              </a:rPr>
              <a:t>Commw</a:t>
            </a:r>
            <a:r>
              <a:rPr lang="en-US" sz="2000" dirty="0" smtClean="0">
                <a:solidFill>
                  <a:srgbClr val="FFFFFF"/>
                </a:solidFill>
                <a:ea typeface="Garamond" pitchFamily="-107" charset="0"/>
                <a:cs typeface="Arial"/>
                <a:sym typeface="Garamond" pitchFamily="-107" charset="0"/>
              </a:rPr>
              <a:t>. Ct.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Pellegrini</a:t>
            </a:r>
            <a:r>
              <a:rPr lang="en-US" sz="1600" i="1" dirty="0" smtClean="0">
                <a:solidFill>
                  <a:srgbClr val="FFFFFF"/>
                </a:solidFill>
                <a:ea typeface="Garamond" pitchFamily="-107" charset="0"/>
                <a:cs typeface="Arial"/>
                <a:sym typeface="Garamond" pitchFamily="-107" charset="0"/>
              </a:rPr>
              <a:t>, P.J.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lnSpcReduction="10000"/>
          </a:bodyPr>
          <a:lstStyle/>
          <a:p>
            <a:pPr>
              <a:buFont typeface="Arial"/>
              <a:buChar char="•"/>
            </a:pPr>
            <a:r>
              <a:rPr lang="en-US" sz="2400" dirty="0" smtClean="0">
                <a:cs typeface="Garamond"/>
              </a:rPr>
              <a:t>Employer submitted Claimant’s settlement and distribution sheet showing all monies rewarded for future expenses and lost wages.  </a:t>
            </a:r>
          </a:p>
          <a:p>
            <a:pPr>
              <a:buFont typeface="Arial"/>
              <a:buChar char="•"/>
            </a:pPr>
            <a:r>
              <a:rPr lang="en-US" sz="2400" dirty="0" smtClean="0">
                <a:cs typeface="Garamond"/>
              </a:rPr>
              <a:t>Workers’ Compensation Judge awarded Employer and Insurer subrogation benefits from the time of the settlement forward.</a:t>
            </a:r>
          </a:p>
          <a:p>
            <a:pPr>
              <a:buFont typeface="Arial"/>
              <a:buChar char="•"/>
            </a:pPr>
            <a:r>
              <a:rPr lang="en-US" sz="2400" dirty="0" smtClean="0">
                <a:cs typeface="Garamond"/>
              </a:rPr>
              <a:t>Section 508(a) and (c) of the MCARE Act, precluded the Employer and Insurer from obtaining subrogation of the med mal proceeds for past medical and past lost earnings paid before trial.</a:t>
            </a:r>
          </a:p>
          <a:p>
            <a:pPr>
              <a:buFont typeface="Arial"/>
              <a:buChar char="•"/>
            </a:pPr>
            <a:r>
              <a:rPr lang="en-US" sz="2400" dirty="0" smtClean="0">
                <a:cs typeface="Garamond"/>
              </a:rPr>
              <a:t>The Act did not protect subrogation with respect to future payments.</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83</a:t>
            </a:fld>
            <a:endParaRPr lang="en-US" sz="1200" b="1" dirty="0"/>
          </a:p>
        </p:txBody>
      </p:sp>
    </p:spTree>
    <p:extLst>
      <p:ext uri="{BB962C8B-B14F-4D97-AF65-F5344CB8AC3E}">
        <p14:creationId xmlns:p14="http://schemas.microsoft.com/office/powerpoint/2010/main" val="15760930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40180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Pleadings</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84</a:t>
            </a:fld>
            <a:endParaRPr lang="en-US" dirty="0"/>
          </a:p>
        </p:txBody>
      </p:sp>
    </p:spTree>
    <p:extLst>
      <p:ext uri="{BB962C8B-B14F-4D97-AF65-F5344CB8AC3E}">
        <p14:creationId xmlns:p14="http://schemas.microsoft.com/office/powerpoint/2010/main" val="2016226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Walker v. Scranton Hospital Company, LLC</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16-0452 (C.P. Lackawanna March 16,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Nealon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Plaintiff’s widow alleged a failure to timely diagnose and treat a ruptured abdominal aortic aneurysm resulted in death.</a:t>
            </a:r>
          </a:p>
          <a:p>
            <a:r>
              <a:rPr lang="en-US" sz="2400" dirty="0" smtClean="0">
                <a:cs typeface="Garamond"/>
              </a:rPr>
              <a:t>Defendant filed PO’s to strike plaintiff’s vicarious liability claim due to insufficient specificity and demurring to corporate liability claim based on legal insufficiency.</a:t>
            </a:r>
          </a:p>
          <a:p>
            <a:r>
              <a:rPr lang="en-US" sz="2400" dirty="0" smtClean="0">
                <a:cs typeface="Garamond"/>
              </a:rPr>
              <a:t>Superior court of P.A. recently concluded that a principal may be vicariously liable for the negligence of agents who are unnamed.</a:t>
            </a:r>
          </a:p>
          <a:p>
            <a:r>
              <a:rPr lang="en-US" sz="2400" dirty="0" smtClean="0">
                <a:cs typeface="Garamond"/>
              </a:rPr>
              <a:t>Defendants motion to strike the vicarious liability claim was denied.</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85</a:t>
            </a:fld>
            <a:endParaRPr lang="en-US" sz="1200" b="1" dirty="0"/>
          </a:p>
        </p:txBody>
      </p:sp>
    </p:spTree>
    <p:extLst>
      <p:ext uri="{BB962C8B-B14F-4D97-AF65-F5344CB8AC3E}">
        <p14:creationId xmlns:p14="http://schemas.microsoft.com/office/powerpoint/2010/main" val="24854969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Rincavage</a:t>
            </a:r>
            <a:r>
              <a:rPr lang="en-US" sz="2800" b="1" dirty="0" smtClean="0">
                <a:solidFill>
                  <a:srgbClr val="FFFFFF"/>
                </a:solidFill>
                <a:ea typeface="Garamond" pitchFamily="-107" charset="0"/>
                <a:cs typeface="Arial"/>
                <a:sym typeface="Garamond" pitchFamily="-107" charset="0"/>
              </a:rPr>
              <a:t> v. Katz</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16-0103 (C.P. Monroe Sept. 25, 2015)</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Williamson,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solidFill>
                  <a:srgbClr val="FFFFFF"/>
                </a:solidFill>
                <a:cs typeface="Garamond"/>
              </a:rPr>
              <a:t>Plaintiff went to the ER after falling and fracturing his left </a:t>
            </a:r>
            <a:r>
              <a:rPr lang="en-US" sz="2400" dirty="0" smtClean="0">
                <a:cs typeface="Garamond"/>
              </a:rPr>
              <a:t>hip. A closed reduction and internal fixation was done the next day by Dr. Katz.</a:t>
            </a:r>
          </a:p>
          <a:p>
            <a:r>
              <a:rPr lang="en-US" sz="2400" dirty="0" smtClean="0">
                <a:cs typeface="Garamond"/>
              </a:rPr>
              <a:t>After seeking a second opinion, further surgery was required due to negligence from the first surgery.</a:t>
            </a:r>
          </a:p>
          <a:p>
            <a:r>
              <a:rPr lang="en-US" sz="2400" dirty="0" smtClean="0">
                <a:cs typeface="Garamond"/>
              </a:rPr>
              <a:t>Plaintiff filed a negligence claim against Dr. Katz.</a:t>
            </a:r>
          </a:p>
          <a:p>
            <a:r>
              <a:rPr lang="en-US" sz="2400" dirty="0" smtClean="0">
                <a:cs typeface="Garamond"/>
              </a:rPr>
              <a:t>Court found that plaintiff’s complaint was not specific enough with respect to allegations against the doctor.</a:t>
            </a:r>
          </a:p>
          <a:p>
            <a:r>
              <a:rPr lang="en-US" sz="2400" dirty="0" smtClean="0">
                <a:cs typeface="Garamond"/>
              </a:rPr>
              <a:t>Plaintiff must describe his specific injuries suffered and not general claims of loss without factual support.</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86</a:t>
            </a:fld>
            <a:endParaRPr lang="en-US" sz="1200" b="1" dirty="0"/>
          </a:p>
        </p:txBody>
      </p:sp>
    </p:spTree>
    <p:extLst>
      <p:ext uri="{BB962C8B-B14F-4D97-AF65-F5344CB8AC3E}">
        <p14:creationId xmlns:p14="http://schemas.microsoft.com/office/powerpoint/2010/main" val="40331374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Palmer v. </a:t>
            </a:r>
            <a:r>
              <a:rPr lang="en-US" sz="2800" b="1" dirty="0" err="1" smtClean="0">
                <a:solidFill>
                  <a:srgbClr val="FFFFFF"/>
                </a:solidFill>
                <a:ea typeface="Garamond" pitchFamily="-107" charset="0"/>
                <a:cs typeface="Arial"/>
                <a:sym typeface="Garamond" pitchFamily="-107" charset="0"/>
              </a:rPr>
              <a:t>Rackish</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15-1556 (C.P. Lycoming Aug. 20, 2015)</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Gray,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lnSpcReduction="10000"/>
          </a:bodyPr>
          <a:lstStyle/>
          <a:p>
            <a:r>
              <a:rPr lang="en-US" sz="2400" dirty="0" smtClean="0">
                <a:cs typeface="Garamond"/>
              </a:rPr>
              <a:t>Medical claim arising from medical treatment received after a jet ski accident in the Susquehanna River.</a:t>
            </a:r>
          </a:p>
          <a:p>
            <a:r>
              <a:rPr lang="en-US" sz="2400" dirty="0" smtClean="0">
                <a:cs typeface="Garamond"/>
              </a:rPr>
              <a:t>Plaintiff acquired an infection in his left ankle after surgery.</a:t>
            </a:r>
          </a:p>
          <a:p>
            <a:r>
              <a:rPr lang="en-US" sz="2400" dirty="0" smtClean="0">
                <a:cs typeface="Garamond"/>
              </a:rPr>
              <a:t>Plaintiff asserted that the use and failure to remove the internal fixation hardware was part and parcel of the crux of their claim of negligence.  The court agreed.</a:t>
            </a:r>
          </a:p>
          <a:p>
            <a:r>
              <a:rPr lang="en-US" sz="2400" dirty="0" smtClean="0">
                <a:cs typeface="Garamond"/>
              </a:rPr>
              <a:t>Plaintiff filed a motion to amend the complaint to include defendants’ failing to remove internal fixation.</a:t>
            </a:r>
          </a:p>
          <a:p>
            <a:r>
              <a:rPr lang="en-US" sz="2400" dirty="0" smtClean="0">
                <a:cs typeface="Garamond"/>
              </a:rPr>
              <a:t>Court granted the motion to amend because the failure to remove the internal fixation was an amplification of the negligence pled and there was no prejudice to defendants.</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87</a:t>
            </a:fld>
            <a:endParaRPr lang="en-US" sz="1200" b="1" dirty="0"/>
          </a:p>
        </p:txBody>
      </p:sp>
    </p:spTree>
    <p:extLst>
      <p:ext uri="{BB962C8B-B14F-4D97-AF65-F5344CB8AC3E}">
        <p14:creationId xmlns:p14="http://schemas.microsoft.com/office/powerpoint/2010/main" val="1479156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2981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Wrongful Birth</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88</a:t>
            </a:fld>
            <a:endParaRPr lang="en-US" dirty="0"/>
          </a:p>
        </p:txBody>
      </p:sp>
    </p:spTree>
    <p:extLst>
      <p:ext uri="{BB962C8B-B14F-4D97-AF65-F5344CB8AC3E}">
        <p14:creationId xmlns:p14="http://schemas.microsoft.com/office/powerpoint/2010/main" val="13699571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Sernovitz</a:t>
            </a:r>
            <a:r>
              <a:rPr lang="en-US" sz="2800" b="1" dirty="0" smtClean="0">
                <a:solidFill>
                  <a:srgbClr val="FFFFFF"/>
                </a:solidFill>
                <a:ea typeface="Garamond" pitchFamily="-107" charset="0"/>
                <a:cs typeface="Arial"/>
                <a:sym typeface="Garamond" pitchFamily="-107" charset="0"/>
              </a:rPr>
              <a:t> v. </a:t>
            </a:r>
            <a:r>
              <a:rPr lang="en-US" sz="2800" b="1" dirty="0" err="1" smtClean="0">
                <a:solidFill>
                  <a:srgbClr val="FFFFFF"/>
                </a:solidFill>
                <a:ea typeface="Garamond" pitchFamily="-107" charset="0"/>
                <a:cs typeface="Arial"/>
                <a:sym typeface="Garamond" pitchFamily="-107" charset="0"/>
              </a:rPr>
              <a:t>Dershaw</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127 A.3d 783 (Pa. 2015)</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Saylor, C.J.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fontScale="92500" lnSpcReduction="20000"/>
          </a:bodyPr>
          <a:lstStyle/>
          <a:p>
            <a:r>
              <a:rPr lang="en-US" sz="2400" dirty="0" smtClean="0">
                <a:cs typeface="Garamond"/>
              </a:rPr>
              <a:t>After becoming pregnant, plaintiff had genetic testing showing that both her and her husband were carriers of the genetic disorder familial </a:t>
            </a:r>
            <a:r>
              <a:rPr lang="en-US" sz="2400" dirty="0" err="1" smtClean="0">
                <a:cs typeface="Garamond"/>
              </a:rPr>
              <a:t>dysautonomia</a:t>
            </a:r>
            <a:r>
              <a:rPr lang="en-US" sz="2400" dirty="0" smtClean="0">
                <a:cs typeface="Garamond"/>
              </a:rPr>
              <a:t> (F.D.).</a:t>
            </a:r>
          </a:p>
          <a:p>
            <a:r>
              <a:rPr lang="en-US" sz="2400" dirty="0" smtClean="0">
                <a:cs typeface="Garamond"/>
              </a:rPr>
              <a:t>Treating physicians misinformed her of the results telling her she was not a carrier.</a:t>
            </a:r>
          </a:p>
          <a:p>
            <a:r>
              <a:rPr lang="en-US" sz="2400" dirty="0" smtClean="0">
                <a:cs typeface="Garamond"/>
              </a:rPr>
              <a:t>The child was born having F.D.</a:t>
            </a:r>
            <a:r>
              <a:rPr lang="en-US" sz="2400" dirty="0">
                <a:cs typeface="Garamond"/>
              </a:rPr>
              <a:t> </a:t>
            </a:r>
            <a:r>
              <a:rPr lang="en-US" sz="2400" dirty="0" smtClean="0">
                <a:cs typeface="Garamond"/>
              </a:rPr>
              <a:t>and will suffer the rest of his life.</a:t>
            </a:r>
          </a:p>
          <a:p>
            <a:r>
              <a:rPr lang="en-US" sz="2400" dirty="0" smtClean="0">
                <a:cs typeface="Garamond"/>
              </a:rPr>
              <a:t>If plaintiff would have been informed correctly, she would have had the baby tested in utero and aborted.</a:t>
            </a:r>
          </a:p>
          <a:p>
            <a:r>
              <a:rPr lang="en-US" sz="2400" dirty="0" smtClean="0">
                <a:cs typeface="Garamond"/>
              </a:rPr>
              <a:t>An amended complaint was filed against the health-care provider.</a:t>
            </a:r>
          </a:p>
          <a:p>
            <a:r>
              <a:rPr lang="en-US" sz="2400" dirty="0" smtClean="0">
                <a:cs typeface="Garamond"/>
              </a:rPr>
              <a:t>The complaint cited Act 47 being unconstitutional due to a failure to comply with requirements in Article III of the P.A. Constitution.</a:t>
            </a:r>
          </a:p>
          <a:p>
            <a:r>
              <a:rPr lang="en-US" sz="2400" dirty="0" smtClean="0">
                <a:cs typeface="Garamond"/>
              </a:rPr>
              <a:t>Court decided that law had been around too long and was reinstated by the Superior Court.</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89</a:t>
            </a:fld>
            <a:endParaRPr lang="en-US" sz="1200" b="1" dirty="0"/>
          </a:p>
        </p:txBody>
      </p:sp>
    </p:spTree>
    <p:extLst>
      <p:ext uri="{BB962C8B-B14F-4D97-AF65-F5344CB8AC3E}">
        <p14:creationId xmlns:p14="http://schemas.microsoft.com/office/powerpoint/2010/main" val="1982931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MacPherson v. Magee Memorial Hospital</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128 A.3d 1209 (Pa. Super. 2015) </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en banc</a:t>
            </a:r>
            <a:endParaRPr lang="en-US" sz="1600" dirty="0">
              <a:solidFill>
                <a:srgbClr val="000000"/>
              </a:solidFill>
            </a:endParaRPr>
          </a:p>
        </p:txBody>
      </p:sp>
      <p:sp>
        <p:nvSpPr>
          <p:cNvPr id="3" name="Content Placeholder 2"/>
          <p:cNvSpPr>
            <a:spLocks noGrp="1"/>
          </p:cNvSpPr>
          <p:nvPr>
            <p:ph idx="1"/>
          </p:nvPr>
        </p:nvSpPr>
        <p:spPr>
          <a:xfrm>
            <a:off x="457200" y="1740720"/>
            <a:ext cx="8229600" cy="5117280"/>
          </a:xfrm>
        </p:spPr>
        <p:txBody>
          <a:bodyPr>
            <a:normAutofit fontScale="70000" lnSpcReduction="20000"/>
          </a:bodyPr>
          <a:lstStyle/>
          <a:p>
            <a:r>
              <a:rPr lang="en-US" sz="2400" dirty="0" smtClean="0">
                <a:solidFill>
                  <a:srgbClr val="FFFFFF"/>
                </a:solidFill>
                <a:cs typeface="Garamond"/>
              </a:rPr>
              <a:t>Decedent with no history of dementia or mental illness was admitted to Manor Care after going through rehab.</a:t>
            </a:r>
          </a:p>
          <a:p>
            <a:r>
              <a:rPr lang="en-US" sz="2400" dirty="0" smtClean="0">
                <a:cs typeface="Garamond"/>
              </a:rPr>
              <a:t>Decedent and Manor Care executed an arbitration agreement which provided that any disputes between the parties would be submitted to binding arbitration.</a:t>
            </a:r>
          </a:p>
          <a:p>
            <a:r>
              <a:rPr lang="en-US" sz="2400" dirty="0" smtClean="0">
                <a:cs typeface="Garamond"/>
              </a:rPr>
              <a:t>Decedent resided at Manor Care until his death.</a:t>
            </a:r>
          </a:p>
          <a:p>
            <a:r>
              <a:rPr lang="en-US" sz="2400" dirty="0" smtClean="0">
                <a:cs typeface="Garamond"/>
              </a:rPr>
              <a:t>Decedent’s brother filed a complaint claiming negligence by the hospital and Manor Care.</a:t>
            </a:r>
          </a:p>
          <a:p>
            <a:r>
              <a:rPr lang="en-US" sz="2400" dirty="0" smtClean="0">
                <a:cs typeface="Garamond"/>
              </a:rPr>
              <a:t>The court overruled Manor Care’s P.O.</a:t>
            </a:r>
          </a:p>
          <a:p>
            <a:r>
              <a:rPr lang="en-US" sz="2400" dirty="0" smtClean="0">
                <a:cs typeface="Garamond"/>
              </a:rPr>
              <a:t>Manor Care appealed, challenging the trial court’s refusal to transfer to arbitration.  The </a:t>
            </a:r>
            <a:r>
              <a:rPr lang="en-US" sz="2400" dirty="0" err="1" smtClean="0">
                <a:cs typeface="Garamond"/>
              </a:rPr>
              <a:t>predispute</a:t>
            </a:r>
            <a:r>
              <a:rPr lang="en-US" sz="2400" dirty="0" smtClean="0">
                <a:cs typeface="Garamond"/>
              </a:rPr>
              <a:t> arbitration clause was valid.</a:t>
            </a:r>
          </a:p>
          <a:p>
            <a:r>
              <a:rPr lang="en-US" sz="2400" dirty="0" smtClean="0">
                <a:cs typeface="Garamond"/>
              </a:rPr>
              <a:t>The court reversed and remanded the case for proceedings based upon the P.A. Wrongful Death Statute.</a:t>
            </a:r>
          </a:p>
          <a:p>
            <a:r>
              <a:rPr lang="en-US" sz="2400" dirty="0" smtClean="0">
                <a:cs typeface="Garamond"/>
              </a:rPr>
              <a:t>Personal representatives proceeding pursuant to § 8301(d) are bound by otherwise enforceable arbitration agreements signed by decedent.</a:t>
            </a:r>
          </a:p>
          <a:p>
            <a:r>
              <a:rPr lang="en-US" sz="2400" dirty="0" smtClean="0">
                <a:cs typeface="Garamond"/>
              </a:rPr>
              <a:t>Section 8301(d) was an action by a personal representative where no person is eligible to recover damages and therefore personal representative of deceased may bring an action and recover damages for reasonable hospital, nursing, medical and funeral expenses, and the expenses of administration.</a:t>
            </a:r>
          </a:p>
          <a:p>
            <a:r>
              <a:rPr lang="en-US" sz="2400" dirty="0" smtClean="0">
                <a:cs typeface="Garamond"/>
              </a:rPr>
              <a:t>Now would bifurcate?</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9</a:t>
            </a:fld>
            <a:endParaRPr lang="en-US" sz="1200" b="1" dirty="0"/>
          </a:p>
        </p:txBody>
      </p:sp>
    </p:spTree>
    <p:extLst>
      <p:ext uri="{BB962C8B-B14F-4D97-AF65-F5344CB8AC3E}">
        <p14:creationId xmlns:p14="http://schemas.microsoft.com/office/powerpoint/2010/main" val="14610630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2981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Emotional Distress</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90</a:t>
            </a:fld>
            <a:endParaRPr lang="en-US" dirty="0"/>
          </a:p>
        </p:txBody>
      </p:sp>
    </p:spTree>
    <p:extLst>
      <p:ext uri="{BB962C8B-B14F-4D97-AF65-F5344CB8AC3E}">
        <p14:creationId xmlns:p14="http://schemas.microsoft.com/office/powerpoint/2010/main" val="42557808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Ramos v. United States</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U.S. Dist. LEXIS 100341 (M.D. Pa. June 28, 2017)</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Mariani</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Plaintiffs’ filed suit after witnessing the death of their child  due to pneumonia</a:t>
            </a:r>
            <a:r>
              <a:rPr lang="en-US" sz="2400" dirty="0">
                <a:cs typeface="Garamond"/>
              </a:rPr>
              <a:t> </a:t>
            </a:r>
            <a:r>
              <a:rPr lang="en-US" sz="2400" dirty="0" smtClean="0">
                <a:cs typeface="Garamond"/>
              </a:rPr>
              <a:t>after misdiagnosis.</a:t>
            </a:r>
          </a:p>
          <a:p>
            <a:r>
              <a:rPr lang="en-US" sz="2400" dirty="0" smtClean="0">
                <a:cs typeface="Garamond"/>
              </a:rPr>
              <a:t>Defendants moved to dismiss claim for negligent infliction of emotional distress.</a:t>
            </a:r>
          </a:p>
          <a:p>
            <a:r>
              <a:rPr lang="en-US" sz="2400" dirty="0" smtClean="0">
                <a:cs typeface="Garamond"/>
              </a:rPr>
              <a:t>Court denied motion.</a:t>
            </a:r>
          </a:p>
          <a:p>
            <a:r>
              <a:rPr lang="en-US" sz="2400" dirty="0" smtClean="0">
                <a:cs typeface="Garamond"/>
              </a:rPr>
              <a:t>Moving defendant does not contest plaintiff adequately pled she was in close proximity to traumatic event, had close relationship with decedent and subsequently experienced physical harm as a result.</a:t>
            </a:r>
          </a:p>
          <a:p>
            <a:r>
              <a:rPr lang="en-US" sz="2400" dirty="0" smtClean="0">
                <a:cs typeface="Garamond"/>
              </a:rPr>
              <a:t>Case law does not support defendant's assertion that  there could be no claim where omission is not observable.</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91</a:t>
            </a:fld>
            <a:endParaRPr lang="en-US" sz="1200" b="1" dirty="0"/>
          </a:p>
        </p:txBody>
      </p:sp>
    </p:spTree>
    <p:extLst>
      <p:ext uri="{BB962C8B-B14F-4D97-AF65-F5344CB8AC3E}">
        <p14:creationId xmlns:p14="http://schemas.microsoft.com/office/powerpoint/2010/main" val="19436419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Euceda</a:t>
            </a:r>
            <a:r>
              <a:rPr lang="en-US" sz="2800" b="1" dirty="0" smtClean="0">
                <a:solidFill>
                  <a:srgbClr val="FFFFFF"/>
                </a:solidFill>
                <a:ea typeface="Garamond" pitchFamily="-107" charset="0"/>
                <a:cs typeface="Arial"/>
                <a:sym typeface="Garamond" pitchFamily="-107" charset="0"/>
              </a:rPr>
              <a:t> v. Green, DO</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15-1766 (C.P. Lackawanna October 19, 2015)</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Nealon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solidFill>
                  <a:srgbClr val="FFFFFF"/>
                </a:solidFill>
                <a:cs typeface="Garamond"/>
              </a:rPr>
              <a:t>Plaintiff brought medical claim against defendant for the </a:t>
            </a:r>
            <a:r>
              <a:rPr lang="en-US" sz="2400" dirty="0" smtClean="0">
                <a:cs typeface="Garamond"/>
              </a:rPr>
              <a:t>mismanagement of labor and delivery resulting in the death of their 8 day old son.</a:t>
            </a:r>
          </a:p>
          <a:p>
            <a:r>
              <a:rPr lang="en-US" sz="2400" dirty="0" smtClean="0">
                <a:cs typeface="Garamond"/>
              </a:rPr>
              <a:t>Defendants filed a motion for partial summary judgment to dismiss plaintiff’s claim of emotional distress stating she did not demonstrate nor seek care for her distress.</a:t>
            </a:r>
          </a:p>
          <a:p>
            <a:r>
              <a:rPr lang="en-US" sz="2400" dirty="0" smtClean="0">
                <a:cs typeface="Garamond"/>
              </a:rPr>
              <a:t>Recurring conditions constituted sufficient physical manifestations of emotional distress to establish a tenable cause of action for a claim.</a:t>
            </a:r>
          </a:p>
          <a:p>
            <a:pPr marL="0" indent="0">
              <a:buNone/>
            </a:pPr>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92</a:t>
            </a:fld>
            <a:endParaRPr lang="en-US" sz="1200" b="1" dirty="0"/>
          </a:p>
        </p:txBody>
      </p:sp>
    </p:spTree>
    <p:extLst>
      <p:ext uri="{BB962C8B-B14F-4D97-AF65-F5344CB8AC3E}">
        <p14:creationId xmlns:p14="http://schemas.microsoft.com/office/powerpoint/2010/main" val="40887400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Euceda</a:t>
            </a:r>
            <a:r>
              <a:rPr lang="en-US" sz="2800" b="1" dirty="0" smtClean="0">
                <a:solidFill>
                  <a:srgbClr val="FFFFFF"/>
                </a:solidFill>
                <a:ea typeface="Garamond" pitchFamily="-107" charset="0"/>
                <a:cs typeface="Arial"/>
                <a:sym typeface="Garamond" pitchFamily="-107" charset="0"/>
              </a:rPr>
              <a:t> v. Green, DO</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15-1766 (C.P. Lackawanna October 19, 2015)</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Nealon</a:t>
            </a:r>
            <a:r>
              <a:rPr lang="en-US" sz="1600" i="1" dirty="0" smtClean="0">
                <a:solidFill>
                  <a:srgbClr val="FFFFFF"/>
                </a:solidFill>
                <a:ea typeface="Garamond" pitchFamily="-107" charset="0"/>
                <a:cs typeface="Arial"/>
                <a:sym typeface="Garamond" pitchFamily="-107" charset="0"/>
              </a:rPr>
              <a:t>, J.</a:t>
            </a:r>
            <a:endParaRPr lang="en-US" sz="2000"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Mother witnessed traumatic birth of her son which was severely misshapen and bruised head.</a:t>
            </a:r>
          </a:p>
          <a:p>
            <a:r>
              <a:rPr lang="en-US" sz="2400" dirty="0" smtClean="0">
                <a:cs typeface="Garamond"/>
              </a:rPr>
              <a:t>She witnessed post-partum seizures, neonatal resuscitation and intubation.</a:t>
            </a:r>
          </a:p>
          <a:p>
            <a:r>
              <a:rPr lang="en-US" sz="2400" dirty="0" smtClean="0">
                <a:cs typeface="Garamond"/>
              </a:rPr>
              <a:t>Witnessed son’s death in her arms 8 days after birth.</a:t>
            </a:r>
          </a:p>
          <a:p>
            <a:r>
              <a:rPr lang="en-US" sz="2400" dirty="0" smtClean="0">
                <a:cs typeface="Garamond"/>
              </a:rPr>
              <a:t>Mother had severe depression, bouts of hysterical sobbing, inability to breathe, nausea, insomnia and nightmares.</a:t>
            </a:r>
          </a:p>
          <a:p>
            <a:r>
              <a:rPr lang="en-US" sz="2400" dirty="0">
                <a:cs typeface="Garamond"/>
              </a:rPr>
              <a:t>C</a:t>
            </a:r>
            <a:r>
              <a:rPr lang="en-US" sz="2400" dirty="0" smtClean="0">
                <a:cs typeface="Garamond"/>
              </a:rPr>
              <a:t>ourt denied motion for summary judgment.</a:t>
            </a:r>
          </a:p>
          <a:p>
            <a:pPr marL="0" indent="0">
              <a:buNone/>
            </a:pPr>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93</a:t>
            </a:fld>
            <a:endParaRPr lang="en-US" sz="1200" b="1" dirty="0"/>
          </a:p>
        </p:txBody>
      </p:sp>
    </p:spTree>
    <p:extLst>
      <p:ext uri="{BB962C8B-B14F-4D97-AF65-F5344CB8AC3E}">
        <p14:creationId xmlns:p14="http://schemas.microsoft.com/office/powerpoint/2010/main" val="17671350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Gray v. </a:t>
            </a:r>
            <a:r>
              <a:rPr lang="en-US" sz="2800" b="1" dirty="0" err="1" smtClean="0">
                <a:solidFill>
                  <a:srgbClr val="FFFFFF"/>
                </a:solidFill>
                <a:ea typeface="Garamond" pitchFamily="-107" charset="0"/>
                <a:cs typeface="Arial"/>
                <a:sym typeface="Garamond" pitchFamily="-107" charset="0"/>
              </a:rPr>
              <a:t>Huntzinger</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147 A.3d 924 (Pa. Super.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Lazarus,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Plaintiff filed suit employer alleging assault, battery and intentional infliction of emotional distress.</a:t>
            </a:r>
          </a:p>
          <a:p>
            <a:r>
              <a:rPr lang="en-US" sz="2400" dirty="0" smtClean="0">
                <a:cs typeface="Garamond"/>
              </a:rPr>
              <a:t>Court of Common Pleas entered judgment in favor of defendant on assault and battery claims but favored plaintiff on IIED claim.  Defendant appealed.</a:t>
            </a:r>
          </a:p>
          <a:p>
            <a:r>
              <a:rPr lang="en-US" sz="2400" dirty="0" smtClean="0">
                <a:cs typeface="Garamond"/>
              </a:rPr>
              <a:t>Appellants, along with five other claims, assert that because plaintiff failed to present expert medical testimony at trial, the jury’s verdict cannot stand.</a:t>
            </a:r>
          </a:p>
          <a:p>
            <a:r>
              <a:rPr lang="en-US" sz="2400" dirty="0" smtClean="0">
                <a:cs typeface="Garamond"/>
              </a:rPr>
              <a:t>Court determined that plaintiff was not entitled to recover for IIED based on lack of medical evidence presented at trial and did not address remainder of Appellants’ claims.</a:t>
            </a:r>
          </a:p>
          <a:p>
            <a:endParaRPr lang="en-US" sz="24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94</a:t>
            </a:fld>
            <a:endParaRPr lang="en-US" sz="1200" b="1" dirty="0"/>
          </a:p>
        </p:txBody>
      </p:sp>
    </p:spTree>
    <p:extLst>
      <p:ext uri="{BB962C8B-B14F-4D97-AF65-F5344CB8AC3E}">
        <p14:creationId xmlns:p14="http://schemas.microsoft.com/office/powerpoint/2010/main" val="42379607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2981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Certificate Of Merit</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95</a:t>
            </a:fld>
            <a:endParaRPr lang="en-US" dirty="0"/>
          </a:p>
        </p:txBody>
      </p:sp>
    </p:spTree>
    <p:extLst>
      <p:ext uri="{BB962C8B-B14F-4D97-AF65-F5344CB8AC3E}">
        <p14:creationId xmlns:p14="http://schemas.microsoft.com/office/powerpoint/2010/main" val="37484031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467"/>
            <a:ext cx="8229600" cy="4525963"/>
          </a:xfrm>
        </p:spPr>
        <p:txBody>
          <a:bodyPr>
            <a:normAutofit/>
          </a:bodyPr>
          <a:lstStyle/>
          <a:p>
            <a:r>
              <a:rPr lang="en-US" sz="2400" dirty="0" smtClean="0"/>
              <a:t>Plaintiff alleged that podiatric surgeon improperly performed surgery.</a:t>
            </a:r>
          </a:p>
          <a:p>
            <a:r>
              <a:rPr lang="en-US" sz="2400" dirty="0" smtClean="0"/>
              <a:t>Compulsory non-suit for surgeon was granted and plaintiff appealed.</a:t>
            </a:r>
          </a:p>
          <a:p>
            <a:r>
              <a:rPr lang="en-US" sz="2400" dirty="0" smtClean="0"/>
              <a:t>Case was dismissed after finding appellant’s proposed expert witness did not meet the qualification requirements of the MCARE Act.  </a:t>
            </a:r>
          </a:p>
          <a:p>
            <a:r>
              <a:rPr lang="en-US" sz="2400" dirty="0" smtClean="0"/>
              <a:t>Court reversed: that the expert specializes in the spine rather then the foot and has not performed surgery in 8 years, is for the jury to consider.</a:t>
            </a:r>
          </a:p>
        </p:txBody>
      </p:sp>
      <p:sp>
        <p:nvSpPr>
          <p:cNvPr id="4" name="Slide Number Placeholder 3"/>
          <p:cNvSpPr>
            <a:spLocks noGrp="1"/>
          </p:cNvSpPr>
          <p:nvPr>
            <p:ph type="sldNum" sz="quarter" idx="12"/>
          </p:nvPr>
        </p:nvSpPr>
        <p:spPr/>
        <p:txBody>
          <a:bodyPr/>
          <a:lstStyle/>
          <a:p>
            <a:fld id="{194F131D-41A4-A242-9676-BBA386F9D3AE}" type="slidenum">
              <a:rPr lang="en-US" smtClean="0"/>
              <a:pPr/>
              <a:t>96</a:t>
            </a:fld>
            <a:endParaRPr lang="en-US" dirty="0"/>
          </a:p>
        </p:txBody>
      </p:sp>
      <p:sp>
        <p:nvSpPr>
          <p:cNvPr id="6"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Price v. </a:t>
            </a:r>
            <a:r>
              <a:rPr lang="en-US" sz="2800" b="1" dirty="0" err="1" smtClean="0">
                <a:solidFill>
                  <a:srgbClr val="FFFFFF"/>
                </a:solidFill>
                <a:ea typeface="Garamond" pitchFamily="-107" charset="0"/>
                <a:cs typeface="Arial"/>
                <a:sym typeface="Garamond" pitchFamily="-107" charset="0"/>
              </a:rPr>
              <a:t>Catanzariti</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138 A.3d 8 (Pa. Super.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Ford Elliot, P.J.E.</a:t>
            </a:r>
            <a:endParaRPr lang="en-US" sz="1600" i="1" dirty="0">
              <a:solidFill>
                <a:srgbClr val="000000"/>
              </a:solidFill>
            </a:endParaRPr>
          </a:p>
        </p:txBody>
      </p:sp>
    </p:spTree>
    <p:extLst>
      <p:ext uri="{BB962C8B-B14F-4D97-AF65-F5344CB8AC3E}">
        <p14:creationId xmlns:p14="http://schemas.microsoft.com/office/powerpoint/2010/main" val="31005040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Schmigel</a:t>
            </a:r>
            <a:r>
              <a:rPr lang="en-US" sz="2800" b="1" dirty="0" smtClean="0">
                <a:solidFill>
                  <a:srgbClr val="FFFFFF"/>
                </a:solidFill>
                <a:ea typeface="Garamond" pitchFamily="-107" charset="0"/>
                <a:cs typeface="Arial"/>
                <a:sym typeface="Garamond" pitchFamily="-107" charset="0"/>
              </a:rPr>
              <a:t> v. </a:t>
            </a:r>
            <a:r>
              <a:rPr lang="en-US" sz="2800" b="1" dirty="0" err="1" smtClean="0">
                <a:solidFill>
                  <a:srgbClr val="FFFFFF"/>
                </a:solidFill>
                <a:ea typeface="Garamond" pitchFamily="-107" charset="0"/>
                <a:cs typeface="Arial"/>
                <a:sym typeface="Garamond" pitchFamily="-107" charset="0"/>
              </a:rPr>
              <a:t>Uchal</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800 F.3d 113 (3</a:t>
            </a:r>
            <a:r>
              <a:rPr lang="en-US" sz="2000" baseline="30000" dirty="0" smtClean="0">
                <a:solidFill>
                  <a:srgbClr val="FFFFFF"/>
                </a:solidFill>
                <a:ea typeface="Garamond" pitchFamily="-107" charset="0"/>
                <a:cs typeface="Arial"/>
                <a:sym typeface="Garamond" pitchFamily="-107" charset="0"/>
              </a:rPr>
              <a:t>rd</a:t>
            </a:r>
            <a:r>
              <a:rPr lang="en-US" sz="2000" dirty="0" smtClean="0">
                <a:solidFill>
                  <a:srgbClr val="FFFFFF"/>
                </a:solidFill>
                <a:ea typeface="Garamond" pitchFamily="-107" charset="0"/>
                <a:cs typeface="Arial"/>
                <a:sym typeface="Garamond" pitchFamily="-107" charset="0"/>
              </a:rPr>
              <a:t> Cir. 2015)</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Krause, C.J.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Plaintiff had failed laparoscopic adjustable gastric band surgery performed that left the band free floating in the abdomen.</a:t>
            </a:r>
          </a:p>
          <a:p>
            <a:r>
              <a:rPr lang="en-US" sz="2400" dirty="0" smtClean="0">
                <a:cs typeface="Garamond"/>
              </a:rPr>
              <a:t>Defendant waited out 60-day window for plaintiff to file a certificate of merit.</a:t>
            </a:r>
          </a:p>
          <a:p>
            <a:r>
              <a:rPr lang="en-US" sz="2400" dirty="0" smtClean="0">
                <a:cs typeface="Garamond"/>
              </a:rPr>
              <a:t>Defendant filed a motion to dismiss on the 69</a:t>
            </a:r>
            <a:r>
              <a:rPr lang="en-US" sz="2400" baseline="30000" dirty="0" smtClean="0">
                <a:cs typeface="Garamond"/>
              </a:rPr>
              <a:t>th</a:t>
            </a:r>
            <a:r>
              <a:rPr lang="en-US" sz="2400" dirty="0" smtClean="0">
                <a:cs typeface="Garamond"/>
              </a:rPr>
              <a:t> day and was granted by the district court.</a:t>
            </a:r>
          </a:p>
          <a:p>
            <a:r>
              <a:rPr lang="en-US" sz="2400" dirty="0" smtClean="0">
                <a:cs typeface="Garamond"/>
              </a:rPr>
              <a:t>Lower court failed to address plaintiff’s argument that Pennsylvania’s notice requirement as a condition of dismissal, also applied in federal court.</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97</a:t>
            </a:fld>
            <a:endParaRPr lang="en-US" sz="1200" b="1" dirty="0"/>
          </a:p>
        </p:txBody>
      </p:sp>
    </p:spTree>
    <p:extLst>
      <p:ext uri="{BB962C8B-B14F-4D97-AF65-F5344CB8AC3E}">
        <p14:creationId xmlns:p14="http://schemas.microsoft.com/office/powerpoint/2010/main" val="6573002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2981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Smoking</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98</a:t>
            </a:fld>
            <a:endParaRPr lang="en-US" dirty="0"/>
          </a:p>
        </p:txBody>
      </p:sp>
    </p:spTree>
    <p:extLst>
      <p:ext uri="{BB962C8B-B14F-4D97-AF65-F5344CB8AC3E}">
        <p14:creationId xmlns:p14="http://schemas.microsoft.com/office/powerpoint/2010/main" val="24625680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Palar</a:t>
            </a:r>
            <a:r>
              <a:rPr lang="en-US" sz="2800" b="1" dirty="0" smtClean="0">
                <a:solidFill>
                  <a:srgbClr val="FFFFFF"/>
                </a:solidFill>
                <a:ea typeface="Garamond" pitchFamily="-107" charset="0"/>
                <a:cs typeface="Arial"/>
                <a:sym typeface="Garamond" pitchFamily="-107" charset="0"/>
              </a:rPr>
              <a:t> v. </a:t>
            </a:r>
            <a:r>
              <a:rPr lang="en-US" sz="2800" b="1" dirty="0" err="1" smtClean="0">
                <a:solidFill>
                  <a:srgbClr val="FFFFFF"/>
                </a:solidFill>
                <a:ea typeface="Garamond" pitchFamily="-107" charset="0"/>
                <a:cs typeface="Arial"/>
                <a:sym typeface="Garamond" pitchFamily="-107" charset="0"/>
              </a:rPr>
              <a:t>Wohlwend</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16-1423 (C.P. Jefferson March 11,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Foradora</a:t>
            </a:r>
            <a:r>
              <a:rPr lang="en-US" sz="1600" i="1" dirty="0" smtClean="0">
                <a:solidFill>
                  <a:srgbClr val="FFFFFF"/>
                </a:solidFill>
                <a:ea typeface="Garamond" pitchFamily="-107" charset="0"/>
                <a:cs typeface="Arial"/>
                <a:sym typeface="Garamond" pitchFamily="-107" charset="0"/>
              </a:rPr>
              <a:t>, P.J.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fontScale="92500" lnSpcReduction="20000"/>
          </a:bodyPr>
          <a:lstStyle/>
          <a:p>
            <a:r>
              <a:rPr lang="en-US" sz="2400" dirty="0" smtClean="0">
                <a:cs typeface="Garamond"/>
              </a:rPr>
              <a:t>Damages awarded for failure to detect a radiographic abnormality and treat it timely.</a:t>
            </a:r>
          </a:p>
          <a:p>
            <a:r>
              <a:rPr lang="en-US" sz="2400" dirty="0" smtClean="0">
                <a:cs typeface="Garamond"/>
              </a:rPr>
              <a:t>Defendant filed post-trial motions asking for judgment </a:t>
            </a:r>
            <a:r>
              <a:rPr lang="en-US" sz="2400" dirty="0" err="1" smtClean="0">
                <a:cs typeface="Garamond"/>
              </a:rPr>
              <a:t>n.o.v</a:t>
            </a:r>
            <a:r>
              <a:rPr lang="en-US" sz="2400" dirty="0" smtClean="0">
                <a:cs typeface="Garamond"/>
              </a:rPr>
              <a:t>., a new trial on liability/damages or a remittitur of an excessive verdict.</a:t>
            </a:r>
          </a:p>
          <a:p>
            <a:r>
              <a:rPr lang="en-US" sz="2400" dirty="0" smtClean="0">
                <a:cs typeface="Garamond"/>
              </a:rPr>
              <a:t>Defendant claimed the exclusion of the plaintiff’s long-term smoking history prejudicially affected the jury’s attribution of liability and impacting allocation of damages.</a:t>
            </a:r>
          </a:p>
          <a:p>
            <a:r>
              <a:rPr lang="en-US" sz="2400" dirty="0" smtClean="0">
                <a:cs typeface="Garamond"/>
              </a:rPr>
              <a:t>Smoking history had little or no bearing on whether there was a detectable lung lesion.  Smoking history had no bearing on the issue of causation.  Exclusion of references to plaintiff’s smoking did not have an impact on the damage award.  Life expectancy was not an issue the jury was asked to consider.  Noneconomic damages were physical pain, mental anguish, discomfort, inconvenience and distress.  Smoking history was irrelevant to that.</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99</a:t>
            </a:fld>
            <a:endParaRPr lang="en-US" sz="1200" b="1" dirty="0"/>
          </a:p>
        </p:txBody>
      </p:sp>
    </p:spTree>
    <p:extLst>
      <p:ext uri="{BB962C8B-B14F-4D97-AF65-F5344CB8AC3E}">
        <p14:creationId xmlns:p14="http://schemas.microsoft.com/office/powerpoint/2010/main" val="2029376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51462</TotalTime>
  <Words>11901</Words>
  <Application>Microsoft Macintosh PowerPoint</Application>
  <PresentationFormat>On-screen Show (4:3)</PresentationFormat>
  <Paragraphs>798</Paragraphs>
  <Slides>135</Slides>
  <Notes>0</Notes>
  <HiddenSlides>0</HiddenSlides>
  <MMClips>0</MMClips>
  <ScaleCrop>false</ScaleCrop>
  <HeadingPairs>
    <vt:vector size="4" baseType="variant">
      <vt:variant>
        <vt:lpstr>Theme</vt:lpstr>
      </vt:variant>
      <vt:variant>
        <vt:i4>1</vt:i4>
      </vt:variant>
      <vt:variant>
        <vt:lpstr>Slide Titles</vt:lpstr>
      </vt:variant>
      <vt:variant>
        <vt:i4>135</vt:i4>
      </vt:variant>
    </vt:vector>
  </HeadingPairs>
  <TitlesOfParts>
    <vt:vector size="136" baseType="lpstr">
      <vt:lpstr>Office Theme</vt:lpstr>
      <vt:lpstr>PAJ Winter Member Meeting</vt:lpstr>
      <vt:lpstr>PowerPoint Presentation</vt:lpstr>
      <vt:lpstr>Kindred Nursing Ctrs. P’ship, et al. v. Clark  2017 U.S. LEXIS 2948 (May 15, 2017) Kagan, J.</vt:lpstr>
      <vt:lpstr>Kindred Nursing Ctrs. P’ship, et al. v. Clark  2017 U.S. LEXIS 2948 (May 15, 2017) Kagan, J.</vt:lpstr>
      <vt:lpstr>Taylor v. Extendicare Health Facilities 147 A.3d 490 (Pa. 2016) Wecht, J.</vt:lpstr>
      <vt:lpstr>Taylor v. Extendicare Health Facilities 147 A.3d 490 (Pa. 2016) Wecht, J.</vt:lpstr>
      <vt:lpstr>Wert v. Manor Care Carlisle, PA, LLC 124 A.3d 1248 (Pa. 2015) Saylor, C.J.</vt:lpstr>
      <vt:lpstr> Del Ciotto v. Pennsylvania Hospital of the University of Penn Health System  2017 Pa. Super. 412 (December 27, 2017) Solano, J.</vt:lpstr>
      <vt:lpstr>MacPherson v. Magee Memorial Hospital 128 A.3d 1209 (Pa. Super. 2015)  en banc</vt:lpstr>
      <vt:lpstr>Washburn v. Northern Health Facilities 121 A.3d 1008 (Pa. Super. 2015) Bowes, J.</vt:lpstr>
      <vt:lpstr>Wisler v. Manor Care of Lancaster, PA, LLC 124 A.3d 317 (Pa. Super. 2015) Stabile, J.</vt:lpstr>
      <vt:lpstr>Bair v. Manor Care of Elizabethtown, PA 108 A.3d 94 (Pa. Super. 2015) Bowes, J.</vt:lpstr>
      <vt:lpstr>Burkett v. St. Francis Country House 2018 Phila. Ct. Com. Pl. LEXIS 45 (August 1, 2018) Rau, J.</vt:lpstr>
      <vt:lpstr>PowerPoint Presentation</vt:lpstr>
      <vt:lpstr> Robert Dubose v. Quinlan 2017 Pa. LEXIS 3125 (November 22, 2017) Mundy, J.</vt:lpstr>
      <vt:lpstr>Breslin v. Mountain View Nursing Home 2017 Pa. Super. LEXIS 752 (Sept. 28, 2017) Musmanno, J.</vt:lpstr>
      <vt:lpstr>Breslin v. Mountain View Nursing Home 2017 Pa. Super. LEXIS 752 (Sept. 28, 2017) Musmanno, J.</vt:lpstr>
      <vt:lpstr>Scampone v. Grane Healthcare Co. 2017 Pa. Super. LEXIS 603 (August 8, 2017) Bowes, J.</vt:lpstr>
      <vt:lpstr>Scampone v. Grane Healthcare Co. 2017 Pa. Super. LEXIS 603 (August 8, 2017) Bowes, J.</vt:lpstr>
      <vt:lpstr>Fidler v. Geisinger Med. Ctr. 2017 U.S. Dist. LEXIS 165534 (M.D. Pa. October 5, 2017) Brann, J.</vt:lpstr>
      <vt:lpstr>Fidler v. Geisinger Med. Ctr. 2017 U.S. Dist. LEXIS 165534 (M.D. Pa. October 5, 2017) Brann, J.</vt:lpstr>
      <vt:lpstr>PowerPoint Presentation</vt:lpstr>
      <vt:lpstr>Reginelli v. Boggs, et al. 181 A. 3d 293 (Pa. 2018) Donohue, J.</vt:lpstr>
      <vt:lpstr>Reginelli v. Boggs, et al. 181 A. 3d 293 (Pa. 2018) Donohue, J.</vt:lpstr>
      <vt:lpstr>Reginelli v. Boggs, et al. 181 A. 3d 293 (Pa. 2018) Donohue, J.</vt:lpstr>
      <vt:lpstr>Reginelli v. Boggs, et al. 181 A. 3d 293 (Pa. 2018) Donohue, J.</vt:lpstr>
      <vt:lpstr>Gallo v. Conemaugh Health System, Inc.  114 A.3d 855 (Pa. Super. 2015) Strassburger, J.</vt:lpstr>
      <vt:lpstr>Venosh v. Henzes 321 A.3d 1026 (Pa. Super. 2015) Bowes, J.</vt:lpstr>
      <vt:lpstr>Yocabet v. UPMC Presbyterian 119 A.3d 1012 (Pa. Super. 2015) Bowes, J.</vt:lpstr>
      <vt:lpstr>Yocabet v. UPMC Presbyterian 119 A.3d 1012 (Pa. Super. 2015) Bowes, J.</vt:lpstr>
      <vt:lpstr>Brink v. Mallick PICS Case No. 16-0429 (C.P. Lackawanna March 7, 2016) Nealon, J.</vt:lpstr>
      <vt:lpstr>Sapone v. Hamilton PICS Case No. 16-0554 (C.P. Monroe February 29, 2016) Williamson, J.</vt:lpstr>
      <vt:lpstr>Lesterick v. Singh No. GD-13-016483 (Pa. Ct. Com. Pl. May 4, 2015) Wettick, J.</vt:lpstr>
      <vt:lpstr>Peronis v. United States of America, et al. No. 2:16-cv-01389-NBF (W.D. Pa. August 25, 2017) Fischer, J.</vt:lpstr>
      <vt:lpstr>Lattacker v. Magee Women’s Hosp. PICS Case No. 16-0891 (C.P. Allegheny July 5, 2016) **Wettick, J.</vt:lpstr>
      <vt:lpstr>Lattacker v. Magee Women’s Hosp. PICS Case No. 16-0891 (C.P. Allegheny July 5, 2016) Wettick, J.</vt:lpstr>
      <vt:lpstr>Karim v. Reedy, MD PICS Case No. 16-0095 (C.P. Lackawanna January 11, 2016) Nealon, J.</vt:lpstr>
      <vt:lpstr>Karim v. Reedy, MD PICS Case No. 16-0095 (C.P. Lackawanna January 11, 2016) Nealon, J.</vt:lpstr>
      <vt:lpstr>PowerPoint Presentation</vt:lpstr>
      <vt:lpstr>Brady v. Urbas 111 A.3d 1155 (Pa. 2015) Saylor, C.J.</vt:lpstr>
      <vt:lpstr>Brady v. Urbas 111 A.3d 1155 (Pa. 2015) Saylor, C.J.</vt:lpstr>
      <vt:lpstr>Shinal v. Toms  2017 Pa. LEXIS 1385 (Pa. June 20, 2017) Wecht, J.</vt:lpstr>
      <vt:lpstr>Shinal v. Toms  2017 Pa. LEXIS 1385 (Pa. June 20, 2017) Wecht, J.</vt:lpstr>
      <vt:lpstr>Mitchell v. Shikora  2017 Pa. Super. 134 (May 5, 2017) Musmanno, J.</vt:lpstr>
      <vt:lpstr>Mitchell v. Shikora  2017 Pa. Super. 134 (May 5, 2017) Musmanno, J.</vt:lpstr>
      <vt:lpstr>Kinner v. Nazar 2016 MM-0003, Bradford County Ct. of Common Pleas Beirne, J.</vt:lpstr>
      <vt:lpstr>Kinner v. Nazar 2016 MM-0003, Bradford County Ct. of Common Pleas Beirne, J.</vt:lpstr>
      <vt:lpstr>Crew v. Penn Presbyterian Med. Ctr.  2017 Phila. Ct. Com. Pl. LEXIS 188 (June 30, 2017) Lachman, J.</vt:lpstr>
      <vt:lpstr>Crew v. Penn Presbyterian Med. Ctr.  2017 Phila. Ct. Com. Pl. LEXIS 188 (June 30, 2017) Lachman, J.</vt:lpstr>
      <vt:lpstr>PowerPoint Presentation</vt:lpstr>
      <vt:lpstr>Moody and Tomlinson v. Lehigh Valley Hospital – Cedar Crest 2018 Pa. Super. LEXIS (January 18, 2018) Bowes, J.</vt:lpstr>
      <vt:lpstr>Trigg v. Children’s Hospital of Pittsburgh of UPMC 2018 Pa. Super. LEXIS 499 (May 14, 2018) Kunselman, J.</vt:lpstr>
      <vt:lpstr>Wentzel v. Cammarano 2017 Pa. Super. 233 (July 19, 2017) Stevens, P.J.E.</vt:lpstr>
      <vt:lpstr>Wentzel v. Cammarano 2017 Pa. Super. 233 (July 19, 2017) Stevens, P.J.E.</vt:lpstr>
      <vt:lpstr>PowerPoint Presentation</vt:lpstr>
      <vt:lpstr>K.H. ex rel. H.S. v. Kumar 122 A.3d 1080 (Pa. Super. 2015) Wecht, J.</vt:lpstr>
      <vt:lpstr>PowerPoint Presentation</vt:lpstr>
      <vt:lpstr>Walters v. UPMC Presbyterian Shadyside 2018 Pa. LEXIS 2999 (June 19, 2018) Wecht, J.</vt:lpstr>
      <vt:lpstr>Walters v. UPMC Presbyterian Shadyside 2018 Pa. LEXIS 2999 (June 19, 2018) Wecht, J.</vt:lpstr>
      <vt:lpstr>Walters v. UPMC Presbyterian Shadyside 2018 Pa. LEXIS 2999 (June 19, 2018) Wecht, J.</vt:lpstr>
      <vt:lpstr>Green v. Pennsylvania Hospital 123 A.3d 310 (Pa. 2015) Todd, J.</vt:lpstr>
      <vt:lpstr>Green v. Pennsylvania Hospital 123 A.3d 310 (Pa. 2015) Todd, J.</vt:lpstr>
      <vt:lpstr>Maas v. Presbyterian 2018 Pa. Super. LEXIS 752 (June 29, 2018) Bowes, J.</vt:lpstr>
      <vt:lpstr>Dean v. Bowling Green Brandywine 2018 Pa. Super. LEXIS 762 (July 2, 2018) Panella, J.</vt:lpstr>
      <vt:lpstr>Estate of Denmark Ex. Rel. v. Williams 117 A.3d 300 (Pa. Super. 2015) Donohue, J.</vt:lpstr>
      <vt:lpstr>Lutz v. The Williampsport Hospital No. 18-0384 (C.P. Lycoming 2018) Linhardt, J.</vt:lpstr>
      <vt:lpstr>Astleford v. Delta Medix No. 15-CV-5134 (C.P. Lacka. Co. 2016) Gibbons, J.</vt:lpstr>
      <vt:lpstr>Astleford v. Delta Medix No. 15-CV-5134 (C.P. Lacka. Co. 2016) Gibbons, J.</vt:lpstr>
      <vt:lpstr>PowerPoint Presentation</vt:lpstr>
      <vt:lpstr>Pomroy v. Hospital of University of Pennsylvania 105 A.3d 740 (Pa. Super. 2014) Panella, J.</vt:lpstr>
      <vt:lpstr>PowerPoint Presentation</vt:lpstr>
      <vt:lpstr>Nicolaou v. Martin No. 44 MAP 2017 (Pa. October 17, 2018) Baer, J.</vt:lpstr>
      <vt:lpstr>Nicolaou v. Martin No. 44 MAP 2017 (Pa. October 17, 2018) Baer, J.</vt:lpstr>
      <vt:lpstr>Hammerquist and Pressler v. Banka, MD. No. 150303550 945 and 947 EDA (C.P. Phila. June 28, 2016) Cohen, J.</vt:lpstr>
      <vt:lpstr>Hammerquist and Pressler v. Banka, MD. No. 150303550 945 and 947 EDA (C.P. Phila. June 28, 2016) Cohen, J.</vt:lpstr>
      <vt:lpstr>Tinstman v. Bassaly PICS Case No. 15-1433 (C.P. Lawrence March 31, 2015) Cox, J.</vt:lpstr>
      <vt:lpstr>Deni v. Banka, MD PICS Case No. 15-1655 (C.P. Phila. October 22, 2015) Massiah-Jackson, J.</vt:lpstr>
      <vt:lpstr>PowerPoint Presentation</vt:lpstr>
      <vt:lpstr>Coventry Health Care of Missouri, Inc. v. Nevils 137 S.Ct. 1190 (2017) Ginsburg, J.</vt:lpstr>
      <vt:lpstr>Coventry Health Care of Missouri, Inc. v. Nevils 137 S.Ct. 1190 (2017) Ginsburg, J.</vt:lpstr>
      <vt:lpstr>Montanile v. Board of Trustees National Elevator 136 S.Ct. 651 (2016) Thomas, J.</vt:lpstr>
      <vt:lpstr>Protz v. W.C.A.B. (Derry Area School Dist.) 131 A.3d 572 (Pa. Commw. Ct. 2016) Pellegrini, P.J.</vt:lpstr>
      <vt:lpstr>Protz v. W.C.A.B. (Derry Area School Dist.) 131 A.3d 572 (Pa. Commw. Ct. 2016) Pellegrini, P.J.</vt:lpstr>
      <vt:lpstr>PowerPoint Presentation</vt:lpstr>
      <vt:lpstr>Walker v. Scranton Hospital Company, LLC PICS Case No. 16-0452 (C.P. Lackawanna March 16, 2016) Nealon, J.</vt:lpstr>
      <vt:lpstr>Rincavage v. Katz PICS Case No. 16-0103 (C.P. Monroe Sept. 25, 2015) Williamson, J.</vt:lpstr>
      <vt:lpstr>Palmer v. Rackish PICS Case No. 15-1556 (C.P. Lycoming Aug. 20, 2015) Gray, J.</vt:lpstr>
      <vt:lpstr>PowerPoint Presentation</vt:lpstr>
      <vt:lpstr>Sernovitz v. Dershaw 127 A.3d 783 (Pa. 2015) Saylor, C.J.</vt:lpstr>
      <vt:lpstr>PowerPoint Presentation</vt:lpstr>
      <vt:lpstr>Ramos v. United States  2017 U.S. Dist. LEXIS 100341 (M.D. Pa. June 28, 2017) Mariani, J.</vt:lpstr>
      <vt:lpstr>Euceda v. Green, DO PICS Case No 15-1766 (C.P. Lackawanna October 19, 2015) Nealon, J.</vt:lpstr>
      <vt:lpstr>Euceda v. Green, DO PICS Case No 15-1766 (C.P. Lackawanna October 19, 2015) Nealon, J.</vt:lpstr>
      <vt:lpstr>Gray v. Huntzinger  147 A.3d 924 (Pa. Super. 2016) Lazarus, J.</vt:lpstr>
      <vt:lpstr>PowerPoint Presentation</vt:lpstr>
      <vt:lpstr>Price v. Catanzariti 138 A.3d 8 (Pa. Super. 2016) Ford Elliot, P.J.E.</vt:lpstr>
      <vt:lpstr>Schmigel v. Uchal 800 F.3d 113 (3rd Cir. 2015) Krause, C.J.</vt:lpstr>
      <vt:lpstr>PowerPoint Presentation</vt:lpstr>
      <vt:lpstr>Palar v. Wohlwend PICS Case No. 16-1423 (C.P. Jefferson March 11, 2016) Foradora, P.J.</vt:lpstr>
      <vt:lpstr>PowerPoint Presentation</vt:lpstr>
      <vt:lpstr> Stange v. Janssen Pharmaceuticals 2018 Pa. Super. LEXIS 11 (January 8, 2018) Ford Elliott, P.J.E.</vt:lpstr>
      <vt:lpstr> Stange v. Janssen Pharmaceuticals 2018 Pa. Super. LEXIS 11 (January 8, 2018) Ford Elliott, P.J.E.</vt:lpstr>
      <vt:lpstr> Stange v. Janssen Pharmaceuticals 2018 Pa. Super. LEXIS 11 (January 8, 2018) Ford Elliott, P.J.E.</vt:lpstr>
      <vt:lpstr>Seels v. Tenet Health Sys. Hahnemann, LLC  2017 Pa. Super. LEXIS 532 (July 18, 2017) Shogan, J. Appellant</vt:lpstr>
      <vt:lpstr>James v. Albert Einstein Med. Ctr.  2017 Pa. Super. 293 (Sept. 12, 2017) Platt, J.</vt:lpstr>
      <vt:lpstr>W.C. v. Janssen Pharms., Inc. 2017 Pa. Super. LEXIS 909 (November 13, 2017) Panella, J..</vt:lpstr>
      <vt:lpstr>W.C. v. Janssen Pharms., Inc. 2017 Pa. Super. LEXIS 909 (November 13, 2017) Panella, J.</vt:lpstr>
      <vt:lpstr>Frey v. Potorski 145 A.3d 1171 (Pa. Super. 2016) Fitzgerald, J.</vt:lpstr>
      <vt:lpstr>In Re: Johnson &amp; Johnson Talcum Powder Products Liability Marketing, et al. No. 17-2980 (3rd Cir. September 6, 2018) Smith, J.</vt:lpstr>
      <vt:lpstr>In Re: Johnson &amp; Johnson Talcum Powder Products Liability Marketing, et al. No. 17-2980 (3rd Cir. September 6, 2018) Smith, J.</vt:lpstr>
      <vt:lpstr>Porter v. SmithKline Beecham Corp. PICS Case No. 16-0218 (C.P. Philadelphia Feb 10, 2016) Bernstein, J.</vt:lpstr>
      <vt:lpstr>Porter v. SmithKline Beecham Corp. PICS Case No. 16-0218 (C.P. Philadelphia Feb 10, 2016) Bernstein, J.</vt:lpstr>
      <vt:lpstr>Page v. Moses Taylor Hospital Civil No. 11 CV 1402 (C.P. Lackawanna May 18, 2016) Nealon, J.</vt:lpstr>
      <vt:lpstr>Page v. Moses Taylor Hospital Civil No. 11 CV 1402 (C.P. Lackawanna May 18, 2016) Nealon, J.</vt:lpstr>
      <vt:lpstr>Vaccaro v. Scranton Quincy Hosp. Co. LLC  No. 14-CV-7675 (C.P. Lackawanna Oct. 27, 2016) Nealon, J.</vt:lpstr>
      <vt:lpstr>Vaccaro v. Scranton Quincy Hosp. Co. LLC  No. 14-CV-7675 (C.P. Lackawanna Oct. 27, 2016) Nealon, J.</vt:lpstr>
      <vt:lpstr>PowerPoint Presentation</vt:lpstr>
      <vt:lpstr> Tong-Summerford v. Abington Memorial Hospital 2018 Pa. Super. LEXIS 648 (June 13, 2018) Stevens, P.J.E.</vt:lpstr>
      <vt:lpstr> Tong-Summerford v. Abington Memorial Hospital 2018 Pa. Super. LEXIS 648 (June 13, 2018) Stevens, P.J.E.</vt:lpstr>
      <vt:lpstr>Tillery v. Children’s Hospital of Philadelphia  2017 Pa. Super. LEXIS 134 (February 28, 2017) Platt, J.</vt:lpstr>
      <vt:lpstr>Tillery v. Children’s Hospital of Philadelphia  2017 Pa. Super. LEXIS 134 (February 28, 2017) Platt, J.</vt:lpstr>
      <vt:lpstr>Crespo v. Hughes  2017 Pa. Super. LEXIS 535 (July 18, 2017) Ransom, J.</vt:lpstr>
      <vt:lpstr>Crespo v. Hughes  2017 Pa. Super. LEXIS 535 (July 18, 2017) Ransom, J.</vt:lpstr>
      <vt:lpstr>PowerPoint Presentation</vt:lpstr>
      <vt:lpstr>Caltagirone v. Cephalon, Inc. 2018 Pa. Super. LEXIS 628 (June 8, 2018) Platt, J.</vt:lpstr>
      <vt:lpstr>Czimmer v. Janssen Pharmaceuticals, Inc. 122 A.3d 1043 (Pa. Super. 2015) Mundy, J.</vt:lpstr>
      <vt:lpstr>Gurley v. Janssen Pharmaceuticals, Inc. 113 A.3d 283 (Pa. Super. 2015) Platt, J.</vt:lpstr>
      <vt:lpstr>Gurley v. Janssen Pharmaceuticals, Inc. 113 A.3d 283 (Pa. Super. 2015) Platt, J.</vt:lpstr>
      <vt:lpstr>Shuker v. Smith &amp; Nephew, PLC No. 16-3785 (3rd Cir. March 1, 2018) Krause, C.J.</vt:lpstr>
      <vt:lpstr>Shuker v. Smith &amp; Nephew, PLC No. 16-3785 (3rd Cir. March 1, 2018) Krause, C.J.</vt:lpstr>
      <vt:lpstr>In Fosamax Alendronate Sodium Prods. Liability Litigation  2017 U.S. App LEXIS 5075 (3rd Cir. 2017) Fuentes, J.</vt:lpstr>
      <vt:lpstr>Estate of Ware v. Hospital of the University of PA No. 16-3801 (3rd Cir. Sept. 18, 2017)  Ambro, C.J.</vt:lpstr>
      <vt:lpstr>In re Avandia Marketing Sales Practices &amp; Product Liability 804 F. 2d 633 (3rd Cir. 2015) Roth, C.J.</vt:lpstr>
      <vt:lpstr>Silver v. Medtronic, Inc. 1:16-cv-1682 (USMD (PA) Feb. 21, 2017) Jones III, J.</vt:lpstr>
      <vt:lpstr>Silver v. Medtronic, Inc. 1:16-cv-1682 (USMD (PA) Feb. 21, 2017) Jones III, J.</vt:lpstr>
    </vt:vector>
  </TitlesOfParts>
  <Company>Rieders, Travis Law Firm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Year in Review</dc:title>
  <dc:creator>Amber Birk</dc:creator>
  <cp:lastModifiedBy>Amber Birk</cp:lastModifiedBy>
  <cp:revision>427</cp:revision>
  <cp:lastPrinted>2018-11-21T20:17:40Z</cp:lastPrinted>
  <dcterms:created xsi:type="dcterms:W3CDTF">2016-06-03T16:37:29Z</dcterms:created>
  <dcterms:modified xsi:type="dcterms:W3CDTF">2018-11-21T20:19:54Z</dcterms:modified>
</cp:coreProperties>
</file>