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autoCompressPictures="0">
  <p:sldMasterIdLst>
    <p:sldMasterId id="2147483649" r:id="rId1"/>
    <p:sldMasterId id="2147483651" r:id="rId2"/>
    <p:sldMasterId id="2147483954" r:id="rId3"/>
    <p:sldMasterId id="2147483966" r:id="rId4"/>
  </p:sldMasterIdLst>
  <p:sldIdLst>
    <p:sldId id="256" r:id="rId5"/>
    <p:sldId id="257" r:id="rId6"/>
    <p:sldId id="258" r:id="rId7"/>
    <p:sldId id="391" r:id="rId8"/>
    <p:sldId id="328" r:id="rId9"/>
    <p:sldId id="395" r:id="rId10"/>
    <p:sldId id="396" r:id="rId11"/>
    <p:sldId id="397" r:id="rId12"/>
    <p:sldId id="357" r:id="rId13"/>
    <p:sldId id="259" r:id="rId14"/>
    <p:sldId id="394" r:id="rId15"/>
    <p:sldId id="260" r:id="rId16"/>
    <p:sldId id="261" r:id="rId17"/>
    <p:sldId id="360" r:id="rId18"/>
    <p:sldId id="361" r:id="rId19"/>
    <p:sldId id="358" r:id="rId20"/>
    <p:sldId id="262" r:id="rId21"/>
    <p:sldId id="359" r:id="rId22"/>
    <p:sldId id="263" r:id="rId23"/>
    <p:sldId id="362" r:id="rId24"/>
    <p:sldId id="392" r:id="rId25"/>
    <p:sldId id="363" r:id="rId26"/>
    <p:sldId id="364" r:id="rId27"/>
    <p:sldId id="365" r:id="rId28"/>
    <p:sldId id="366" r:id="rId29"/>
    <p:sldId id="367" r:id="rId30"/>
    <p:sldId id="368" r:id="rId31"/>
    <p:sldId id="369" r:id="rId32"/>
    <p:sldId id="370" r:id="rId33"/>
    <p:sldId id="371" r:id="rId34"/>
    <p:sldId id="373" r:id="rId35"/>
    <p:sldId id="374" r:id="rId36"/>
    <p:sldId id="375" r:id="rId37"/>
    <p:sldId id="376" r:id="rId38"/>
    <p:sldId id="377" r:id="rId39"/>
    <p:sldId id="378" r:id="rId40"/>
    <p:sldId id="388" r:id="rId41"/>
    <p:sldId id="379" r:id="rId42"/>
    <p:sldId id="380" r:id="rId43"/>
    <p:sldId id="381" r:id="rId44"/>
    <p:sldId id="382" r:id="rId45"/>
    <p:sldId id="393" r:id="rId46"/>
    <p:sldId id="383" r:id="rId47"/>
    <p:sldId id="384" r:id="rId48"/>
    <p:sldId id="385" r:id="rId49"/>
    <p:sldId id="386" r:id="rId50"/>
    <p:sldId id="387" r:id="rId51"/>
    <p:sldId id="390" r:id="rId52"/>
    <p:sldId id="389" r:id="rId53"/>
  </p:sldIdLst>
  <p:sldSz cx="9144000" cy="6858000" type="screen4x3"/>
  <p:notesSz cx="6858000" cy="9144000"/>
  <p:defaultTextStyle>
    <a:defPPr>
      <a:defRPr lang="en-US"/>
    </a:defPPr>
    <a:lvl1pPr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1pPr>
    <a:lvl2pPr marL="4572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2pPr>
    <a:lvl3pPr marL="9144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3pPr>
    <a:lvl4pPr marL="13716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4pPr>
    <a:lvl5pPr marL="1828800" algn="l" defTabSz="457200" rtl="0" fontAlgn="base" hangingPunct="0">
      <a:spcBef>
        <a:spcPct val="0"/>
      </a:spcBef>
      <a:spcAft>
        <a:spcPct val="0"/>
      </a:spcAft>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5pPr>
    <a:lvl6pPr marL="22860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6pPr>
    <a:lvl7pPr marL="27432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7pPr>
    <a:lvl8pPr marL="32004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8pPr>
    <a:lvl9pPr marL="3657600" algn="l" defTabSz="457200" rtl="0" eaLnBrk="1" latinLnBrk="0" hangingPunct="1">
      <a:defRPr kern="1200">
        <a:solidFill>
          <a:srgbClr val="292934"/>
        </a:solidFill>
        <a:latin typeface="Garamond" pitchFamily="-107" charset="0"/>
        <a:ea typeface="ＭＳ Ｐゴシック" pitchFamily="-107" charset="-128"/>
        <a:cs typeface="ＭＳ Ｐゴシック" pitchFamily="-107" charset="-128"/>
        <a:sym typeface="Garamond" pitchFamily="-107"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D42"/>
    <a:srgbClr val="2F0F4B"/>
    <a:srgbClr val="3B135F"/>
    <a:srgbClr val="3411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74" autoAdjust="0"/>
    <p:restoredTop sz="92609" autoAdjust="0"/>
  </p:normalViewPr>
  <p:slideViewPr>
    <p:cSldViewPr snapToGrid="0" snapToObjects="1">
      <p:cViewPr varScale="1">
        <p:scale>
          <a:sx n="41" d="100"/>
          <a:sy n="41" d="100"/>
        </p:scale>
        <p:origin x="732" y="48"/>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9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4DD9748F-D78E-6347-A88E-804D159B520E}" type="slidenum">
              <a:rPr lang="en-US"/>
              <a:pPr>
                <a:defRPr/>
              </a:pPr>
              <a:t>‹#›</a:t>
            </a:fld>
            <a:endParaRPr lang="en-US" sz="1200" b="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0F8F0278-9B3F-4340-BD57-9A9960E6F00A}" type="slidenum">
              <a:rPr lang="en-US"/>
              <a:pPr>
                <a:defRPr/>
              </a:pPr>
              <a:t>‹#›</a:t>
            </a:fld>
            <a:endParaRPr lang="en-US" sz="1200" b="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911DBBE4-8C47-E942-A37B-C7FC95BAD5C7}" type="slidenum">
              <a:rPr lang="en-US"/>
              <a:pPr>
                <a:defRPr/>
              </a:pPr>
              <a:t>‹#›</a:t>
            </a:fld>
            <a:endParaRPr lang="en-US" sz="1200" b="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
          <p:cNvSpPr>
            <a:spLocks noGrp="1"/>
          </p:cNvSpPr>
          <p:nvPr>
            <p:ph type="sldNum" sz="quarter" idx="10"/>
          </p:nvPr>
        </p:nvSpPr>
        <p:spPr>
          <a:ln/>
        </p:spPr>
        <p:txBody>
          <a:bodyPr/>
          <a:lstStyle>
            <a:lvl1pPr>
              <a:defRPr/>
            </a:lvl1pPr>
          </a:lstStyle>
          <a:p>
            <a:pPr>
              <a:defRPr/>
            </a:pPr>
            <a:fld id="{818A512A-A96D-674A-B03E-E1D5C84FBDCB}" type="slidenum">
              <a:rPr lang="en-US"/>
              <a:pPr>
                <a:defRPr/>
              </a:pPr>
              <a:t>‹#›</a:t>
            </a:fld>
            <a:endParaRPr lang="en-US" sz="1200" b="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pPr>
              <a:defRPr/>
            </a:pPr>
            <a:fld id="{B28E0C71-1252-5D48-A78B-87CBC8A92FA9}" type="slidenum">
              <a:rPr lang="en-US"/>
              <a:pPr>
                <a:defRPr/>
              </a:pPr>
              <a:t>‹#›</a:t>
            </a:fld>
            <a:endParaRPr lang="en-US" sz="1200" b="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
          <p:cNvSpPr>
            <a:spLocks noGrp="1"/>
          </p:cNvSpPr>
          <p:nvPr>
            <p:ph type="sldNum" sz="quarter" idx="10"/>
          </p:nvPr>
        </p:nvSpPr>
        <p:spPr>
          <a:ln/>
        </p:spPr>
        <p:txBody>
          <a:bodyPr/>
          <a:lstStyle>
            <a:lvl1pPr>
              <a:defRPr/>
            </a:lvl1pPr>
          </a:lstStyle>
          <a:p>
            <a:pPr>
              <a:defRPr/>
            </a:pPr>
            <a:fld id="{3CB10350-7BC0-0F4D-BEF9-D3DD3E0B3F17}" type="slidenum">
              <a:rPr lang="en-US"/>
              <a:pPr>
                <a:defRPr/>
              </a:pPr>
              <a:t>‹#›</a:t>
            </a:fld>
            <a:endParaRPr lang="en-US" sz="1200" b="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p:cNvSpPr>
            <a:spLocks noGrp="1"/>
          </p:cNvSpPr>
          <p:nvPr>
            <p:ph type="sldNum" sz="quarter" idx="10"/>
          </p:nvPr>
        </p:nvSpPr>
        <p:spPr>
          <a:ln/>
        </p:spPr>
        <p:txBody>
          <a:bodyPr/>
          <a:lstStyle>
            <a:lvl1pPr>
              <a:defRPr/>
            </a:lvl1pPr>
          </a:lstStyle>
          <a:p>
            <a:pPr>
              <a:defRPr/>
            </a:pPr>
            <a:fld id="{4D9D5E3E-F137-4246-A9FA-2E2F7571734C}" type="slidenum">
              <a:rPr lang="en-US"/>
              <a:pPr>
                <a:defRPr/>
              </a:pPr>
              <a:t>‹#›</a:t>
            </a:fld>
            <a:endParaRPr lang="en-US" sz="1200" b="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p:cNvSpPr>
            <a:spLocks noGrp="1"/>
          </p:cNvSpPr>
          <p:nvPr>
            <p:ph type="sldNum" sz="quarter" idx="10"/>
          </p:nvPr>
        </p:nvSpPr>
        <p:spPr>
          <a:ln/>
        </p:spPr>
        <p:txBody>
          <a:bodyPr/>
          <a:lstStyle>
            <a:lvl1pPr>
              <a:defRPr/>
            </a:lvl1pPr>
          </a:lstStyle>
          <a:p>
            <a:pPr>
              <a:defRPr/>
            </a:pPr>
            <a:fld id="{39840873-39D4-0643-8B89-FCD2BB7B50FD}" type="slidenum">
              <a:rPr lang="en-US"/>
              <a:pPr>
                <a:defRPr/>
              </a:pPr>
              <a:t>‹#›</a:t>
            </a:fld>
            <a:endParaRPr lang="en-US" sz="1200" b="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1"/>
          <p:cNvSpPr>
            <a:spLocks noGrp="1"/>
          </p:cNvSpPr>
          <p:nvPr>
            <p:ph type="sldNum" sz="quarter" idx="10"/>
          </p:nvPr>
        </p:nvSpPr>
        <p:spPr>
          <a:ln/>
        </p:spPr>
        <p:txBody>
          <a:bodyPr/>
          <a:lstStyle>
            <a:lvl1pPr>
              <a:defRPr/>
            </a:lvl1pPr>
          </a:lstStyle>
          <a:p>
            <a:pPr>
              <a:defRPr/>
            </a:pPr>
            <a:fld id="{397F9C6C-555A-3840-8F0D-490D4AA465EC}" type="slidenum">
              <a:rPr lang="en-US"/>
              <a:pPr>
                <a:defRPr/>
              </a:pPr>
              <a:t>‹#›</a:t>
            </a:fld>
            <a:endParaRPr lang="en-US" sz="1200" b="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p:cNvSpPr>
          <p:nvPr>
            <p:ph type="sldNum" sz="quarter" idx="10"/>
          </p:nvPr>
        </p:nvSpPr>
        <p:spPr>
          <a:ln/>
        </p:spPr>
        <p:txBody>
          <a:bodyPr/>
          <a:lstStyle>
            <a:lvl1pPr>
              <a:defRPr/>
            </a:lvl1pPr>
          </a:lstStyle>
          <a:p>
            <a:pPr>
              <a:defRPr/>
            </a:pPr>
            <a:fld id="{DC7503F5-0F4E-264F-803A-1EE8FCF8AABE}" type="slidenum">
              <a:rPr lang="en-US"/>
              <a:pPr>
                <a:defRPr/>
              </a:pPr>
              <a:t>‹#›</a:t>
            </a:fld>
            <a:endParaRPr lang="en-US" sz="1200" b="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7240064A-6539-F542-B488-3EAC74675FE1}" type="slidenum">
              <a:rPr lang="en-US"/>
              <a:pPr>
                <a:defRPr/>
              </a:pPr>
              <a:t>‹#›</a:t>
            </a:fld>
            <a:endParaRPr lang="en-US" sz="1200" b="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4674491F-DF86-3247-82A3-6A4A2FF6D9D5}" type="slidenum">
              <a:rPr lang="en-US"/>
              <a:pPr>
                <a:defRPr/>
              </a:pPr>
              <a:t>‹#›</a:t>
            </a:fld>
            <a:endParaRPr lang="en-US" sz="1200" b="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p:cNvSpPr>
          <p:nvPr>
            <p:ph type="sldNum" sz="quarter" idx="10"/>
          </p:nvPr>
        </p:nvSpPr>
        <p:spPr>
          <a:ln/>
        </p:spPr>
        <p:txBody>
          <a:bodyPr/>
          <a:lstStyle>
            <a:lvl1pPr>
              <a:defRPr/>
            </a:lvl1pPr>
          </a:lstStyle>
          <a:p>
            <a:pPr>
              <a:defRPr/>
            </a:pPr>
            <a:fld id="{E3248503-AD0F-EF40-BA2E-9D08C921C89E}" type="slidenum">
              <a:rPr lang="en-US"/>
              <a:pPr>
                <a:defRPr/>
              </a:pPr>
              <a:t>‹#›</a:t>
            </a:fld>
            <a:endParaRPr lang="en-US" sz="1200" b="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pPr>
              <a:defRPr/>
            </a:pPr>
            <a:fld id="{139C44C9-BE52-0744-A4CE-7B768384ABF0}" type="slidenum">
              <a:rPr lang="en-US"/>
              <a:pPr>
                <a:defRPr/>
              </a:pPr>
              <a:t>‹#›</a:t>
            </a:fld>
            <a:endParaRPr lang="en-US" sz="1200" b="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p:cNvSpPr>
          <p:nvPr>
            <p:ph type="sldNum" sz="quarter" idx="10"/>
          </p:nvPr>
        </p:nvSpPr>
        <p:spPr>
          <a:ln/>
        </p:spPr>
        <p:txBody>
          <a:bodyPr/>
          <a:lstStyle>
            <a:lvl1pPr>
              <a:defRPr/>
            </a:lvl1pPr>
          </a:lstStyle>
          <a:p>
            <a:pPr>
              <a:defRPr/>
            </a:pPr>
            <a:fld id="{7B240F68-0482-C649-834E-C96C79D24562}" type="slidenum">
              <a:rPr lang="en-US"/>
              <a:pPr>
                <a:defRPr/>
              </a:pPr>
              <a:t>‹#›</a:t>
            </a:fld>
            <a:endParaRPr lang="en-US" sz="1200" b="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pPr eaLnBrk="1" latinLnBrk="0" hangingPunct="1"/>
            <a:fld id="{9D21D778-B565-4D7E-94D7-64010A445B68}" type="datetimeFigureOut">
              <a:rPr lang="en-US" smtClean="0"/>
              <a:pPr eaLnBrk="1" latinLnBrk="0" hangingPunct="1"/>
              <a:t>9/6/2018</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kumimoji="0"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6CC888B-D9F9-4E54-B722-F151A9F45E9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9/6/2018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6FF077D9-08F2-AA4D-8B23-4BA31EF7B1A2}" type="slidenum">
              <a:rPr lang="en-US" smtClean="0"/>
              <a:pPr>
                <a:defRPr/>
              </a:pPr>
              <a:t>‹#›</a:t>
            </a:fld>
            <a:endParaRPr lang="en-US" sz="1200" b="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9/6/2018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58C33A4F-B44D-104F-AF31-E2DDD90AC442}" type="slidenum">
              <a:rPr lang="en-US" smtClean="0"/>
              <a:pPr>
                <a:defRPr/>
              </a:pPr>
              <a:t>‹#›</a:t>
            </a:fld>
            <a:endParaRPr lang="en-US" sz="1200" b="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9/6/2018</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defRPr/>
            </a:pPr>
            <a:fld id="{A40C4D72-255F-2149-9996-8B49CA7BE764}" type="slidenum">
              <a:rPr lang="en-US" smtClean="0"/>
              <a:pPr>
                <a:defRPr/>
              </a:pPr>
              <a:t>‹#›</a:t>
            </a:fld>
            <a:endParaRPr lang="en-US" sz="1200" b="1"/>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9/6/2018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defRPr/>
            </a:pPr>
            <a:fld id="{41D3C4E7-FC41-8645-97A2-0B0A29D4C7C0}" type="slidenum">
              <a:rPr lang="en-US" smtClean="0"/>
              <a:pPr>
                <a:defRPr/>
              </a:pPr>
              <a:t>‹#›</a:t>
            </a:fld>
            <a:endParaRPr lang="en-US" sz="1200" b="1"/>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9/6/2018</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defRPr/>
            </a:pPr>
            <a:fld id="{035252EF-1B1B-D94D-A09F-878309C20C1B}" type="slidenum">
              <a:rPr lang="en-US" smtClean="0"/>
              <a:pPr>
                <a:defRPr/>
              </a:pPr>
              <a:t>‹#›</a:t>
            </a:fld>
            <a:endParaRPr lang="en-US" sz="1200" b="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9/6/2018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defRPr/>
            </a:pPr>
            <a:fld id="{9B76A22A-3270-9846-BDD8-4367567741A8}" type="slidenum">
              <a:rPr lang="en-US" smtClean="0"/>
              <a:pPr>
                <a:defRPr/>
              </a:pPr>
              <a:t>‹#›</a:t>
            </a:fld>
            <a:endParaRPr lang="en-US" sz="1200" b="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EE2CD739-9F54-F34D-A8D4-799B48460619}" type="slidenum">
              <a:rPr lang="en-US"/>
              <a:pPr>
                <a:defRPr/>
              </a:pPr>
              <a:t>‹#›</a:t>
            </a:fld>
            <a:endParaRPr lang="en-US" sz="1200" b="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pPr eaLnBrk="1" latinLnBrk="0" hangingPunct="1"/>
            <a:fld id="{9D21D778-B565-4D7E-94D7-64010A445B68}" type="datetimeFigureOut">
              <a:rPr lang="en-US" smtClean="0"/>
              <a:pPr eaLnBrk="1" latinLnBrk="0" hangingPunct="1"/>
              <a:t>9/6/2018</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kumimoji="0"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3B166FE8-9E77-C74A-AFAA-D181E1FAA0EC}" type="slidenum">
              <a:rPr lang="en-US" smtClean="0"/>
              <a:pPr>
                <a:defRPr/>
              </a:pPr>
              <a:t>‹#›</a:t>
            </a:fld>
            <a:endParaRPr lang="en-US" sz="1200" b="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pPr eaLnBrk="1" latinLnBrk="0" hangingPunct="1"/>
            <a:fld id="{9D21D778-B565-4D7E-94D7-64010A445B68}" type="datetimeFigureOut">
              <a:rPr lang="en-US" smtClean="0"/>
              <a:pPr eaLnBrk="1" latinLnBrk="0" hangingPunct="1"/>
              <a:t>9/6/2018</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kumimoji="0"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B839034E-0EF1-1649-93A2-F0A6B72DC5B6}" type="slidenum">
              <a:rPr lang="en-US" smtClean="0"/>
              <a:pPr>
                <a:defRPr/>
              </a:pPr>
              <a:t>‹#›</a:t>
            </a:fld>
            <a:endParaRPr lang="en-US" sz="1200" b="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9/6/2018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6A676D36-1FF1-6244-971B-5C0ABFE9B5AF}" type="slidenum">
              <a:rPr lang="en-US" smtClean="0"/>
              <a:pPr>
                <a:defRPr/>
              </a:pPr>
              <a:t>‹#›</a:t>
            </a:fld>
            <a:endParaRPr lang="en-US" sz="1200" b="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9/6/2018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4329BA23-4A9D-2540-B68A-75383A712EDC}" type="slidenum">
              <a:rPr lang="en-US" smtClean="0"/>
              <a:pPr>
                <a:defRPr/>
              </a:pPr>
              <a:t>‹#›</a:t>
            </a:fld>
            <a:endParaRPr lang="en-US" sz="1200" b="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latin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4A00731-6CA4-744D-891C-D705E9A6A50A}" type="datetimeFigureOut">
              <a:rPr lang="en-US" smtClean="0"/>
              <a:pPr/>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279089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A00731-6CA4-744D-891C-D705E9A6A50A}" type="datetimeFigureOut">
              <a:rPr lang="en-US" smtClean="0"/>
              <a:pPr/>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692067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4A00731-6CA4-744D-891C-D705E9A6A50A}" type="datetimeFigureOut">
              <a:rPr lang="en-US" smtClean="0"/>
              <a:pPr/>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94F131D-41A4-A242-9676-BBA386F9D3AE}" type="slidenum">
              <a:rPr lang="en-US" smtClean="0"/>
              <a:pPr/>
              <a:t>‹#›</a:t>
            </a:fld>
            <a:endParaRPr lang="en-US" dirty="0"/>
          </a:p>
        </p:txBody>
      </p:sp>
    </p:spTree>
    <p:extLst>
      <p:ext uri="{BB962C8B-B14F-4D97-AF65-F5344CB8AC3E}">
        <p14:creationId xmlns:p14="http://schemas.microsoft.com/office/powerpoint/2010/main" val="1812352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A00731-6CA4-744D-891C-D705E9A6A50A}" type="datetimeFigureOut">
              <a:rPr lang="en-US" smtClean="0"/>
              <a:pPr/>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187A0C8-D6D4-3547-8BD9-F97A4DD7B05B}" type="slidenum">
              <a:rPr lang="en-US" smtClean="0"/>
              <a:pPr>
                <a:defRPr/>
              </a:pPr>
              <a:t>‹#›</a:t>
            </a:fld>
            <a:endParaRPr lang="en-US" sz="1200" b="1"/>
          </a:p>
        </p:txBody>
      </p:sp>
    </p:spTree>
    <p:extLst>
      <p:ext uri="{BB962C8B-B14F-4D97-AF65-F5344CB8AC3E}">
        <p14:creationId xmlns:p14="http://schemas.microsoft.com/office/powerpoint/2010/main" val="13330896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A00731-6CA4-744D-891C-D705E9A6A50A}" type="datetimeFigureOut">
              <a:rPr lang="en-US" smtClean="0"/>
              <a:pPr/>
              <a:t>9/6/2018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8D1EDFD9-3FFC-554F-A517-DDD513C8B9A2}" type="slidenum">
              <a:rPr lang="en-US" smtClean="0"/>
              <a:pPr>
                <a:defRPr/>
              </a:pPr>
              <a:t>‹#›</a:t>
            </a:fld>
            <a:endParaRPr lang="en-US" sz="1200" b="1"/>
          </a:p>
        </p:txBody>
      </p:sp>
    </p:spTree>
    <p:extLst>
      <p:ext uri="{BB962C8B-B14F-4D97-AF65-F5344CB8AC3E}">
        <p14:creationId xmlns:p14="http://schemas.microsoft.com/office/powerpoint/2010/main" val="2177006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A00731-6CA4-744D-891C-D705E9A6A50A}" type="datetimeFigureOut">
              <a:rPr lang="en-US" smtClean="0"/>
              <a:pPr/>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4F131D-41A4-A242-9676-BBA386F9D3AE}" type="slidenum">
              <a:rPr lang="en-US" smtClean="0"/>
              <a:pPr/>
              <a:t>‹#›</a:t>
            </a:fld>
            <a:endParaRPr lang="en-US"/>
          </a:p>
        </p:txBody>
      </p:sp>
    </p:spTree>
    <p:extLst>
      <p:ext uri="{BB962C8B-B14F-4D97-AF65-F5344CB8AC3E}">
        <p14:creationId xmlns:p14="http://schemas.microsoft.com/office/powerpoint/2010/main" val="127746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764FBE59-1627-4147-A705-8ED4BE8E5769}" type="slidenum">
              <a:rPr lang="en-US"/>
              <a:pPr>
                <a:defRPr/>
              </a:pPr>
              <a:t>‹#›</a:t>
            </a:fld>
            <a:endParaRPr lang="en-US" sz="1200" b="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00731-6CA4-744D-891C-D705E9A6A50A}" type="datetimeFigureOut">
              <a:rPr lang="en-US" smtClean="0"/>
              <a:pPr/>
              <a:t>9/6/2018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4F131D-41A4-A242-9676-BBA386F9D3AE}" type="slidenum">
              <a:rPr lang="en-US" smtClean="0"/>
              <a:pPr/>
              <a:t>‹#›</a:t>
            </a:fld>
            <a:endParaRPr lang="en-US"/>
          </a:p>
        </p:txBody>
      </p:sp>
    </p:spTree>
    <p:extLst>
      <p:ext uri="{BB962C8B-B14F-4D97-AF65-F5344CB8AC3E}">
        <p14:creationId xmlns:p14="http://schemas.microsoft.com/office/powerpoint/2010/main" val="3955236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A00731-6CA4-744D-891C-D705E9A6A50A}" type="datetimeFigureOut">
              <a:rPr lang="en-US" smtClean="0"/>
              <a:pPr/>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45F40C2-5941-E241-9B4F-284E4909875C}" type="slidenum">
              <a:rPr lang="en-US" smtClean="0"/>
              <a:pPr>
                <a:defRPr/>
              </a:pPr>
              <a:t>‹#›</a:t>
            </a:fld>
            <a:endParaRPr lang="en-US" sz="1200" b="1"/>
          </a:p>
        </p:txBody>
      </p:sp>
    </p:spTree>
    <p:extLst>
      <p:ext uri="{BB962C8B-B14F-4D97-AF65-F5344CB8AC3E}">
        <p14:creationId xmlns:p14="http://schemas.microsoft.com/office/powerpoint/2010/main" val="41117129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A00731-6CA4-744D-891C-D705E9A6A50A}" type="datetimeFigureOut">
              <a:rPr lang="en-US" smtClean="0"/>
              <a:pPr/>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C210730-78BF-DE43-B539-C52526EE9B1B}" type="slidenum">
              <a:rPr lang="en-US" smtClean="0"/>
              <a:pPr>
                <a:defRPr/>
              </a:pPr>
              <a:t>‹#›</a:t>
            </a:fld>
            <a:endParaRPr lang="en-US" sz="1200" b="1"/>
          </a:p>
        </p:txBody>
      </p:sp>
    </p:spTree>
    <p:extLst>
      <p:ext uri="{BB962C8B-B14F-4D97-AF65-F5344CB8AC3E}">
        <p14:creationId xmlns:p14="http://schemas.microsoft.com/office/powerpoint/2010/main" val="653434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00731-6CA4-744D-891C-D705E9A6A50A}" type="datetimeFigureOut">
              <a:rPr lang="en-US" smtClean="0"/>
              <a:pPr/>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6385E687-68A2-1043-8C54-9E0AAF189733}" type="slidenum">
              <a:rPr lang="en-US" smtClean="0"/>
              <a:pPr>
                <a:defRPr/>
              </a:pPr>
              <a:t>‹#›</a:t>
            </a:fld>
            <a:endParaRPr lang="en-US" sz="1200" b="1"/>
          </a:p>
        </p:txBody>
      </p:sp>
    </p:spTree>
    <p:extLst>
      <p:ext uri="{BB962C8B-B14F-4D97-AF65-F5344CB8AC3E}">
        <p14:creationId xmlns:p14="http://schemas.microsoft.com/office/powerpoint/2010/main" val="4015613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00731-6CA4-744D-891C-D705E9A6A50A}" type="datetimeFigureOut">
              <a:rPr lang="en-US" smtClean="0"/>
              <a:pPr/>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FF0E435-0E41-0A46-A5B2-9697D54C2004}" type="slidenum">
              <a:rPr lang="en-US" smtClean="0"/>
              <a:pPr>
                <a:defRPr/>
              </a:pPr>
              <a:t>‹#›</a:t>
            </a:fld>
            <a:endParaRPr lang="en-US" sz="1200" b="1"/>
          </a:p>
        </p:txBody>
      </p:sp>
    </p:spTree>
    <p:extLst>
      <p:ext uri="{BB962C8B-B14F-4D97-AF65-F5344CB8AC3E}">
        <p14:creationId xmlns:p14="http://schemas.microsoft.com/office/powerpoint/2010/main" val="380210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E00B7D06-AE40-F84E-A37A-B3376C98EE73}" type="slidenum">
              <a:rPr lang="en-US"/>
              <a:pPr>
                <a:defRPr/>
              </a:pPr>
              <a:t>‹#›</a:t>
            </a:fld>
            <a:endParaRPr lang="en-US" sz="1200" b="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9F7B5D70-0F53-FD48-A94A-0F509FFE7A6A}" type="slidenum">
              <a:rPr lang="en-US"/>
              <a:pPr>
                <a:defRPr/>
              </a:pPr>
              <a:t>‹#›</a:t>
            </a:fld>
            <a:endParaRPr lang="en-US" sz="1200" b="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077200" y="6553200"/>
            <a:ext cx="1066800" cy="304800"/>
          </a:xfrm>
          <a:prstGeom prst="rect">
            <a:avLst/>
          </a:prstGeom>
          <a:ln/>
        </p:spPr>
        <p:txBody>
          <a:bodyPr/>
          <a:lstStyle>
            <a:lvl1pPr>
              <a:defRPr/>
            </a:lvl1pPr>
          </a:lstStyle>
          <a:p>
            <a:pPr>
              <a:defRPr/>
            </a:pPr>
            <a:fld id="{A5CFD9E6-30A0-4446-8EAB-1B4EF5B29AFF}" type="slidenum">
              <a:rPr lang="en-US"/>
              <a:pPr>
                <a:defRPr/>
              </a:pPr>
              <a:t>‹#›</a:t>
            </a:fld>
            <a:endParaRPr lang="en-US" sz="1200" b="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290D42"/>
        </a:solidFill>
        <a:effectLst/>
      </p:bgPr>
    </p:bg>
    <p:spTree>
      <p:nvGrpSpPr>
        <p:cNvPr id="1" name=""/>
        <p:cNvGrpSpPr/>
        <p:nvPr/>
      </p:nvGrpSpPr>
      <p:grpSpPr>
        <a:xfrm>
          <a:off x="0" y="0"/>
          <a:ext cx="0" cy="0"/>
          <a:chOff x="0" y="0"/>
          <a:chExt cx="0" cy="0"/>
        </a:xfrm>
      </p:grpSpPr>
      <p:sp>
        <p:nvSpPr>
          <p:cNvPr id="2049" name="AutoShape 1"/>
          <p:cNvSpPr>
            <a:spLocks/>
          </p:cNvSpPr>
          <p:nvPr/>
        </p:nvSpPr>
        <p:spPr bwMode="auto">
          <a:xfrm>
            <a:off x="0" y="1335088"/>
            <a:ext cx="9144000" cy="5521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FFFFFF"/>
          </a:solidFill>
          <a:ln>
            <a:noFill/>
          </a:ln>
          <a:effectLst/>
          <a:extLst/>
        </p:spPr>
        <p:txBody>
          <a:bodyPr lIns="0" tIns="0" rIns="0" bIns="0" anchor="ctr"/>
          <a:lstStyle/>
          <a:p>
            <a:pPr algn="ctr">
              <a:defRPr/>
            </a:pPr>
            <a:endParaRPr lang="en-US">
              <a:solidFill>
                <a:srgbClr val="FFFFFF"/>
              </a:solidFill>
              <a:latin typeface="Garamond" charset="0"/>
              <a:ea typeface="ＭＳ Ｐゴシック" charset="0"/>
              <a:cs typeface="Garamond" charset="0"/>
              <a:sym typeface="Garamond" charset="0"/>
            </a:endParaRPr>
          </a:p>
        </p:txBody>
      </p:sp>
      <p:sp>
        <p:nvSpPr>
          <p:cNvPr id="2050" name="Line 2"/>
          <p:cNvSpPr>
            <a:spLocks noChangeShapeType="1"/>
          </p:cNvSpPr>
          <p:nvPr/>
        </p:nvSpPr>
        <p:spPr bwMode="auto">
          <a:xfrm>
            <a:off x="0" y="1330325"/>
            <a:ext cx="9144000" cy="1588"/>
          </a:xfrm>
          <a:prstGeom prst="line">
            <a:avLst/>
          </a:prstGeom>
          <a:noFill/>
          <a:ln w="12700" cap="flat" cmpd="sng">
            <a:solidFill>
              <a:srgbClr val="A53926"/>
            </a:solidFill>
            <a:prstDash val="solid"/>
            <a:round/>
            <a:headEnd/>
            <a:tailEnd/>
          </a:ln>
          <a:effectLst/>
          <a:extLst/>
        </p:spPr>
        <p:txBody>
          <a:bodyPr lIns="0" tIns="0" rIns="0" bIns="0"/>
          <a:lstStyle/>
          <a:p>
            <a:pPr>
              <a:defRPr/>
            </a:pPr>
            <a:endParaRPr lang="en-US" sz="1200">
              <a:solidFill>
                <a:srgbClr val="000000"/>
              </a:solidFill>
              <a:latin typeface="Helvetica" charset="0"/>
              <a:ea typeface="ＭＳ Ｐゴシック" charset="0"/>
              <a:cs typeface="Helvetica" charset="0"/>
              <a:sym typeface="Helvetica" charset="0"/>
            </a:endParaRPr>
          </a:p>
        </p:txBody>
      </p:sp>
      <p:sp>
        <p:nvSpPr>
          <p:cNvPr id="13316" name="Rectangle 3"/>
          <p:cNvSpPr>
            <a:spLocks noGrp="1"/>
          </p:cNvSpPr>
          <p:nvPr>
            <p:ph type="title"/>
          </p:nvPr>
        </p:nvSpPr>
        <p:spPr bwMode="auto">
          <a:xfrm>
            <a:off x="0" y="0"/>
            <a:ext cx="9144000" cy="1330325"/>
          </a:xfrm>
          <a:prstGeom prst="rect">
            <a:avLst/>
          </a:prstGeom>
          <a:noFill/>
          <a:ln w="9525">
            <a:noFill/>
            <a:miter lim="800000"/>
            <a:headEnd/>
            <a:tailEnd/>
          </a:ln>
        </p:spPr>
        <p:txBody>
          <a:bodyPr vert="horz" wrap="square" lIns="45719" tIns="45719" rIns="45719" bIns="45719" numCol="1" anchor="ctr" anchorCtr="0" compatLnSpc="1">
            <a:prstTxWarp prst="textNoShape">
              <a:avLst/>
            </a:prstTxWarp>
          </a:bodyPr>
          <a:lstStyle/>
          <a:p>
            <a:pPr lvl="0"/>
            <a:r>
              <a:rPr lang="en-US">
                <a:sym typeface="Helvetica" pitchFamily="-107" charset="0"/>
              </a:rPr>
              <a:t>Click to edit Master title style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itchFamily="-107"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pitchFamily="-107"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290D42"/>
        </a:solidFill>
        <a:effectLst/>
      </p:bgPr>
    </p:bg>
    <p:spTree>
      <p:nvGrpSpPr>
        <p:cNvPr id="1" name=""/>
        <p:cNvGrpSpPr/>
        <p:nvPr/>
      </p:nvGrpSpPr>
      <p:grpSpPr>
        <a:xfrm>
          <a:off x="0" y="0"/>
          <a:ext cx="0" cy="0"/>
          <a:chOff x="0" y="0"/>
          <a:chExt cx="0" cy="0"/>
        </a:xfrm>
      </p:grpSpPr>
      <p:sp>
        <p:nvSpPr>
          <p:cNvPr id="4097" name="Rectangle 1"/>
          <p:cNvSpPr>
            <a:spLocks noGrp="1"/>
          </p:cNvSpPr>
          <p:nvPr>
            <p:ph type="sldNum" sz="quarter" idx="2"/>
          </p:nvPr>
        </p:nvSpPr>
        <p:spPr bwMode="auto">
          <a:xfrm>
            <a:off x="8077200" y="6553200"/>
            <a:ext cx="1066800" cy="304800"/>
          </a:xfrm>
          <a:prstGeom prst="rect">
            <a:avLst/>
          </a:prstGeom>
          <a:noFill/>
          <a:ln>
            <a:noFill/>
          </a:ln>
          <a:effectLst/>
          <a:extLst/>
        </p:spPr>
        <p:txBody>
          <a:bodyPr vert="horz" wrap="square" lIns="0" tIns="0" rIns="0" bIns="0" numCol="1" anchor="ctr" anchorCtr="0" compatLnSpc="1">
            <a:prstTxWarp prst="textNoShape">
              <a:avLst/>
            </a:prstTxWarp>
          </a:bodyPr>
          <a:lstStyle>
            <a:lvl1pPr algn="ctr">
              <a:defRPr>
                <a:ea typeface="Garamond" pitchFamily="-107" charset="0"/>
                <a:cs typeface="Garamond" pitchFamily="-107" charset="0"/>
              </a:defRPr>
            </a:lvl1pPr>
          </a:lstStyle>
          <a:p>
            <a:pPr>
              <a:defRPr/>
            </a:pPr>
            <a:fld id="{E68D8A39-9AD8-A045-B653-BBF3944E377D}" type="slidenum">
              <a:rPr lang="en-US"/>
              <a:pPr>
                <a:defRPr/>
              </a:pPr>
              <a:t>‹#›</a:t>
            </a:fld>
            <a:endParaRPr lang="en-US" sz="1200" b="1"/>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pitchFamily="-107" charset="0"/>
        </a:defRPr>
      </a:lvl1pPr>
      <a:lvl2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2pPr>
      <a:lvl3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3pPr>
      <a:lvl4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4pPr>
      <a:lvl5pPr algn="l" defTabSz="457200" rtl="0" eaLnBrk="0" fontAlgn="base" hangingPunct="0">
        <a:spcBef>
          <a:spcPct val="0"/>
        </a:spcBef>
        <a:spcAft>
          <a:spcPct val="0"/>
        </a:spcAft>
        <a:defRPr sz="1200">
          <a:solidFill>
            <a:srgbClr val="000000"/>
          </a:solidFill>
          <a:latin typeface="Helvetica" charset="0"/>
          <a:ea typeface="ＭＳ Ｐゴシック" charset="0"/>
          <a:cs typeface="Helvetica" charset="0"/>
          <a:sym typeface="Helvetica" pitchFamily="-107"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pitchFamily="-107" charset="0"/>
        </a:defRPr>
      </a:lvl1pPr>
      <a:lvl2pPr marL="228600" indent="2286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2pPr>
      <a:lvl3pPr marL="457200" indent="4572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3pPr>
      <a:lvl4pPr marL="685800" indent="6858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4pPr>
      <a:lvl5pPr marL="914400" indent="914400" algn="l" defTabSz="457200" rtl="0" eaLnBrk="0" fontAlgn="base" hangingPunct="0">
        <a:spcBef>
          <a:spcPct val="0"/>
        </a:spcBef>
        <a:spcAft>
          <a:spcPct val="0"/>
        </a:spcAft>
        <a:defRPr sz="1200">
          <a:solidFill>
            <a:srgbClr val="000000"/>
          </a:solidFill>
          <a:latin typeface="+mn-lt"/>
          <a:ea typeface="Helvetica" charset="0"/>
          <a:cs typeface="+mn-cs"/>
          <a:sym typeface="Helvetica" pitchFamily="-107"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90D42"/>
        </a:solid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9/6/2018</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290D4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00731-6CA4-744D-891C-D705E9A6A50A}" type="datetimeFigureOut">
              <a:rPr lang="en-US" smtClean="0"/>
              <a:pPr/>
              <a:t>9/6/2018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F131D-41A4-A242-9676-BBA386F9D3AE}" type="slidenum">
              <a:rPr lang="en-US" smtClean="0"/>
              <a:pPr/>
              <a:t>‹#›</a:t>
            </a:fld>
            <a:endParaRPr lang="en-US"/>
          </a:p>
        </p:txBody>
      </p:sp>
    </p:spTree>
    <p:extLst>
      <p:ext uri="{BB962C8B-B14F-4D97-AF65-F5344CB8AC3E}">
        <p14:creationId xmlns:p14="http://schemas.microsoft.com/office/powerpoint/2010/main" val="2909232463"/>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865" y="327845"/>
            <a:ext cx="8492785" cy="1470025"/>
          </a:xfrm>
          <a:ln w="76200" cmpd="tri">
            <a:solidFill>
              <a:schemeClr val="bg1"/>
            </a:solidFill>
          </a:ln>
        </p:spPr>
        <p:txBody>
          <a:bodyPr>
            <a:noAutofit/>
          </a:bodyPr>
          <a:lstStyle/>
          <a:p>
            <a:r>
              <a:rPr lang="en-US" sz="3200" dirty="0">
                <a:latin typeface="Copperplate Gothic Bold"/>
              </a:rPr>
              <a:t>Medical Malpractice: </a:t>
            </a:r>
            <a:br>
              <a:rPr lang="en-US" sz="3200" dirty="0">
                <a:latin typeface="Copperplate Gothic Bold"/>
              </a:rPr>
            </a:br>
            <a:r>
              <a:rPr lang="en-US" sz="3200" dirty="0">
                <a:latin typeface="Copperplate Gothic Bold"/>
              </a:rPr>
              <a:t>Current Issues and A View from the Bench:  Practitioner’s Tool Kit</a:t>
            </a:r>
          </a:p>
        </p:txBody>
      </p:sp>
      <p:sp>
        <p:nvSpPr>
          <p:cNvPr id="3" name="Subtitle 2"/>
          <p:cNvSpPr>
            <a:spLocks noGrp="1"/>
          </p:cNvSpPr>
          <p:nvPr>
            <p:ph type="subTitle" idx="1"/>
          </p:nvPr>
        </p:nvSpPr>
        <p:spPr>
          <a:xfrm>
            <a:off x="1016000" y="2043471"/>
            <a:ext cx="7120194" cy="1752600"/>
          </a:xfrm>
        </p:spPr>
        <p:txBody>
          <a:bodyPr>
            <a:normAutofit/>
          </a:bodyPr>
          <a:lstStyle/>
          <a:p>
            <a:r>
              <a:rPr lang="en-US" sz="2800" dirty="0">
                <a:latin typeface="Copperplate Gothic Bold"/>
                <a:cs typeface="Copperplate Gothic Bold"/>
              </a:rPr>
              <a:t>Pennsylvania Bar Institute</a:t>
            </a:r>
          </a:p>
          <a:p>
            <a:r>
              <a:rPr lang="en-US" sz="2200" dirty="0">
                <a:latin typeface="Copperplate Gothic Bold"/>
                <a:cs typeface="Copperplate Gothic Bold"/>
              </a:rPr>
              <a:t>August 8, 2018</a:t>
            </a:r>
          </a:p>
          <a:p>
            <a:r>
              <a:rPr lang="en-US" sz="2200" dirty="0">
                <a:latin typeface="Copperplate Gothic Bold"/>
                <a:cs typeface="Copperplate Gothic Bold"/>
              </a:rPr>
              <a:t>12:30 - 4:45 p.m.</a:t>
            </a:r>
          </a:p>
        </p:txBody>
      </p:sp>
      <p:pic>
        <p:nvPicPr>
          <p:cNvPr id="4" name="Picture 3" descr="medical-malpractice-attorney-atlanta.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384323" y="3501102"/>
            <a:ext cx="4383548" cy="1454867"/>
          </a:xfrm>
          <a:prstGeom prst="rect">
            <a:avLst/>
          </a:prstGeom>
          <a:ln>
            <a:noFill/>
          </a:ln>
          <a:effectLst>
            <a:softEdge rad="112500"/>
          </a:effectLst>
          <a:scene3d>
            <a:camera prst="obliqueTopLeft"/>
            <a:lightRig rig="threePt" dir="t"/>
          </a:scene3d>
        </p:spPr>
      </p:pic>
      <p:sp>
        <p:nvSpPr>
          <p:cNvPr id="6" name="TextBox 5"/>
          <p:cNvSpPr txBox="1"/>
          <p:nvPr/>
        </p:nvSpPr>
        <p:spPr>
          <a:xfrm>
            <a:off x="1376516" y="4963035"/>
            <a:ext cx="6390967" cy="1569660"/>
          </a:xfrm>
          <a:prstGeom prst="rect">
            <a:avLst/>
          </a:prstGeom>
          <a:noFill/>
        </p:spPr>
        <p:txBody>
          <a:bodyPr wrap="square" rtlCol="0">
            <a:spAutoFit/>
          </a:bodyPr>
          <a:lstStyle/>
          <a:p>
            <a:pPr algn="ctr"/>
            <a:r>
              <a:rPr lang="en-US" dirty="0">
                <a:solidFill>
                  <a:schemeClr val="bg1"/>
                </a:solidFill>
                <a:latin typeface="Copperplate Gothic Bold"/>
                <a:cs typeface="Copperplate Gothic Bold"/>
              </a:rPr>
              <a:t>Presented by:</a:t>
            </a:r>
          </a:p>
          <a:p>
            <a:pPr algn="ctr"/>
            <a:r>
              <a:rPr lang="en-US" dirty="0">
                <a:solidFill>
                  <a:schemeClr val="bg1"/>
                </a:solidFill>
                <a:latin typeface="Copperplate Gothic Bold"/>
                <a:cs typeface="Copperplate Gothic Bold"/>
              </a:rPr>
              <a:t> Clifford A. Rieders</a:t>
            </a:r>
          </a:p>
          <a:p>
            <a:pPr algn="ctr"/>
            <a:r>
              <a:rPr lang="en-US" sz="1200" dirty="0">
                <a:solidFill>
                  <a:schemeClr val="bg1"/>
                </a:solidFill>
                <a:latin typeface="+mj-lt"/>
                <a:cs typeface="Copperplate Gothic Bold"/>
              </a:rPr>
              <a:t>Rieders, Travis, Humphrey, Waters &amp; </a:t>
            </a:r>
            <a:r>
              <a:rPr lang="en-US" sz="1200" dirty="0" err="1">
                <a:solidFill>
                  <a:schemeClr val="bg1"/>
                </a:solidFill>
                <a:latin typeface="+mj-lt"/>
                <a:cs typeface="Copperplate Gothic Bold"/>
              </a:rPr>
              <a:t>Dohrmann</a:t>
            </a:r>
            <a:endParaRPr lang="en-US" sz="1200" dirty="0">
              <a:solidFill>
                <a:schemeClr val="bg1"/>
              </a:solidFill>
              <a:latin typeface="+mj-lt"/>
              <a:cs typeface="Copperplate Gothic Bold"/>
            </a:endParaRPr>
          </a:p>
          <a:p>
            <a:pPr algn="ctr"/>
            <a:r>
              <a:rPr lang="en-US" sz="1200" dirty="0">
                <a:solidFill>
                  <a:schemeClr val="bg1"/>
                </a:solidFill>
                <a:latin typeface="+mj-lt"/>
                <a:cs typeface="Copperplate Gothic Bold"/>
              </a:rPr>
              <a:t>161 West Third Street</a:t>
            </a:r>
          </a:p>
          <a:p>
            <a:pPr algn="ctr"/>
            <a:r>
              <a:rPr lang="en-US" sz="1200" dirty="0">
                <a:solidFill>
                  <a:schemeClr val="bg1"/>
                </a:solidFill>
                <a:latin typeface="+mj-lt"/>
                <a:cs typeface="Copperplate Gothic Bold"/>
              </a:rPr>
              <a:t>Williamsport, PA  17701</a:t>
            </a:r>
          </a:p>
          <a:p>
            <a:pPr algn="ctr"/>
            <a:r>
              <a:rPr lang="en-US" sz="1200" dirty="0">
                <a:solidFill>
                  <a:schemeClr val="bg1"/>
                </a:solidFill>
                <a:latin typeface="+mj-lt"/>
                <a:cs typeface="Copperplate Gothic Bold"/>
              </a:rPr>
              <a:t>(570) 323-8711</a:t>
            </a:r>
          </a:p>
          <a:p>
            <a:pPr algn="ctr"/>
            <a:r>
              <a:rPr lang="en-US" sz="1200" dirty="0" err="1">
                <a:solidFill>
                  <a:schemeClr val="bg1"/>
                </a:solidFill>
                <a:latin typeface="+mj-lt"/>
                <a:cs typeface="Copperplate Gothic Bold"/>
              </a:rPr>
              <a:t>www.riederstravis.com</a:t>
            </a:r>
            <a:endParaRPr lang="en-US" sz="1200" dirty="0">
              <a:solidFill>
                <a:schemeClr val="bg1"/>
              </a:solidFill>
              <a:latin typeface="+mj-lt"/>
              <a:cs typeface="Copperplate Gothic Bold"/>
            </a:endParaRPr>
          </a:p>
        </p:txBody>
      </p:sp>
    </p:spTree>
    <p:extLst>
      <p:ext uri="{BB962C8B-B14F-4D97-AF65-F5344CB8AC3E}">
        <p14:creationId xmlns:p14="http://schemas.microsoft.com/office/powerpoint/2010/main" val="322556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Federal Rules</a:t>
            </a:r>
            <a:endParaRPr lang="en-US" sz="36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000" dirty="0"/>
              <a:t>Metadata is not discussed in the Federal Rules of Civil Procedure, but is subject to general rules of discovery, as is the case in Pennsylvania state court.   </a:t>
            </a:r>
          </a:p>
          <a:p>
            <a:r>
              <a:rPr lang="en-US" sz="2000" dirty="0"/>
              <a:t>Federal Rule of Civil Procedure 34 governs the production of electronically stored information (ESI). </a:t>
            </a:r>
          </a:p>
          <a:p>
            <a:r>
              <a:rPr lang="en-US" sz="2000" dirty="0"/>
              <a:t>Under Rule 34, the requesting party may specify a form of production [and obviously request metadata].  Fed. R. Civ. P.  34(b)(1)(c). </a:t>
            </a:r>
          </a:p>
          <a:p>
            <a:r>
              <a:rPr lang="en-US" sz="2000" dirty="0"/>
              <a:t>If the requesting party does not specify a form for producing ESI, the “responding party must produce it in a form or forms in which it is ordinarily maintained or in a reasonably useable form or forms.”  Fed. R. Civ. P. 34(b)(2)(E)(ii).</a:t>
            </a: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10</a:t>
            </a:fld>
            <a:endParaRPr lang="en-US"/>
          </a:p>
        </p:txBody>
      </p:sp>
    </p:spTree>
    <p:extLst>
      <p:ext uri="{BB962C8B-B14F-4D97-AF65-F5344CB8AC3E}">
        <p14:creationId xmlns:p14="http://schemas.microsoft.com/office/powerpoint/2010/main" val="16404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Federal Rule of Civil Procedure 34</a:t>
            </a:r>
            <a:endParaRPr lang="en-US" sz="36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pPr lvl="0"/>
            <a:r>
              <a:rPr lang="en-US" sz="2000" dirty="0"/>
              <a:t>Rule 34(b) states in pertinent part that “a party must produce documents as they are kept in the ordinary course of business, or shall organize and label them to correspond with the categories in the request,” and that “[</a:t>
            </a:r>
            <a:r>
              <a:rPr lang="en-US" sz="2000" dirty="0" err="1"/>
              <a:t>i</a:t>
            </a:r>
            <a:r>
              <a:rPr lang="en-US" sz="2000" dirty="0"/>
              <a:t>]f a request does not specify a form for producing electronically stored information, a party must produce it in a form or forms in which it is ordinarily maintained or in a reasonably useable form or forms” Fed. R. Civ. P. 34.(b)  Rule 34 states that “for good cause, the court may order discovery of any other matter relevant to the subject matter involved in the action.”  Id.  </a:t>
            </a:r>
          </a:p>
          <a:p>
            <a:pPr marL="0" indent="0">
              <a:buNone/>
            </a:pP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11</a:t>
            </a:fld>
            <a:endParaRPr lang="en-US"/>
          </a:p>
        </p:txBody>
      </p:sp>
    </p:spTree>
    <p:extLst>
      <p:ext uri="{BB962C8B-B14F-4D97-AF65-F5344CB8AC3E}">
        <p14:creationId xmlns:p14="http://schemas.microsoft.com/office/powerpoint/2010/main" val="1672765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3600" b="1" dirty="0">
                <a:solidFill>
                  <a:srgbClr val="FFFFFF"/>
                </a:solidFill>
                <a:latin typeface="Arial"/>
                <a:cs typeface="Arial"/>
              </a:rPr>
              <a:t>Federal Application</a:t>
            </a:r>
          </a:p>
        </p:txBody>
      </p:sp>
      <p:sp>
        <p:nvSpPr>
          <p:cNvPr id="3" name="Content Placeholder 2"/>
          <p:cNvSpPr>
            <a:spLocks noGrp="1"/>
          </p:cNvSpPr>
          <p:nvPr>
            <p:ph idx="1"/>
          </p:nvPr>
        </p:nvSpPr>
        <p:spPr>
          <a:xfrm>
            <a:off x="457200" y="1970314"/>
            <a:ext cx="8229600" cy="4525963"/>
          </a:xfrm>
        </p:spPr>
        <p:txBody>
          <a:bodyPr>
            <a:noAutofit/>
          </a:bodyPr>
          <a:lstStyle/>
          <a:p>
            <a:r>
              <a:rPr lang="en-US" sz="2400" dirty="0"/>
              <a:t>Federal courts also heavily consider a showing of need for the metadata by the party requesting the metadata in a motion to compel and whether compelling the metadata is likely to result in useful information for the party seeking the metadata. </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12</a:t>
            </a:fld>
            <a:endParaRPr lang="en-US"/>
          </a:p>
        </p:txBody>
      </p:sp>
    </p:spTree>
    <p:extLst>
      <p:ext uri="{BB962C8B-B14F-4D97-AF65-F5344CB8AC3E}">
        <p14:creationId xmlns:p14="http://schemas.microsoft.com/office/powerpoint/2010/main" val="405538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Case Law</a:t>
            </a:r>
          </a:p>
        </p:txBody>
      </p:sp>
      <p:sp>
        <p:nvSpPr>
          <p:cNvPr id="3" name="Content Placeholder 2"/>
          <p:cNvSpPr>
            <a:spLocks noGrp="1"/>
          </p:cNvSpPr>
          <p:nvPr>
            <p:ph idx="1"/>
          </p:nvPr>
        </p:nvSpPr>
        <p:spPr>
          <a:xfrm>
            <a:off x="457200" y="1684800"/>
            <a:ext cx="8229600" cy="4777920"/>
          </a:xfrm>
        </p:spPr>
        <p:txBody>
          <a:bodyPr>
            <a:noAutofit/>
          </a:bodyPr>
          <a:lstStyle/>
          <a:p>
            <a:pPr marL="342900" lvl="1" indent="-342900">
              <a:buFont typeface="Arial"/>
              <a:buChar char="•"/>
            </a:pPr>
            <a:r>
              <a:rPr lang="en-US" sz="1600" b="1" i="1" u="sng" dirty="0" err="1"/>
              <a:t>Aguliar</a:t>
            </a:r>
            <a:r>
              <a:rPr lang="en-US" sz="1600" b="1" i="1" u="sng" dirty="0"/>
              <a:t> v. Immigration And Customs Enforcement Division of the United States Department of Homeland Security</a:t>
            </a:r>
            <a:r>
              <a:rPr lang="en-US" sz="1600" b="1" u="sng" dirty="0"/>
              <a:t>, 225 F.R.D. 350 (S.D.N.Y. 2008)</a:t>
            </a:r>
            <a:endParaRPr lang="en-US" sz="1600" b="1" dirty="0"/>
          </a:p>
          <a:p>
            <a:pPr marL="342900" lvl="1" indent="-342900">
              <a:buFont typeface="Arial"/>
              <a:buChar char="•"/>
            </a:pPr>
            <a:endParaRPr lang="en-US" sz="2000" dirty="0"/>
          </a:p>
          <a:p>
            <a:pPr marL="742950" lvl="2" indent="-342900"/>
            <a:r>
              <a:rPr lang="en-US" sz="1400" dirty="0"/>
              <a:t>This case provides the most extensive discussion of metadata and the Sedona Principles that other courts have cited to.  In this case, the New York court noted that, at the outset of any litigation, the parties should discuss whether the production of metadata was appropriate and attempt to resolve the issue without court intervention. </a:t>
            </a:r>
          </a:p>
          <a:p>
            <a:pPr lvl="1">
              <a:buFont typeface="Arial"/>
              <a:buChar char="•"/>
            </a:pPr>
            <a:r>
              <a:rPr lang="en-US" sz="1400" dirty="0"/>
              <a:t>The timeliness of plaintiffs' motion to compel was an issue. After the first Fed. R. Civ. P. 26(f) conference was held and the first request for production of documents was made nearly a month later, plaintiffs made no mention of metadata even though defendants had started to harvest their documents. By the time plaintiffs first informed defendants of their desire for metadata, defendants' document collection efforts were largely complete and they had already produced many of their electronic documents in a certain electronic format without accompanying metadata. </a:t>
            </a:r>
          </a:p>
          <a:p>
            <a:pPr lvl="1">
              <a:buFont typeface="Arial"/>
              <a:buChar char="•"/>
            </a:pPr>
            <a:r>
              <a:rPr lang="en-US" sz="1400" dirty="0"/>
              <a:t>Plaintiffs faced an uphill battle in their efforts to compel defendants to make a second production of their electronically stored information. The court granted plaintiffs' motion to compel production metadata in part. The court rejected plaintiffs' argument that all metadata for all electronic documents had to be produced.</a:t>
            </a:r>
          </a:p>
          <a:p>
            <a:pPr>
              <a:buNone/>
            </a:pPr>
            <a:endParaRPr lang="en-US" sz="1400" dirty="0">
              <a:solidFill>
                <a:srgbClr val="FFFFFF"/>
              </a:solidFill>
            </a:endParaRPr>
          </a:p>
          <a:p>
            <a:pPr marL="0" indent="0">
              <a:buNone/>
            </a:pPr>
            <a:endParaRPr lang="en-US" sz="16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13</a:t>
            </a:fld>
            <a:endParaRPr lang="en-US"/>
          </a:p>
        </p:txBody>
      </p:sp>
    </p:spTree>
    <p:extLst>
      <p:ext uri="{BB962C8B-B14F-4D97-AF65-F5344CB8AC3E}">
        <p14:creationId xmlns:p14="http://schemas.microsoft.com/office/powerpoint/2010/main" val="46642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Case Law</a:t>
            </a:r>
          </a:p>
        </p:txBody>
      </p:sp>
      <p:sp>
        <p:nvSpPr>
          <p:cNvPr id="3" name="Content Placeholder 2"/>
          <p:cNvSpPr>
            <a:spLocks noGrp="1"/>
          </p:cNvSpPr>
          <p:nvPr>
            <p:ph idx="1"/>
          </p:nvPr>
        </p:nvSpPr>
        <p:spPr>
          <a:xfrm>
            <a:off x="457200" y="1984509"/>
            <a:ext cx="8229600" cy="3666052"/>
          </a:xfrm>
        </p:spPr>
        <p:txBody>
          <a:bodyPr>
            <a:normAutofit/>
          </a:bodyPr>
          <a:lstStyle/>
          <a:p>
            <a:pPr marL="342900" lvl="1" indent="-342900">
              <a:buFont typeface="Arial"/>
              <a:buChar char="•"/>
            </a:pPr>
            <a:r>
              <a:rPr lang="en-US" sz="2400" i="1" u="sng" dirty="0"/>
              <a:t>Susquehanna </a:t>
            </a:r>
            <a:r>
              <a:rPr lang="en-US" sz="2400" i="1" u="sng" dirty="0" err="1"/>
              <a:t>Commerical</a:t>
            </a:r>
            <a:r>
              <a:rPr lang="en-US" sz="2400" i="1" u="sng" dirty="0"/>
              <a:t> Financer, Inc. v. Vascular Resources, Inc.</a:t>
            </a:r>
            <a:r>
              <a:rPr lang="en-US" sz="2400" u="sng" dirty="0"/>
              <a:t>, 2010 WL 4973317 (M.D. Pa. Dec. 1 2010) </a:t>
            </a:r>
          </a:p>
          <a:p>
            <a:pPr marL="342900" lvl="1" indent="-342900">
              <a:buFont typeface="Arial"/>
              <a:buChar char="•"/>
            </a:pPr>
            <a:endParaRPr lang="en-US" sz="2000" u="sng" dirty="0"/>
          </a:p>
          <a:p>
            <a:pPr marL="742950" lvl="2" indent="-342900"/>
            <a:r>
              <a:rPr lang="en-US" sz="2000" dirty="0"/>
              <a:t>This court granted the portion of defendant’s motion to compel with respect to ESI.</a:t>
            </a:r>
          </a:p>
        </p:txBody>
      </p:sp>
      <p:sp>
        <p:nvSpPr>
          <p:cNvPr id="4" name="Slide Number Placeholder 3"/>
          <p:cNvSpPr>
            <a:spLocks noGrp="1"/>
          </p:cNvSpPr>
          <p:nvPr>
            <p:ph type="sldNum" sz="quarter" idx="12"/>
          </p:nvPr>
        </p:nvSpPr>
        <p:spPr/>
        <p:txBody>
          <a:bodyPr/>
          <a:lstStyle/>
          <a:p>
            <a:fld id="{399A7A07-0BD0-2B45-87E2-5149D01EADE2}" type="slidenum">
              <a:rPr lang="en-US" smtClean="0"/>
              <a:pPr/>
              <a:t>14</a:t>
            </a:fld>
            <a:endParaRPr lang="en-US"/>
          </a:p>
        </p:txBody>
      </p:sp>
    </p:spTree>
    <p:extLst>
      <p:ext uri="{BB962C8B-B14F-4D97-AF65-F5344CB8AC3E}">
        <p14:creationId xmlns:p14="http://schemas.microsoft.com/office/powerpoint/2010/main" val="361804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Case Law</a:t>
            </a:r>
          </a:p>
        </p:txBody>
      </p:sp>
      <p:sp>
        <p:nvSpPr>
          <p:cNvPr id="3" name="Content Placeholder 2"/>
          <p:cNvSpPr>
            <a:spLocks noGrp="1"/>
          </p:cNvSpPr>
          <p:nvPr>
            <p:ph idx="1"/>
          </p:nvPr>
        </p:nvSpPr>
        <p:spPr>
          <a:xfrm>
            <a:off x="457200" y="1969920"/>
            <a:ext cx="8229600" cy="4561509"/>
          </a:xfrm>
        </p:spPr>
        <p:txBody>
          <a:bodyPr>
            <a:normAutofit/>
          </a:bodyPr>
          <a:lstStyle/>
          <a:p>
            <a:r>
              <a:rPr lang="it-IT" sz="2400" i="1" u="sng" dirty="0"/>
              <a:t>Romero v.  Allstate, </a:t>
            </a:r>
            <a:r>
              <a:rPr lang="it-IT" sz="2400" i="1" u="sng" dirty="0" err="1"/>
              <a:t>Ins</a:t>
            </a:r>
            <a:r>
              <a:rPr lang="it-IT" sz="2400" i="1" u="sng" dirty="0"/>
              <a:t>. Co.</a:t>
            </a:r>
            <a:r>
              <a:rPr lang="it-IT" sz="2400" u="sng" dirty="0"/>
              <a:t>, 271 F.R.D. 96 (E.D. </a:t>
            </a:r>
            <a:r>
              <a:rPr lang="it-IT" sz="2400" u="sng" dirty="0" err="1"/>
              <a:t>Pa</a:t>
            </a:r>
            <a:r>
              <a:rPr lang="it-IT" sz="2400" u="sng" dirty="0"/>
              <a:t>. 2010)</a:t>
            </a:r>
          </a:p>
          <a:p>
            <a:pPr marL="0" lvl="1" indent="-400050">
              <a:buFont typeface="Arial"/>
              <a:buChar char="•"/>
            </a:pPr>
            <a:endParaRPr lang="it-IT" sz="2000" u="sng" dirty="0"/>
          </a:p>
          <a:p>
            <a:pPr lvl="1">
              <a:buFont typeface="Arial"/>
              <a:buChar char="•"/>
            </a:pPr>
            <a:r>
              <a:rPr lang="en-US" sz="2000" dirty="0"/>
              <a:t>This court granted</a:t>
            </a:r>
            <a:r>
              <a:rPr lang="en-US" sz="2000" i="1" dirty="0"/>
              <a:t> </a:t>
            </a:r>
            <a:r>
              <a:rPr lang="en-US" sz="2000" dirty="0"/>
              <a:t>plaintiffs’ motion to compel, holding that plaintiffs were entitled have electronic and digital documents produced in response to their requests in native format with associated metadata.</a:t>
            </a:r>
          </a:p>
          <a:p>
            <a:pPr lvl="1">
              <a:buFont typeface="Arial"/>
              <a:buChar char="•"/>
            </a:pPr>
            <a:r>
              <a:rPr lang="en-US" sz="2000" dirty="0"/>
              <a:t>The court explained that courts generally have found that “in light of the emerging recognition of the benefits of producing metadata, “ the burden falls on the party objecting to the production of metadata or ESI to show undue hardship and expense.  Id.; see also </a:t>
            </a:r>
            <a:r>
              <a:rPr lang="en-US" sz="2000" i="1" dirty="0"/>
              <a:t>Susquehanna Commercial Ins</a:t>
            </a:r>
            <a:r>
              <a:rPr lang="en-US" sz="2000" dirty="0"/>
              <a:t>., 2010 WL 4973317 at * 13</a:t>
            </a:r>
            <a:endParaRPr lang="en-US" sz="2000" u="sng" dirty="0"/>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15</a:t>
            </a:fld>
            <a:endParaRPr lang="en-US"/>
          </a:p>
        </p:txBody>
      </p:sp>
    </p:spTree>
    <p:extLst>
      <p:ext uri="{BB962C8B-B14F-4D97-AF65-F5344CB8AC3E}">
        <p14:creationId xmlns:p14="http://schemas.microsoft.com/office/powerpoint/2010/main" val="290502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60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2309352"/>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Pennsylvania Law</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16</a:t>
            </a:fld>
            <a:endParaRPr lang="en-US" dirty="0"/>
          </a:p>
        </p:txBody>
      </p:sp>
    </p:spTree>
    <p:extLst>
      <p:ext uri="{BB962C8B-B14F-4D97-AF65-F5344CB8AC3E}">
        <p14:creationId xmlns:p14="http://schemas.microsoft.com/office/powerpoint/2010/main" val="1801624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Pennsylvania Rules</a:t>
            </a:r>
            <a:endParaRPr lang="en-US" sz="3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a:t>Pennsylvania Rule of Civil Procedure 4003.1(a) defines the scope of what is discoverable.</a:t>
            </a:r>
          </a:p>
          <a:p>
            <a:r>
              <a:rPr lang="en-US" sz="2400" dirty="0"/>
              <a:t>Significantly, the rule no longer requires the responding party to take steps to “translate” or “decode” the information so that it can be produced in a reasonably useable form as with the prior version of Rule 4009.1.  Rather Rule 4009.1(b) mirrors Federal Rule 34 in allowing the requesting party to specify the format in which electronically stored information is to be produced, allowing the responding party the opportunity to object. </a:t>
            </a:r>
          </a:p>
          <a:p>
            <a:endParaRPr lang="en-US" sz="2000" dirty="0"/>
          </a:p>
          <a:p>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17</a:t>
            </a:fld>
            <a:endParaRPr lang="en-US"/>
          </a:p>
        </p:txBody>
      </p:sp>
    </p:spTree>
    <p:extLst>
      <p:ext uri="{BB962C8B-B14F-4D97-AF65-F5344CB8AC3E}">
        <p14:creationId xmlns:p14="http://schemas.microsoft.com/office/powerpoint/2010/main" val="734190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Pennsylvania Rules</a:t>
            </a:r>
            <a:endParaRPr lang="en-US" sz="3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a:t>While many aspects of the amended Rule 4009.1 mirrors the Federal Rules of Civil Procedure, the explanatory comments specifically state that there is no intent to import federal law with respect to discovery of electronically stored information.</a:t>
            </a:r>
          </a:p>
          <a:p>
            <a:r>
              <a:rPr lang="en-US" sz="2400" dirty="0"/>
              <a:t>The explanatory comments also reference the proportionality standard with respect to weighing the factors that courts should consider in determining whether requested electronically stored information, such as metadata, is discoverable.</a:t>
            </a:r>
          </a:p>
          <a:p>
            <a:pPr marL="0" indent="0">
              <a:buNone/>
            </a:pPr>
            <a:endParaRPr lang="en-US" sz="20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18</a:t>
            </a:fld>
            <a:endParaRPr lang="en-US"/>
          </a:p>
        </p:txBody>
      </p:sp>
      <p:sp>
        <p:nvSpPr>
          <p:cNvPr id="7" name="Content Placeholder 2"/>
          <p:cNvSpPr txBox="1">
            <a:spLocks/>
          </p:cNvSpPr>
          <p:nvPr/>
        </p:nvSpPr>
        <p:spPr>
          <a:xfrm>
            <a:off x="457200" y="1950308"/>
            <a:ext cx="822960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a:p>
            <a:endParaRPr lang="en-US" sz="2000" dirty="0">
              <a:solidFill>
                <a:srgbClr val="FFFFFF"/>
              </a:solidFill>
            </a:endParaRPr>
          </a:p>
        </p:txBody>
      </p:sp>
    </p:spTree>
    <p:extLst>
      <p:ext uri="{BB962C8B-B14F-4D97-AF65-F5344CB8AC3E}">
        <p14:creationId xmlns:p14="http://schemas.microsoft.com/office/powerpoint/2010/main" val="2874598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Pennsylvania Case Law</a:t>
            </a:r>
            <a:endParaRPr lang="en-US" sz="36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pPr marL="342900" lvl="1" indent="-342900">
              <a:buFont typeface="Arial"/>
              <a:buChar char="•"/>
            </a:pPr>
            <a:r>
              <a:rPr lang="is-IS" sz="2400" i="1" u="sng" dirty="0"/>
              <a:t>PTSI, Inc. v. Haley</a:t>
            </a:r>
            <a:r>
              <a:rPr lang="is-IS" sz="2400" u="sng" dirty="0"/>
              <a:t>, 71 A.3d 304 (Pa. Super 2013)</a:t>
            </a:r>
          </a:p>
          <a:p>
            <a:pPr marL="342900" lvl="1" indent="-342900">
              <a:buFont typeface="Arial"/>
              <a:buChar char="•"/>
            </a:pPr>
            <a:endParaRPr lang="is-IS" sz="2000" u="sng" dirty="0"/>
          </a:p>
          <a:p>
            <a:pPr marL="742950" lvl="2" indent="-342900"/>
            <a:r>
              <a:rPr lang="en-US" sz="2000" dirty="0"/>
              <a:t>This was not a classic metadata case –This case concerned discovery of Plaintiff’s text messages, and not metadata in documents.  This it is essentially a spoliation case and not a metadata case. </a:t>
            </a:r>
          </a:p>
          <a:p>
            <a:pPr marL="742950" lvl="2" indent="-342900"/>
            <a:r>
              <a:rPr lang="en-US" sz="2000" dirty="0"/>
              <a:t>In that case, the Superior Court held that the employer-plaintiff was not entitled to an inference of spoliation with respect to employee-defendant’s deletion of  information stored on their </a:t>
            </a:r>
            <a:r>
              <a:rPr lang="en-US" sz="2000" dirty="0" err="1"/>
              <a:t>Iphones</a:t>
            </a:r>
            <a:r>
              <a:rPr lang="en-US" sz="2000" dirty="0"/>
              <a:t> as text messages, and was not entitled to sanctions.  </a:t>
            </a:r>
          </a:p>
          <a:p>
            <a:pPr marL="342900" lvl="1" indent="-342900">
              <a:buFont typeface="Arial"/>
              <a:buChar char="•"/>
            </a:pPr>
            <a:endParaRPr lang="is-IS" sz="2000" u="sng" dirty="0"/>
          </a:p>
          <a:p>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19</a:t>
            </a:fld>
            <a:endParaRPr lang="en-US"/>
          </a:p>
        </p:txBody>
      </p:sp>
    </p:spTree>
    <p:extLst>
      <p:ext uri="{BB962C8B-B14F-4D97-AF65-F5344CB8AC3E}">
        <p14:creationId xmlns:p14="http://schemas.microsoft.com/office/powerpoint/2010/main" val="166153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60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2309352"/>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E-Discovery</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2</a:t>
            </a:fld>
            <a:endParaRPr lang="en-US" dirty="0"/>
          </a:p>
        </p:txBody>
      </p:sp>
    </p:spTree>
    <p:extLst>
      <p:ext uri="{BB962C8B-B14F-4D97-AF65-F5344CB8AC3E}">
        <p14:creationId xmlns:p14="http://schemas.microsoft.com/office/powerpoint/2010/main" val="148081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Pennsylvania Case Law</a:t>
            </a:r>
            <a:endParaRPr lang="en-US" sz="36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rmAutofit/>
          </a:bodyPr>
          <a:lstStyle/>
          <a:p>
            <a:r>
              <a:rPr lang="is-IS" sz="2000" i="1" u="sng" dirty="0"/>
              <a:t>Paint Twp. </a:t>
            </a:r>
            <a:r>
              <a:rPr lang="en-US" sz="2000" i="1" u="sng" dirty="0"/>
              <a:t>v. Clark, </a:t>
            </a:r>
            <a:r>
              <a:rPr lang="en-US" sz="2000" u="sng" dirty="0"/>
              <a:t>109 A.3d 796, 804, 2015 Pa. </a:t>
            </a:r>
            <a:r>
              <a:rPr lang="en-US" sz="2000" u="sng" dirty="0" err="1"/>
              <a:t>Commw</a:t>
            </a:r>
            <a:r>
              <a:rPr lang="en-US" sz="2000" u="sng" dirty="0"/>
              <a:t>. LEXIS 65, *18-20</a:t>
            </a:r>
          </a:p>
          <a:p>
            <a:endParaRPr lang="is-IS" sz="2000" u="sng" dirty="0"/>
          </a:p>
          <a:p>
            <a:pPr lvl="1">
              <a:buFont typeface="Arial"/>
              <a:buChar char="•"/>
            </a:pPr>
            <a:r>
              <a:rPr lang="en-US" sz="1700" dirty="0"/>
              <a:t>Motion on whether text messages were discoverable.  This is really a data discovery case, and not a metadata case, although the court broadly uses the term metadata, while simultaneously stating that metadata is not the issue in this case.  </a:t>
            </a:r>
          </a:p>
          <a:p>
            <a:pPr lvl="1">
              <a:buFont typeface="Arial"/>
              <a:buChar char="•"/>
            </a:pPr>
            <a:r>
              <a:rPr lang="en-US" sz="1700" dirty="0"/>
              <a:t>Issue:  Whether data from the text messages still existed at the time of the request. </a:t>
            </a:r>
          </a:p>
          <a:p>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20</a:t>
            </a:fld>
            <a:endParaRPr lang="en-US"/>
          </a:p>
        </p:txBody>
      </p:sp>
    </p:spTree>
    <p:extLst>
      <p:ext uri="{BB962C8B-B14F-4D97-AF65-F5344CB8AC3E}">
        <p14:creationId xmlns:p14="http://schemas.microsoft.com/office/powerpoint/2010/main" val="1258739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Pennsylvania Case Law</a:t>
            </a:r>
            <a:endParaRPr lang="en-US" sz="36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rmAutofit/>
          </a:bodyPr>
          <a:lstStyle/>
          <a:p>
            <a:r>
              <a:rPr lang="is-IS" sz="2000" i="1" u="sng" dirty="0"/>
              <a:t>Paint Twp. </a:t>
            </a:r>
            <a:r>
              <a:rPr lang="en-US" sz="2000" i="1" u="sng" dirty="0"/>
              <a:t>v. Clark, </a:t>
            </a:r>
            <a:r>
              <a:rPr lang="en-US" sz="2000" u="sng" dirty="0"/>
              <a:t>109 A.3d 796, 804, 2015 Pa. </a:t>
            </a:r>
            <a:r>
              <a:rPr lang="en-US" sz="2000" u="sng" dirty="0" err="1"/>
              <a:t>Commw</a:t>
            </a:r>
            <a:r>
              <a:rPr lang="en-US" sz="2000" u="sng" dirty="0"/>
              <a:t>. LEXIS 65, *18-20</a:t>
            </a:r>
          </a:p>
          <a:p>
            <a:endParaRPr lang="is-IS" sz="2000" u="sng" dirty="0"/>
          </a:p>
          <a:p>
            <a:pPr lvl="1">
              <a:buFont typeface="Arial"/>
              <a:buChar char="•"/>
            </a:pPr>
            <a:r>
              <a:rPr lang="en-US" sz="1700" dirty="0"/>
              <a:t>Citing cases from other jurisdictions, the court noted that metadata is inseparable from Electronic Stored Information (ESI), and, being a conjoined part of ESI documents, metadata must be disclosed along with an ESI document. </a:t>
            </a:r>
            <a:r>
              <a:rPr lang="en-US" sz="1700" i="1" dirty="0"/>
              <a:t>See O'Neill v. City of Shoreline</a:t>
            </a:r>
            <a:r>
              <a:rPr lang="en-US" sz="1700" dirty="0"/>
              <a:t>, 170 Wn.2d 138, 240 P.3d 1149, 1153 (Wash. 2010) (concluding that "metadata in an electronic document is part of the underlying document [and] does not stand on its own."); </a:t>
            </a:r>
            <a:r>
              <a:rPr lang="en-US" sz="1700" i="1" dirty="0"/>
              <a:t>Lake v. City of Phoenix</a:t>
            </a:r>
            <a:r>
              <a:rPr lang="en-US" sz="1700" dirty="0"/>
              <a:t>, 222 Ariz. 547, 218 P.3d 1004, 1007 n.5 (Ariz. 2009) (explaining that "inherent or application metadata . . . is . . . embedded in the file it describes and moves with the file when it is moved or copied."); </a:t>
            </a:r>
            <a:r>
              <a:rPr lang="en-US" sz="1700" i="1" dirty="0"/>
              <a:t>id</a:t>
            </a:r>
            <a:r>
              <a:rPr lang="en-US" sz="1700" dirty="0"/>
              <a:t>. at 1008 ("[T]he metadata forms part of the document as much as the words on the page.").</a:t>
            </a:r>
          </a:p>
          <a:p>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21</a:t>
            </a:fld>
            <a:endParaRPr lang="en-US"/>
          </a:p>
        </p:txBody>
      </p:sp>
    </p:spTree>
    <p:extLst>
      <p:ext uri="{BB962C8B-B14F-4D97-AF65-F5344CB8AC3E}">
        <p14:creationId xmlns:p14="http://schemas.microsoft.com/office/powerpoint/2010/main" val="1522712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Pennsylvania Case Law</a:t>
            </a:r>
            <a:endParaRPr lang="en-US" sz="36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rmAutofit fontScale="92500" lnSpcReduction="10000"/>
          </a:bodyPr>
          <a:lstStyle/>
          <a:p>
            <a:pPr marL="342900" lvl="1" indent="-342900">
              <a:buFont typeface="Arial"/>
              <a:buChar char="•"/>
            </a:pPr>
            <a:r>
              <a:rPr lang="pl-PL" sz="2400" i="1" u="sng" dirty="0" err="1"/>
              <a:t>Brogan</a:t>
            </a:r>
            <a:r>
              <a:rPr lang="pl-PL" sz="2400" i="1" u="sng" dirty="0"/>
              <a:t>, v. </a:t>
            </a:r>
            <a:r>
              <a:rPr lang="pl-PL" sz="2400" i="1" u="sng" dirty="0" err="1"/>
              <a:t>Rosenn</a:t>
            </a:r>
            <a:r>
              <a:rPr lang="pl-PL" sz="2400" i="1" u="sng" dirty="0"/>
              <a:t>, </a:t>
            </a:r>
            <a:r>
              <a:rPr lang="pl-PL" sz="2400" u="sng" dirty="0"/>
              <a:t>2013 WL 3377193 (Pa. Com. Pl. </a:t>
            </a:r>
            <a:r>
              <a:rPr lang="pl-PL" sz="2400" u="sng" dirty="0" err="1"/>
              <a:t>Lackawanna</a:t>
            </a:r>
            <a:r>
              <a:rPr lang="pl-PL" sz="2400" u="sng" dirty="0"/>
              <a:t> </a:t>
            </a:r>
            <a:r>
              <a:rPr lang="pl-PL" sz="2400" u="sng" dirty="0" err="1"/>
              <a:t>Cty</a:t>
            </a:r>
            <a:r>
              <a:rPr lang="pl-PL" sz="2400" u="sng" dirty="0"/>
              <a:t>. Jul. 5, 2013)</a:t>
            </a:r>
          </a:p>
          <a:p>
            <a:pPr marL="342900" lvl="1" indent="-342900">
              <a:buFont typeface="Arial"/>
              <a:buChar char="•"/>
            </a:pPr>
            <a:endParaRPr lang="pl-PL" sz="2000" i="1" u="sng" dirty="0"/>
          </a:p>
          <a:p>
            <a:r>
              <a:rPr lang="en-US" sz="2000" dirty="0"/>
              <a:t>In property owners' action against their former counsel and a title insurance company, a request under </a:t>
            </a:r>
            <a:r>
              <a:rPr lang="en-US" sz="2000" dirty="0" err="1"/>
              <a:t>Pa.R.C.P</a:t>
            </a:r>
            <a:r>
              <a:rPr lang="en-US" sz="2000" dirty="0"/>
              <a:t>. No. 4009.1 for access to the digital files of the title insurance company was denied because they did not establish their entitlement thereto under the proportionality standard. The owners also failed to establish their right or need to review the originals of the insurance company's files and records under </a:t>
            </a:r>
            <a:r>
              <a:rPr lang="en-US" sz="2000" dirty="0" err="1"/>
              <a:t>Pa.R.C.P</a:t>
            </a:r>
            <a:r>
              <a:rPr lang="en-US" sz="2000" dirty="0"/>
              <a:t>. No. 4003.1, as Plaintiff’s motion to compel electronic discovery after defendant’s document production was basically complete in paper form.</a:t>
            </a:r>
          </a:p>
          <a:p>
            <a:r>
              <a:rPr lang="en-US" sz="2000" dirty="0"/>
              <a:t>The Court concluded that the Plaintiffs have not established their entitlement to electronic discovery under the proportionality standard governing ESI pursuant to Rule 4009.1.  Id.</a:t>
            </a:r>
            <a:endParaRPr lang="en-US" sz="2000" b="1" dirty="0"/>
          </a:p>
          <a:p>
            <a:pPr marL="342900" lvl="1" indent="-342900">
              <a:buFont typeface="Arial"/>
              <a:buChar char="•"/>
            </a:pPr>
            <a:endParaRPr lang="pl-PL" sz="2000" dirty="0"/>
          </a:p>
          <a:p>
            <a:pPr marL="0" indent="0">
              <a:buNone/>
            </a:pP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22</a:t>
            </a:fld>
            <a:endParaRPr lang="en-US"/>
          </a:p>
        </p:txBody>
      </p:sp>
    </p:spTree>
    <p:extLst>
      <p:ext uri="{BB962C8B-B14F-4D97-AF65-F5344CB8AC3E}">
        <p14:creationId xmlns:p14="http://schemas.microsoft.com/office/powerpoint/2010/main" val="6201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Pennsylvania Case Law</a:t>
            </a:r>
            <a:endParaRPr lang="en-US" sz="36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rmAutofit/>
          </a:bodyPr>
          <a:lstStyle/>
          <a:p>
            <a:pPr marL="342900" lvl="1" indent="-342900">
              <a:buFont typeface="Arial"/>
              <a:buChar char="•"/>
            </a:pPr>
            <a:r>
              <a:rPr lang="it-IT" sz="2000" i="1" u="sng" dirty="0"/>
              <a:t>Brooks v. </a:t>
            </a:r>
            <a:r>
              <a:rPr lang="it-IT" sz="2000" i="1" u="sng" dirty="0" err="1"/>
              <a:t>Frattaroli</a:t>
            </a:r>
            <a:r>
              <a:rPr lang="it-IT" sz="2000" u="sng" dirty="0"/>
              <a:t>, 2009 WL 7419028 </a:t>
            </a:r>
            <a:r>
              <a:rPr lang="it-IT" sz="2000" u="sng" dirty="0" err="1"/>
              <a:t>at</a:t>
            </a:r>
            <a:r>
              <a:rPr lang="it-IT" sz="2000" u="sng" dirty="0"/>
              <a:t> *1 (</a:t>
            </a:r>
            <a:r>
              <a:rPr lang="it-IT" sz="2000" u="sng" dirty="0" err="1"/>
              <a:t>Pa</a:t>
            </a:r>
            <a:r>
              <a:rPr lang="it-IT" sz="2000" u="sng" dirty="0"/>
              <a:t>. </a:t>
            </a:r>
            <a:r>
              <a:rPr lang="it-IT" sz="2000" u="sng" dirty="0" err="1"/>
              <a:t>Com</a:t>
            </a:r>
            <a:r>
              <a:rPr lang="it-IT" sz="2000" u="sng" dirty="0"/>
              <a:t>. </a:t>
            </a:r>
            <a:r>
              <a:rPr lang="it-IT" sz="2000" u="sng" dirty="0" err="1"/>
              <a:t>Pl</a:t>
            </a:r>
            <a:r>
              <a:rPr lang="it-IT" sz="2000" u="sng" dirty="0"/>
              <a:t>. Lebanon </a:t>
            </a:r>
            <a:r>
              <a:rPr lang="it-IT" sz="2000" u="sng" dirty="0" err="1"/>
              <a:t>Cty</a:t>
            </a:r>
            <a:r>
              <a:rPr lang="it-IT" sz="2000" u="sng" dirty="0"/>
              <a:t>. </a:t>
            </a:r>
            <a:r>
              <a:rPr lang="it-IT" sz="2000" u="sng" dirty="0" err="1"/>
              <a:t>Cot</a:t>
            </a:r>
            <a:r>
              <a:rPr lang="it-IT" sz="2000" u="sng" dirty="0"/>
              <a:t>. 5, 2009)</a:t>
            </a:r>
          </a:p>
          <a:p>
            <a:pPr marL="342900" lvl="1" indent="-342900">
              <a:buFont typeface="Arial"/>
              <a:buChar char="•"/>
            </a:pPr>
            <a:endParaRPr lang="it-IT" sz="2000" u="sng" dirty="0"/>
          </a:p>
          <a:p>
            <a:pPr lvl="1">
              <a:buFont typeface="Arial"/>
              <a:buChar char="•"/>
            </a:pPr>
            <a:r>
              <a:rPr lang="en-US" sz="1600" dirty="0"/>
              <a:t>Defendants filed a motion for a protective order to inspect documents on Defendants computers directly.  The court used a similar definition of metadata as the federal jurisprudence (see discussion infra) as “data about data.” Id.  The motion was denied because Plaintiffs had not convinced the court that such direct access was necessary. </a:t>
            </a:r>
          </a:p>
          <a:p>
            <a:pPr lvl="1">
              <a:buFont typeface="Arial"/>
              <a:buChar char="•"/>
            </a:pPr>
            <a:r>
              <a:rPr lang="en-US" sz="1600" dirty="0"/>
              <a:t>Court stated: “[metadata] refers to hidden information that can only be viewed when a digital document is produced in its native format using the program that originally produced the document. When available, metadata can reveal when or if a document was edited. Thus, disclosure of metadata provides a unique opportunity to litigants to prove or challenge the authenticity of electronically maintained records.”  Id.  The court relies heavily on the federal Williams case, discussed in full detail, </a:t>
            </a:r>
            <a:r>
              <a:rPr lang="en-US" sz="1600" i="1" dirty="0"/>
              <a:t>infra</a:t>
            </a:r>
            <a:r>
              <a:rPr lang="en-US" sz="1600" dirty="0"/>
              <a:t>.  </a:t>
            </a:r>
            <a:r>
              <a:rPr lang="en-US" sz="1600" i="1" dirty="0"/>
              <a:t>See Williams v. Spring United Management Co</a:t>
            </a:r>
            <a:r>
              <a:rPr lang="en-US" sz="1600" dirty="0"/>
              <a:t>., 230 F.R.D. 640 (D. Kan. 2006).  </a:t>
            </a:r>
          </a:p>
          <a:p>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23</a:t>
            </a:fld>
            <a:endParaRPr lang="en-US" dirty="0"/>
          </a:p>
        </p:txBody>
      </p:sp>
    </p:spTree>
    <p:extLst>
      <p:ext uri="{BB962C8B-B14F-4D97-AF65-F5344CB8AC3E}">
        <p14:creationId xmlns:p14="http://schemas.microsoft.com/office/powerpoint/2010/main" val="3412468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Pennsylvania Case Law</a:t>
            </a:r>
            <a:endParaRPr lang="en-US" sz="3600"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rmAutofit fontScale="70000" lnSpcReduction="20000"/>
          </a:bodyPr>
          <a:lstStyle/>
          <a:p>
            <a:pPr marL="342900" lvl="1" indent="-342900">
              <a:buFont typeface="Arial"/>
              <a:buChar char="•"/>
            </a:pPr>
            <a:r>
              <a:rPr lang="en-US" sz="2900" i="1" u="sng" dirty="0"/>
              <a:t>Scott v. SEPTA</a:t>
            </a:r>
            <a:r>
              <a:rPr lang="en-US" sz="2900" u="sng" dirty="0"/>
              <a:t>,</a:t>
            </a:r>
            <a:r>
              <a:rPr lang="en-US" sz="2900" b="1" u="sng" dirty="0"/>
              <a:t> </a:t>
            </a:r>
            <a:r>
              <a:rPr lang="en-US" sz="2900" u="sng" dirty="0"/>
              <a:t>2012 </a:t>
            </a:r>
            <a:r>
              <a:rPr lang="en-US" sz="2900" u="sng" dirty="0" err="1"/>
              <a:t>Phila</a:t>
            </a:r>
            <a:r>
              <a:rPr lang="en-US" sz="2900" u="sng" dirty="0"/>
              <a:t>. Ct. Com. Pl. LEXIS 471 (CCP </a:t>
            </a:r>
            <a:r>
              <a:rPr lang="en-US" sz="2900" u="sng" dirty="0" err="1"/>
              <a:t>Phila</a:t>
            </a:r>
            <a:r>
              <a:rPr lang="en-US" sz="2900" u="sng" dirty="0"/>
              <a:t> </a:t>
            </a:r>
            <a:r>
              <a:rPr lang="en-US" sz="2900" u="sng" dirty="0" err="1"/>
              <a:t>Cty</a:t>
            </a:r>
            <a:r>
              <a:rPr lang="en-US" sz="2900" u="sng" dirty="0"/>
              <a:t> Aug 3, 2012)</a:t>
            </a:r>
          </a:p>
          <a:p>
            <a:pPr marL="342900" lvl="1" indent="-342900">
              <a:buFont typeface="Arial"/>
              <a:buChar char="•"/>
            </a:pPr>
            <a:endParaRPr lang="en-US" sz="2900" u="sng" dirty="0"/>
          </a:p>
          <a:p>
            <a:pPr lvl="1">
              <a:buFont typeface="Arial"/>
              <a:buChar char="•"/>
            </a:pPr>
            <a:r>
              <a:rPr lang="en-US" sz="2200" dirty="0"/>
              <a:t>This is an appeal filed by John Scott from a decision of the Office of Open Records (OOR) which found that SEPTA did not violate the Right to Know Law by providing requested e-mail records in .PDF file format rather than their original format with metadata, as requested.</a:t>
            </a:r>
          </a:p>
          <a:p>
            <a:pPr lvl="1">
              <a:buFont typeface="Arial"/>
              <a:buChar char="•"/>
            </a:pPr>
            <a:r>
              <a:rPr lang="en-US" sz="2200" dirty="0"/>
              <a:t>In discovery, the Defendant had provided Plaintiff with a disc containing e-mails that had been requested in </a:t>
            </a:r>
            <a:r>
              <a:rPr lang="en-US" sz="2200" dirty="0" err="1"/>
              <a:t>pdf</a:t>
            </a:r>
            <a:r>
              <a:rPr lang="en-US" sz="2200" dirty="0"/>
              <a:t> format.  However, the e-mail records at issue were originally saved in a different format (not </a:t>
            </a:r>
            <a:r>
              <a:rPr lang="en-US" sz="2200" dirty="0" err="1"/>
              <a:t>pdf</a:t>
            </a:r>
            <a:r>
              <a:rPr lang="en-US" sz="2200" dirty="0"/>
              <a:t>).  Plaintiff’s contention was that the Right to Know Law, which was at issue in this particular case, required SEPTA to turn over the records in their original format.</a:t>
            </a:r>
          </a:p>
          <a:p>
            <a:pPr lvl="1">
              <a:buFont typeface="Arial"/>
              <a:buChar char="•"/>
            </a:pPr>
            <a:r>
              <a:rPr lang="en-US" sz="2200" dirty="0"/>
              <a:t>While these cases fell under the RTKL, the court proceeded to discuss the issue of metadata under the discovery rules, taking heed once again of cases from other jurisdictions, and following the protocol from federal court under the Sedona Rules</a:t>
            </a:r>
          </a:p>
          <a:p>
            <a:pPr lvl="1">
              <a:buFont typeface="Arial"/>
              <a:buChar char="•"/>
            </a:pPr>
            <a:r>
              <a:rPr lang="en-US" sz="2200" dirty="0"/>
              <a:t>It is clear from Scott v. Septa that Pennsylvania state courts will generally follow the Sedona Principles, as has been the case with federal courts, when it comes to issues involving metadata in e-discovery. </a:t>
            </a:r>
          </a:p>
          <a:p>
            <a:pPr marL="742950" lvl="2" indent="-342900"/>
            <a:endParaRPr lang="en-US" sz="2600" b="1" dirty="0"/>
          </a:p>
          <a:p>
            <a:pPr marL="342900" lvl="1" indent="-342900">
              <a:buFont typeface="Arial"/>
              <a:buChar char="•"/>
            </a:pPr>
            <a:endParaRPr lang="en-US" sz="2000" dirty="0"/>
          </a:p>
          <a:p>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24</a:t>
            </a:fld>
            <a:endParaRPr lang="en-US"/>
          </a:p>
        </p:txBody>
      </p:sp>
    </p:spTree>
    <p:extLst>
      <p:ext uri="{BB962C8B-B14F-4D97-AF65-F5344CB8AC3E}">
        <p14:creationId xmlns:p14="http://schemas.microsoft.com/office/powerpoint/2010/main" val="1903305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60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2309352"/>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Medical Records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25</a:t>
            </a:fld>
            <a:endParaRPr lang="en-US" dirty="0"/>
          </a:p>
        </p:txBody>
      </p:sp>
    </p:spTree>
    <p:extLst>
      <p:ext uri="{BB962C8B-B14F-4D97-AF65-F5344CB8AC3E}">
        <p14:creationId xmlns:p14="http://schemas.microsoft.com/office/powerpoint/2010/main" val="2467257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Patient’s Bill of Rights</a:t>
            </a:r>
            <a:endParaRPr lang="en-US" sz="3600"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26</a:t>
            </a:fld>
            <a:endParaRPr lang="en-US"/>
          </a:p>
        </p:txBody>
      </p:sp>
      <p:sp>
        <p:nvSpPr>
          <p:cNvPr id="6" name="Content Placeholder 2"/>
          <p:cNvSpPr>
            <a:spLocks noGrp="1"/>
          </p:cNvSpPr>
          <p:nvPr>
            <p:ph idx="1"/>
          </p:nvPr>
        </p:nvSpPr>
        <p:spPr>
          <a:xfrm>
            <a:off x="457200" y="1755720"/>
            <a:ext cx="8229600" cy="4525963"/>
          </a:xfrm>
        </p:spPr>
        <p:txBody>
          <a:bodyPr>
            <a:normAutofit fontScale="85000" lnSpcReduction="20000"/>
          </a:bodyPr>
          <a:lstStyle/>
          <a:p>
            <a:r>
              <a:rPr lang="en-US" dirty="0"/>
              <a:t>A  patient or patient’s estate is entitled to that patient’s original medical records.  The Patient’s Bill of Rights states that “the Hospital shall provide the patient, or patient’s designee, upon request, access to all information contained in his medical records, unless access is specifically restricted by the attending physician for medical reasons.”   298 Pa. Code Section 103.22(b)(15); see also 42 Pa. C.S.  Section 6155(b)(1) (“a patient or his designee. Including his attorney, shall have the right of access to his medical charts and records, and to obtain photocopies . . . without the use of a subpoena </a:t>
            </a:r>
            <a:r>
              <a:rPr lang="en-US" dirty="0" err="1"/>
              <a:t>duces</a:t>
            </a:r>
            <a:r>
              <a:rPr lang="en-US" dirty="0"/>
              <a:t> </a:t>
            </a:r>
            <a:r>
              <a:rPr lang="en-US" dirty="0" err="1"/>
              <a:t>tectum</a:t>
            </a:r>
            <a:r>
              <a:rPr lang="en-US" dirty="0"/>
              <a:t>.”).  </a:t>
            </a:r>
            <a:endParaRPr lang="en-US" b="1" dirty="0"/>
          </a:p>
          <a:p>
            <a:pPr marL="400050" lvl="2" indent="0">
              <a:buNone/>
            </a:pPr>
            <a:endParaRPr lang="en-US" sz="2000" dirty="0"/>
          </a:p>
          <a:p>
            <a:pPr marL="342900" lvl="1" indent="-342900">
              <a:buFont typeface="Arial"/>
              <a:buChar char="•"/>
            </a:pPr>
            <a:endParaRPr lang="en-US" sz="2000" dirty="0"/>
          </a:p>
          <a:p>
            <a:endParaRPr lang="en-US" sz="2400" dirty="0">
              <a:solidFill>
                <a:srgbClr val="FFFFFF"/>
              </a:solidFill>
            </a:endParaRPr>
          </a:p>
        </p:txBody>
      </p:sp>
    </p:spTree>
    <p:extLst>
      <p:ext uri="{BB962C8B-B14F-4D97-AF65-F5344CB8AC3E}">
        <p14:creationId xmlns:p14="http://schemas.microsoft.com/office/powerpoint/2010/main" val="4197109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ASTM 2147</a:t>
            </a:r>
            <a:endParaRPr lang="en-US" sz="3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a:t>ASTM 2147 stands for Standard Specification for Audit and Disclosure Logs for Use in Health Information Systems and is a specific computer program. </a:t>
            </a:r>
            <a:endParaRPr lang="en-US" sz="2400" b="1" dirty="0"/>
          </a:p>
          <a:p>
            <a:r>
              <a:rPr lang="en-US" sz="2400" dirty="0"/>
              <a:t>41 CFR 170 provides detailed guidance on computerized standards for health implementation </a:t>
            </a:r>
            <a:r>
              <a:rPr lang="en-US" sz="2400" dirty="0" err="1"/>
              <a:t>specificaltions</a:t>
            </a:r>
            <a:r>
              <a:rPr lang="en-US" sz="2400" dirty="0"/>
              <a:t> for health implementation technology.</a:t>
            </a:r>
          </a:p>
          <a:p>
            <a:r>
              <a:rPr lang="en-US" sz="2400" dirty="0"/>
              <a:t>ASTM 2147 is a program from ASTM that is designed to implement the “meaningful use” requirements of 41 CFR 170.  This section of the CFR is extremely technical in its requirements for management of healthcare electronic information. </a:t>
            </a:r>
            <a:endParaRPr lang="en-US" sz="2400" b="1" dirty="0"/>
          </a:p>
          <a:p>
            <a:pPr marL="0" indent="0">
              <a:buNone/>
            </a:pP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27</a:t>
            </a:fld>
            <a:endParaRPr lang="en-US"/>
          </a:p>
        </p:txBody>
      </p:sp>
    </p:spTree>
    <p:extLst>
      <p:ext uri="{BB962C8B-B14F-4D97-AF65-F5344CB8AC3E}">
        <p14:creationId xmlns:p14="http://schemas.microsoft.com/office/powerpoint/2010/main" val="2617093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ASTM 2147</a:t>
            </a:r>
            <a:endParaRPr lang="en-US" sz="3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rmAutofit fontScale="92500" lnSpcReduction="10000"/>
          </a:bodyPr>
          <a:lstStyle/>
          <a:p>
            <a:r>
              <a:rPr lang="en-US" sz="2400" dirty="0"/>
              <a:t>ASTM 2147 is used to ensure authenticity of electronic medical records for healthcare providers that had accepted meaningful use payments from the federal government under 45 CFR 170.  Without such a vigorous audit tail standard from ASTM 2147e establishing security and authenticity of electronic medical record systems, medical malpractice discovery would be far more difficult.   </a:t>
            </a:r>
          </a:p>
          <a:p>
            <a:r>
              <a:rPr lang="en-US" sz="2400" dirty="0"/>
              <a:t>35 CRF 170 provides extensive criteria for digital management of medical records and healthcare data – computerized entry, access etc. and technical management of electronic  healthcare information. </a:t>
            </a:r>
          </a:p>
          <a:p>
            <a:r>
              <a:rPr lang="en-US" sz="2400" dirty="0"/>
              <a:t>The ASTM standards are incorporated by reference into 45 CFR 170.</a:t>
            </a:r>
            <a:endParaRPr lang="en-US" sz="2400" b="1" dirty="0"/>
          </a:p>
          <a:p>
            <a:endParaRPr lang="en-US" sz="2400" b="1" dirty="0"/>
          </a:p>
          <a:p>
            <a:pPr marL="0" indent="0">
              <a:buNone/>
            </a:pP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28</a:t>
            </a:fld>
            <a:endParaRPr lang="en-US"/>
          </a:p>
        </p:txBody>
      </p:sp>
    </p:spTree>
    <p:extLst>
      <p:ext uri="{BB962C8B-B14F-4D97-AF65-F5344CB8AC3E}">
        <p14:creationId xmlns:p14="http://schemas.microsoft.com/office/powerpoint/2010/main" val="3684374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60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2309352"/>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Social Media Issues</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29</a:t>
            </a:fld>
            <a:endParaRPr lang="en-US" dirty="0"/>
          </a:p>
        </p:txBody>
      </p:sp>
    </p:spTree>
    <p:extLst>
      <p:ext uri="{BB962C8B-B14F-4D97-AF65-F5344CB8AC3E}">
        <p14:creationId xmlns:p14="http://schemas.microsoft.com/office/powerpoint/2010/main" val="241554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Metadata</a:t>
            </a:r>
            <a:endParaRPr lang="en-US" sz="3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Autofit/>
          </a:bodyPr>
          <a:lstStyle/>
          <a:p>
            <a:r>
              <a:rPr lang="en-US" sz="2400" dirty="0"/>
              <a:t>Metadata is electronic information which describes the history and characteristics of the electronic records.</a:t>
            </a:r>
          </a:p>
          <a:p>
            <a:r>
              <a:rPr lang="en-US" sz="2400" dirty="0"/>
              <a:t>Metadata is data or information that is generally not visible when the document is printed — it can be seen when a digital document is viewed in its native format using the program that originally produced the document. </a:t>
            </a:r>
          </a:p>
          <a:p>
            <a:r>
              <a:rPr lang="en-US" sz="2400" dirty="0"/>
              <a:t>Metadata is generally destroyed when a document is concerted from its original form, such as to a </a:t>
            </a:r>
            <a:r>
              <a:rPr lang="en-US" sz="2400" dirty="0" err="1"/>
              <a:t>pdf</a:t>
            </a:r>
            <a:r>
              <a:rPr lang="en-US" sz="2400" dirty="0"/>
              <a:t>, which has become an issue in numerous e-discovery cases in this and other jurisdictions. </a:t>
            </a: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a:t>
            </a:fld>
            <a:endParaRPr lang="en-US"/>
          </a:p>
        </p:txBody>
      </p:sp>
    </p:spTree>
    <p:extLst>
      <p:ext uri="{BB962C8B-B14F-4D97-AF65-F5344CB8AC3E}">
        <p14:creationId xmlns:p14="http://schemas.microsoft.com/office/powerpoint/2010/main" val="4247460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Discovery</a:t>
            </a:r>
            <a:endParaRPr lang="en-US" sz="3600" i="1" dirty="0">
              <a:solidFill>
                <a:srgbClr val="FFFFFF"/>
              </a:solidFill>
              <a:latin typeface="Arial"/>
              <a:cs typeface="Arial"/>
            </a:endParaRPr>
          </a:p>
        </p:txBody>
      </p:sp>
      <p:sp>
        <p:nvSpPr>
          <p:cNvPr id="3" name="Content Placeholder 2"/>
          <p:cNvSpPr>
            <a:spLocks noGrp="1"/>
          </p:cNvSpPr>
          <p:nvPr>
            <p:ph idx="1"/>
          </p:nvPr>
        </p:nvSpPr>
        <p:spPr>
          <a:xfrm>
            <a:off x="457200" y="1970314"/>
            <a:ext cx="8229600" cy="4525963"/>
          </a:xfrm>
        </p:spPr>
        <p:txBody>
          <a:bodyPr>
            <a:normAutofit fontScale="92500" lnSpcReduction="20000"/>
          </a:bodyPr>
          <a:lstStyle/>
          <a:p>
            <a:r>
              <a:rPr lang="en-US" sz="2600" i="1" u="sng" dirty="0"/>
              <a:t>Largent v. Reed</a:t>
            </a:r>
            <a:r>
              <a:rPr lang="en-US" sz="2600" u="sng" dirty="0"/>
              <a:t>, 2011 Pa. D&amp;C Lexis 612 (CCP Franklin </a:t>
            </a:r>
            <a:r>
              <a:rPr lang="en-US" sz="2600" u="sng" dirty="0" err="1"/>
              <a:t>Cty</a:t>
            </a:r>
            <a:r>
              <a:rPr lang="en-US" sz="2600" u="sng" dirty="0"/>
              <a:t>. Nov. 8, 2011)</a:t>
            </a:r>
          </a:p>
          <a:p>
            <a:pPr marL="342900" lvl="1" indent="-342900">
              <a:buNone/>
            </a:pPr>
            <a:endParaRPr lang="en-US" sz="2600" u="sng" dirty="0"/>
          </a:p>
          <a:p>
            <a:pPr lvl="1">
              <a:buFont typeface="Arial"/>
              <a:buChar char="•"/>
            </a:pPr>
            <a:r>
              <a:rPr lang="en-US" sz="2200" dirty="0"/>
              <a:t>Courts have held that when a user communicates on Facebook, her posts may be shared with strangers.  Making a Facebook page "private" does not shield it from discovery. This is so because even "private" Facebook posts are shared with others. </a:t>
            </a:r>
            <a:r>
              <a:rPr lang="en-US" sz="2200" i="1" dirty="0"/>
              <a:t>See e.g., Largent v. Reed</a:t>
            </a:r>
            <a:r>
              <a:rPr lang="en-US" sz="2200" dirty="0"/>
              <a:t>, 2011 Pa. D&amp;C Lexis 612 (CCP Franklin </a:t>
            </a:r>
            <a:r>
              <a:rPr lang="en-US" sz="2200" dirty="0" err="1"/>
              <a:t>Cty</a:t>
            </a:r>
            <a:r>
              <a:rPr lang="en-US" sz="2200" dirty="0"/>
              <a:t>. Nov. 8, 2011) (holding that information contained in plaintiff's </a:t>
            </a:r>
            <a:r>
              <a:rPr lang="en-US" sz="2200" dirty="0" err="1"/>
              <a:t>Facebook</a:t>
            </a:r>
            <a:r>
              <a:rPr lang="en-US" sz="2200" dirty="0"/>
              <a:t> profile was discoverable under </a:t>
            </a:r>
            <a:r>
              <a:rPr lang="en-US" sz="2200" dirty="0" err="1"/>
              <a:t>Pa.R.C.P</a:t>
            </a:r>
            <a:r>
              <a:rPr lang="en-US" sz="2200" dirty="0"/>
              <a:t>. No. 4003.1(a) because it was relevant to the issues in the personal injury action plaintiff had filed, the information was not covered by any privilege or the federal Stored Communications Act, and the request was not unreasonable.</a:t>
            </a:r>
            <a:br>
              <a:rPr lang="en-US" sz="2200" dirty="0"/>
            </a:br>
            <a:br>
              <a:rPr lang="en-US" sz="2200" dirty="0"/>
            </a:br>
            <a:endParaRPr lang="en-US" sz="2200" dirty="0"/>
          </a:p>
          <a:p>
            <a:pPr marL="0" indent="0">
              <a:buNone/>
            </a:pPr>
            <a:endParaRPr lang="en-US" sz="2400" b="1" dirty="0"/>
          </a:p>
          <a:p>
            <a:pPr marL="0" indent="0">
              <a:buNone/>
            </a:pPr>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30</a:t>
            </a:fld>
            <a:endParaRPr lang="en-US"/>
          </a:p>
        </p:txBody>
      </p:sp>
    </p:spTree>
    <p:extLst>
      <p:ext uri="{BB962C8B-B14F-4D97-AF65-F5344CB8AC3E}">
        <p14:creationId xmlns:p14="http://schemas.microsoft.com/office/powerpoint/2010/main" val="1357810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Case Law</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31</a:t>
            </a:fld>
            <a:endParaRPr lang="en-US"/>
          </a:p>
        </p:txBody>
      </p:sp>
      <p:sp>
        <p:nvSpPr>
          <p:cNvPr id="5" name="Content Placeholder 4"/>
          <p:cNvSpPr>
            <a:spLocks noGrp="1"/>
          </p:cNvSpPr>
          <p:nvPr>
            <p:ph idx="1"/>
          </p:nvPr>
        </p:nvSpPr>
        <p:spPr>
          <a:xfrm>
            <a:off x="457200" y="1830387"/>
            <a:ext cx="8229600" cy="4525963"/>
          </a:xfrm>
        </p:spPr>
        <p:txBody>
          <a:bodyPr>
            <a:normAutofit fontScale="92500"/>
          </a:bodyPr>
          <a:lstStyle/>
          <a:p>
            <a:r>
              <a:rPr lang="en-US" sz="2400" i="1" u="sng" dirty="0" err="1"/>
              <a:t>Sandvik</a:t>
            </a:r>
            <a:r>
              <a:rPr lang="en-US" sz="2400" i="1" u="sng" dirty="0"/>
              <a:t> Inc. v. Mecca C S Inc</a:t>
            </a:r>
            <a:r>
              <a:rPr lang="en-US" sz="2400" u="sng" dirty="0"/>
              <a:t>., 38 Pa. D&amp;C 5</a:t>
            </a:r>
            <a:r>
              <a:rPr lang="en-US" sz="2400" u="sng" baseline="30000" dirty="0"/>
              <a:t>th</a:t>
            </a:r>
            <a:r>
              <a:rPr lang="en-US" sz="2400" u="sng" dirty="0"/>
              <a:t> 332 (CCP Lackawanna </a:t>
            </a:r>
            <a:r>
              <a:rPr lang="en-US" sz="2400" u="sng" dirty="0" err="1"/>
              <a:t>Cty</a:t>
            </a:r>
            <a:r>
              <a:rPr lang="en-US" sz="2400" u="sng" dirty="0"/>
              <a:t>. 2014)</a:t>
            </a:r>
          </a:p>
          <a:p>
            <a:endParaRPr lang="en-US" sz="2400" u="sng" dirty="0"/>
          </a:p>
          <a:p>
            <a:pPr lvl="1">
              <a:buFont typeface="Arial"/>
              <a:buChar char="•"/>
            </a:pPr>
            <a:r>
              <a:rPr lang="en-US" sz="2000" dirty="0"/>
              <a:t>In a suit involving a former employee who was sued for alleged misappropriation of trade secrets, the court ordered a software expert to be appointed to review the parties' respective spring technology software to determine whether the former employee's software impermissibly integrated the manufacturer's trade secrets.</a:t>
            </a:r>
          </a:p>
          <a:p>
            <a:pPr lvl="1">
              <a:buFont typeface="Arial"/>
              <a:buChar char="•"/>
            </a:pPr>
            <a:r>
              <a:rPr lang="en-US" sz="2000" dirty="0"/>
              <a:t>The court noted that in the context of e-discovery, courts in other jurisdictions have appointed forensic experts to access the responding party's electronically stored information in an effort to address electronic discovery disputes without unilaterally disclosing that party's confidential or privileged information to its adversary in litigation. </a:t>
            </a:r>
          </a:p>
          <a:p>
            <a:pPr marL="0" lvl="1" indent="0">
              <a:buNone/>
            </a:pPr>
            <a:endParaRPr lang="en-US" sz="2400" u="sng" dirty="0"/>
          </a:p>
        </p:txBody>
      </p:sp>
    </p:spTree>
    <p:extLst>
      <p:ext uri="{BB962C8B-B14F-4D97-AF65-F5344CB8AC3E}">
        <p14:creationId xmlns:p14="http://schemas.microsoft.com/office/powerpoint/2010/main" val="3102777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Case Law</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32</a:t>
            </a:fld>
            <a:endParaRPr lang="en-US"/>
          </a:p>
        </p:txBody>
      </p:sp>
      <p:sp>
        <p:nvSpPr>
          <p:cNvPr id="3" name="Content Placeholder 2"/>
          <p:cNvSpPr>
            <a:spLocks noGrp="1"/>
          </p:cNvSpPr>
          <p:nvPr>
            <p:ph idx="1"/>
          </p:nvPr>
        </p:nvSpPr>
        <p:spPr>
          <a:xfrm>
            <a:off x="457200" y="1830387"/>
            <a:ext cx="8229600" cy="4525963"/>
          </a:xfrm>
        </p:spPr>
        <p:txBody>
          <a:bodyPr>
            <a:normAutofit/>
          </a:bodyPr>
          <a:lstStyle/>
          <a:p>
            <a:pPr marL="342900" lvl="1" indent="-342900">
              <a:buFont typeface="Arial"/>
              <a:buChar char="•"/>
            </a:pPr>
            <a:r>
              <a:rPr lang="en-US" sz="2400" i="1" u="sng" dirty="0"/>
              <a:t>Hoy v. Holmes</a:t>
            </a:r>
            <a:r>
              <a:rPr lang="en-US" sz="2400" u="sng" dirty="0"/>
              <a:t>, 28 Pa. D. &amp; C.5th 9 (CCP Schuylkill </a:t>
            </a:r>
            <a:r>
              <a:rPr lang="en-US" sz="2400" u="sng" dirty="0" err="1"/>
              <a:t>Cty</a:t>
            </a:r>
            <a:r>
              <a:rPr lang="en-US" sz="2400" u="sng" dirty="0"/>
              <a:t>. 2013)</a:t>
            </a:r>
          </a:p>
          <a:p>
            <a:pPr marL="342900" lvl="1" indent="-342900">
              <a:buFont typeface="Arial"/>
              <a:buChar char="•"/>
            </a:pPr>
            <a:endParaRPr lang="en-US" sz="2400" u="sng" dirty="0"/>
          </a:p>
          <a:p>
            <a:pPr lvl="1">
              <a:buFont typeface="Arial"/>
              <a:buChar char="•"/>
            </a:pPr>
            <a:r>
              <a:rPr lang="en-US" sz="2000" dirty="0"/>
              <a:t>In a car accident case, Pennsylvania Discovery Rules, </a:t>
            </a:r>
            <a:r>
              <a:rPr lang="en-US" sz="2000" dirty="0" err="1"/>
              <a:t>Pa.R.C.P</a:t>
            </a:r>
            <a:r>
              <a:rPr lang="en-US" sz="2000" dirty="0"/>
              <a:t>. 4001, </a:t>
            </a:r>
            <a:r>
              <a:rPr lang="en-US" sz="2000" dirty="0" err="1"/>
              <a:t>Pa.R.C.P</a:t>
            </a:r>
            <a:r>
              <a:rPr lang="en-US" sz="2000" dirty="0"/>
              <a:t>. 4011, </a:t>
            </a:r>
            <a:r>
              <a:rPr lang="en-US" sz="2000" dirty="0" err="1"/>
              <a:t>Pa.R.C.P</a:t>
            </a:r>
            <a:r>
              <a:rPr lang="en-US" sz="2000" dirty="0"/>
              <a:t> 4019, required that the defendant driver show a factual predicate prior to discovery of non-public information posted on social media</a:t>
            </a:r>
          </a:p>
          <a:p>
            <a:pPr lvl="1">
              <a:buFont typeface="Arial"/>
              <a:buChar char="•"/>
            </a:pPr>
            <a:r>
              <a:rPr lang="en-US" sz="2000" dirty="0"/>
              <a:t>Given that most of the information no longer existed and the court could not find, as it was required to under </a:t>
            </a:r>
            <a:r>
              <a:rPr lang="en-US" sz="2000" dirty="0" err="1"/>
              <a:t>Pa.R.C.P</a:t>
            </a:r>
            <a:r>
              <a:rPr lang="en-US" sz="2000" dirty="0"/>
              <a:t>. 4019(a)(1)(viii) the court did not require production of the Facebook data, even though there was no privacy right and the motion to compel was denied.</a:t>
            </a:r>
          </a:p>
          <a:p>
            <a:endParaRPr lang="en-US" sz="2000" dirty="0"/>
          </a:p>
        </p:txBody>
      </p:sp>
    </p:spTree>
    <p:extLst>
      <p:ext uri="{BB962C8B-B14F-4D97-AF65-F5344CB8AC3E}">
        <p14:creationId xmlns:p14="http://schemas.microsoft.com/office/powerpoint/2010/main" val="2160329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Case Law</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33</a:t>
            </a:fld>
            <a:endParaRPr lang="en-US"/>
          </a:p>
        </p:txBody>
      </p:sp>
      <p:sp>
        <p:nvSpPr>
          <p:cNvPr id="5" name="Content Placeholder 4"/>
          <p:cNvSpPr>
            <a:spLocks noGrp="1"/>
          </p:cNvSpPr>
          <p:nvPr>
            <p:ph idx="1"/>
          </p:nvPr>
        </p:nvSpPr>
        <p:spPr/>
        <p:txBody>
          <a:bodyPr>
            <a:normAutofit/>
          </a:bodyPr>
          <a:lstStyle/>
          <a:p>
            <a:pPr marL="342900" lvl="1" indent="-342900">
              <a:buFont typeface="Arial"/>
              <a:buChar char="•"/>
            </a:pPr>
            <a:r>
              <a:rPr lang="en-US" sz="2400" u="sng" dirty="0"/>
              <a:t>Zimmerman v. Weiss Markets, Inc., 2011 Pa. Dist. &amp; </a:t>
            </a:r>
            <a:r>
              <a:rPr lang="en-US" sz="2400" u="sng" dirty="0" err="1"/>
              <a:t>Cnty</a:t>
            </a:r>
            <a:r>
              <a:rPr lang="en-US" sz="2400" u="sng" dirty="0"/>
              <a:t>. Dec. LEXIS (CCP Northumberland </a:t>
            </a:r>
            <a:r>
              <a:rPr lang="en-US" sz="2400" u="sng" dirty="0" err="1"/>
              <a:t>Cty</a:t>
            </a:r>
            <a:r>
              <a:rPr lang="en-US" sz="2400" u="sng" dirty="0"/>
              <a:t>. May 19, 2011)</a:t>
            </a:r>
          </a:p>
          <a:p>
            <a:pPr marL="342900" lvl="1" indent="-342900">
              <a:buFont typeface="Arial"/>
              <a:buChar char="•"/>
            </a:pPr>
            <a:endParaRPr lang="en-US" sz="2400" u="sng" dirty="0"/>
          </a:p>
          <a:p>
            <a:pPr marL="742950" lvl="2" indent="-342900"/>
            <a:r>
              <a:rPr lang="en-US" sz="2000" dirty="0"/>
              <a:t>An employer filed a motion to compel disclosure and preservation of an employee's </a:t>
            </a:r>
            <a:r>
              <a:rPr lang="en-US" sz="2000" dirty="0" err="1"/>
              <a:t>facebook</a:t>
            </a:r>
            <a:r>
              <a:rPr lang="en-US" sz="2000" dirty="0"/>
              <a:t> and </a:t>
            </a:r>
            <a:r>
              <a:rPr lang="en-US" sz="2000" dirty="0" err="1"/>
              <a:t>myspace</a:t>
            </a:r>
            <a:r>
              <a:rPr lang="en-US" sz="2000" dirty="0"/>
              <a:t> information in the employee's action, arising from injuries he sustained while operating a forklift at the employer's warehouse. The court found that a review of the publicly accessible portions of those sites revealed relevant information which made it reasonable to expect that further evidence relevant to the case pursuant to </a:t>
            </a:r>
            <a:r>
              <a:rPr lang="en-US" sz="2000" i="1" dirty="0" err="1"/>
              <a:t>Pa.R.C.P</a:t>
            </a:r>
            <a:r>
              <a:rPr lang="en-US" sz="2000" i="1" dirty="0"/>
              <a:t>. No. 4003.1 </a:t>
            </a:r>
            <a:r>
              <a:rPr lang="en-US" sz="2000" dirty="0"/>
              <a:t>would be found in the non-public portions of the sites.</a:t>
            </a:r>
            <a:endParaRPr lang="en-US" sz="2000" u="sng" dirty="0"/>
          </a:p>
          <a:p>
            <a:endParaRPr lang="en-US" dirty="0"/>
          </a:p>
        </p:txBody>
      </p:sp>
    </p:spTree>
    <p:extLst>
      <p:ext uri="{BB962C8B-B14F-4D97-AF65-F5344CB8AC3E}">
        <p14:creationId xmlns:p14="http://schemas.microsoft.com/office/powerpoint/2010/main" val="269531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Case Law</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34</a:t>
            </a:fld>
            <a:endParaRPr lang="en-US"/>
          </a:p>
        </p:txBody>
      </p:sp>
      <p:sp>
        <p:nvSpPr>
          <p:cNvPr id="3" name="Content Placeholder 2"/>
          <p:cNvSpPr>
            <a:spLocks noGrp="1"/>
          </p:cNvSpPr>
          <p:nvPr>
            <p:ph idx="1"/>
          </p:nvPr>
        </p:nvSpPr>
        <p:spPr>
          <a:xfrm>
            <a:off x="457200" y="1830387"/>
            <a:ext cx="8229600" cy="4525963"/>
          </a:xfrm>
        </p:spPr>
        <p:txBody>
          <a:bodyPr>
            <a:normAutofit/>
          </a:bodyPr>
          <a:lstStyle/>
          <a:p>
            <a:r>
              <a:rPr lang="it-IT" sz="2400" u="sng" dirty="0" err="1"/>
              <a:t>Acq</a:t>
            </a:r>
            <a:r>
              <a:rPr lang="it-IT" sz="2400" u="sng" dirty="0"/>
              <a:t> v. </a:t>
            </a:r>
            <a:r>
              <a:rPr lang="it-IT" sz="2400" u="sng" dirty="0" err="1"/>
              <a:t>Fields</a:t>
            </a:r>
            <a:r>
              <a:rPr lang="it-IT" sz="2400" u="sng" dirty="0"/>
              <a:t>, No. 2008 2430 (Franklin C.P. 2011)</a:t>
            </a:r>
          </a:p>
          <a:p>
            <a:endParaRPr lang="it-IT" sz="2400" u="sng" dirty="0"/>
          </a:p>
          <a:p>
            <a:pPr marL="742950" lvl="2" indent="-342900"/>
            <a:r>
              <a:rPr lang="en-US" sz="2000" dirty="0"/>
              <a:t>Where the court denied Defendant’s motion to compel Plaintiff’s private Facebook page because there was not any information from the public portion of the page (posts, pictures) that would allow the court to conclude that the private portion of the page would lead to admissible evidence.  </a:t>
            </a:r>
          </a:p>
          <a:p>
            <a:endParaRPr lang="en-US" sz="2400" dirty="0"/>
          </a:p>
        </p:txBody>
      </p:sp>
    </p:spTree>
    <p:extLst>
      <p:ext uri="{BB962C8B-B14F-4D97-AF65-F5344CB8AC3E}">
        <p14:creationId xmlns:p14="http://schemas.microsoft.com/office/powerpoint/2010/main" val="3730824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Case Law</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35</a:t>
            </a:fld>
            <a:endParaRPr lang="en-US"/>
          </a:p>
        </p:txBody>
      </p:sp>
      <p:sp>
        <p:nvSpPr>
          <p:cNvPr id="5" name="Content Placeholder 4"/>
          <p:cNvSpPr>
            <a:spLocks noGrp="1"/>
          </p:cNvSpPr>
          <p:nvPr>
            <p:ph idx="1"/>
          </p:nvPr>
        </p:nvSpPr>
        <p:spPr>
          <a:xfrm>
            <a:off x="457200" y="1830387"/>
            <a:ext cx="8229600" cy="4525963"/>
          </a:xfrm>
        </p:spPr>
        <p:txBody>
          <a:bodyPr>
            <a:normAutofit/>
          </a:bodyPr>
          <a:lstStyle/>
          <a:p>
            <a:pPr marL="342900" lvl="1" indent="-342900">
              <a:buFont typeface="Arial"/>
              <a:buChar char="•"/>
            </a:pPr>
            <a:r>
              <a:rPr lang="en-US" sz="2400" u="sng" dirty="0" err="1"/>
              <a:t>Vogelsong</a:t>
            </a:r>
            <a:r>
              <a:rPr lang="en-US" sz="2400" u="sng" dirty="0"/>
              <a:t> v. Cruz-Ramirez, 2016 Pa. D&amp;C Lexis 1221 (CCP Dauphin </a:t>
            </a:r>
            <a:r>
              <a:rPr lang="en-US" sz="2400" u="sng" dirty="0" err="1"/>
              <a:t>Cty</a:t>
            </a:r>
            <a:r>
              <a:rPr lang="en-US" sz="2400" u="sng" dirty="0"/>
              <a:t>. Jul. 29, 2016) and Appleby v. Eric </a:t>
            </a:r>
            <a:r>
              <a:rPr lang="en-US" sz="2400" u="sng" dirty="0" err="1"/>
              <a:t>Exch</a:t>
            </a:r>
            <a:r>
              <a:rPr lang="en-US" sz="2400" u="sng" dirty="0"/>
              <a:t>, 2016 Pa. D&amp;C Lexis 1220 (CCP Dauphin </a:t>
            </a:r>
            <a:r>
              <a:rPr lang="en-US" sz="2400" u="sng" dirty="0" err="1"/>
              <a:t>Cty</a:t>
            </a:r>
            <a:r>
              <a:rPr lang="en-US" sz="2400" u="sng" dirty="0"/>
              <a:t>. Jul. 29, 2016)</a:t>
            </a:r>
          </a:p>
          <a:p>
            <a:pPr marL="342900" lvl="1" indent="-342900">
              <a:buFont typeface="Arial"/>
              <a:buChar char="•"/>
            </a:pPr>
            <a:endParaRPr lang="en-US" sz="2400" u="sng" dirty="0"/>
          </a:p>
          <a:p>
            <a:pPr lvl="1">
              <a:buFont typeface="Arial"/>
              <a:buChar char="•"/>
            </a:pPr>
            <a:r>
              <a:rPr lang="en-US" sz="2000" dirty="0"/>
              <a:t>In both of these cases, the court ordered Defendants to produce all social media research and internet research undertaken by Defense counsel, not limited to Facebook, LinkedIn, Twitter, </a:t>
            </a:r>
            <a:r>
              <a:rPr lang="en-US" sz="2000" dirty="0" err="1"/>
              <a:t>Instagram</a:t>
            </a:r>
            <a:r>
              <a:rPr lang="en-US" sz="2000" dirty="0"/>
              <a:t> and </a:t>
            </a:r>
            <a:r>
              <a:rPr lang="en-US" sz="2000" dirty="0" err="1"/>
              <a:t>Tumblr</a:t>
            </a:r>
            <a:r>
              <a:rPr lang="en-US" sz="2000" dirty="0"/>
              <a:t>.</a:t>
            </a:r>
          </a:p>
          <a:p>
            <a:endParaRPr lang="en-US" dirty="0"/>
          </a:p>
        </p:txBody>
      </p:sp>
    </p:spTree>
    <p:extLst>
      <p:ext uri="{BB962C8B-B14F-4D97-AF65-F5344CB8AC3E}">
        <p14:creationId xmlns:p14="http://schemas.microsoft.com/office/powerpoint/2010/main" val="3755872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fontScale="90000"/>
          </a:bodyPr>
          <a:lstStyle/>
          <a:p>
            <a:r>
              <a:rPr lang="en-US" sz="3600" b="1" dirty="0">
                <a:solidFill>
                  <a:srgbClr val="FFFFFF"/>
                </a:solidFill>
                <a:latin typeface="Arial"/>
                <a:cs typeface="Arial"/>
              </a:rPr>
              <a:t>Ethics Opinion</a:t>
            </a:r>
            <a:br>
              <a:rPr lang="en-US" sz="3600" b="1" dirty="0">
                <a:solidFill>
                  <a:srgbClr val="FFFFFF"/>
                </a:solidFill>
                <a:latin typeface="Arial"/>
                <a:cs typeface="Arial"/>
              </a:rPr>
            </a:br>
            <a:r>
              <a:rPr lang="en-US" sz="2700" b="1" dirty="0">
                <a:solidFill>
                  <a:srgbClr val="FFFFFF"/>
                </a:solidFill>
                <a:latin typeface="Arial"/>
                <a:cs typeface="Arial"/>
              </a:rPr>
              <a:t>Ethical Obligations for Attorneys Using Social Media</a:t>
            </a:r>
            <a:endParaRPr lang="en-US" sz="27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36</a:t>
            </a:fld>
            <a:endParaRPr lang="en-US"/>
          </a:p>
        </p:txBody>
      </p:sp>
      <p:sp>
        <p:nvSpPr>
          <p:cNvPr id="3" name="Content Placeholder 2"/>
          <p:cNvSpPr>
            <a:spLocks noGrp="1"/>
          </p:cNvSpPr>
          <p:nvPr>
            <p:ph idx="1"/>
          </p:nvPr>
        </p:nvSpPr>
        <p:spPr>
          <a:xfrm>
            <a:off x="457200" y="1910795"/>
            <a:ext cx="8229600" cy="4810680"/>
          </a:xfrm>
        </p:spPr>
        <p:txBody>
          <a:bodyPr>
            <a:normAutofit fontScale="62500" lnSpcReduction="20000"/>
          </a:bodyPr>
          <a:lstStyle/>
          <a:p>
            <a:r>
              <a:rPr lang="en-US" dirty="0"/>
              <a:t>Whether attorneys may advise clients about use of social media and social networking sites including removing and adding information?</a:t>
            </a:r>
          </a:p>
          <a:p>
            <a:pPr lvl="1"/>
            <a:r>
              <a:rPr lang="en-US" dirty="0"/>
              <a:t>Yes</a:t>
            </a:r>
          </a:p>
          <a:p>
            <a:r>
              <a:rPr lang="en-US" dirty="0"/>
              <a:t>Whether attorneys may contact a client or former client on social media?</a:t>
            </a:r>
          </a:p>
          <a:p>
            <a:pPr lvl="1"/>
            <a:r>
              <a:rPr lang="en-US" dirty="0"/>
              <a:t>Yes</a:t>
            </a:r>
          </a:p>
          <a:p>
            <a:r>
              <a:rPr lang="en-US" dirty="0"/>
              <a:t>Whether attorneys may contact a represented person through a social media site?</a:t>
            </a:r>
          </a:p>
          <a:p>
            <a:pPr lvl="1"/>
            <a:r>
              <a:rPr lang="en-US" dirty="0"/>
              <a:t>No</a:t>
            </a:r>
          </a:p>
          <a:p>
            <a:r>
              <a:rPr lang="en-US" dirty="0"/>
              <a:t>Whether attorneys may contact an unrepresented person through a social media site?</a:t>
            </a:r>
          </a:p>
          <a:p>
            <a:pPr lvl="1"/>
            <a:r>
              <a:rPr lang="en-US" dirty="0"/>
              <a:t>Yes</a:t>
            </a:r>
          </a:p>
          <a:p>
            <a:r>
              <a:rPr lang="en-US" dirty="0"/>
              <a:t>Whether attorneys can use information on social networking sites in client related matters or disputes?</a:t>
            </a:r>
          </a:p>
          <a:p>
            <a:pPr lvl="1"/>
            <a:r>
              <a:rPr lang="en-US" dirty="0"/>
              <a:t>Yes</a:t>
            </a:r>
          </a:p>
        </p:txBody>
      </p:sp>
    </p:spTree>
    <p:extLst>
      <p:ext uri="{BB962C8B-B14F-4D97-AF65-F5344CB8AC3E}">
        <p14:creationId xmlns:p14="http://schemas.microsoft.com/office/powerpoint/2010/main" val="1781389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fontScale="90000"/>
          </a:bodyPr>
          <a:lstStyle/>
          <a:p>
            <a:r>
              <a:rPr lang="en-US" sz="3600" b="1" dirty="0">
                <a:solidFill>
                  <a:srgbClr val="FFFFFF"/>
                </a:solidFill>
                <a:latin typeface="Arial"/>
                <a:cs typeface="Arial"/>
              </a:rPr>
              <a:t>Ethics Opinion</a:t>
            </a:r>
            <a:br>
              <a:rPr lang="en-US" sz="3600" b="1" dirty="0">
                <a:solidFill>
                  <a:srgbClr val="FFFFFF"/>
                </a:solidFill>
                <a:latin typeface="Arial"/>
                <a:cs typeface="Arial"/>
              </a:rPr>
            </a:br>
            <a:r>
              <a:rPr lang="en-US" sz="2700" b="1" dirty="0">
                <a:solidFill>
                  <a:srgbClr val="FFFFFF"/>
                </a:solidFill>
                <a:latin typeface="Arial"/>
                <a:cs typeface="Arial"/>
              </a:rPr>
              <a:t>Ethical Obligations for Attorneys Using Social Media</a:t>
            </a:r>
            <a:endParaRPr lang="en-US" sz="27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37</a:t>
            </a:fld>
            <a:endParaRPr lang="en-US"/>
          </a:p>
        </p:txBody>
      </p:sp>
      <p:sp>
        <p:nvSpPr>
          <p:cNvPr id="3" name="Content Placeholder 2"/>
          <p:cNvSpPr>
            <a:spLocks noGrp="1"/>
          </p:cNvSpPr>
          <p:nvPr>
            <p:ph idx="1"/>
          </p:nvPr>
        </p:nvSpPr>
        <p:spPr>
          <a:xfrm>
            <a:off x="457200" y="1910795"/>
            <a:ext cx="8229600" cy="4810680"/>
          </a:xfrm>
        </p:spPr>
        <p:txBody>
          <a:bodyPr>
            <a:normAutofit/>
          </a:bodyPr>
          <a:lstStyle/>
          <a:p>
            <a:r>
              <a:rPr lang="en-US" sz="2000" dirty="0"/>
              <a:t>Whether a client who asks to or who writes a review of an attorney on social media violates and Rules of Professional conduct?</a:t>
            </a:r>
          </a:p>
          <a:p>
            <a:pPr lvl="1"/>
            <a:r>
              <a:rPr lang="en-US" sz="1800" dirty="0"/>
              <a:t>No, but attorneys must review for accuracy</a:t>
            </a:r>
          </a:p>
          <a:p>
            <a:r>
              <a:rPr lang="en-US" sz="2000" dirty="0"/>
              <a:t>Whether attorneys may endorse other attorneys on social media?</a:t>
            </a:r>
          </a:p>
          <a:p>
            <a:pPr lvl="1"/>
            <a:r>
              <a:rPr lang="en-US" sz="1800" dirty="0"/>
              <a:t>Yes</a:t>
            </a:r>
          </a:p>
          <a:p>
            <a:r>
              <a:rPr lang="en-US" sz="2000" dirty="0"/>
              <a:t>Whether attorney may comment, respond to or solicit endorsements / reviews on social media?</a:t>
            </a:r>
          </a:p>
          <a:p>
            <a:pPr lvl="1"/>
            <a:r>
              <a:rPr lang="en-US" sz="1800" dirty="0"/>
              <a:t>Yes</a:t>
            </a:r>
          </a:p>
          <a:p>
            <a:r>
              <a:rPr lang="en-US" sz="2000" dirty="0"/>
              <a:t>Whether an attorney may review a juror’s internet presence?</a:t>
            </a:r>
          </a:p>
          <a:p>
            <a:pPr lvl="1"/>
            <a:r>
              <a:rPr lang="en-US" sz="1800" dirty="0"/>
              <a:t>Yes</a:t>
            </a:r>
          </a:p>
          <a:p>
            <a:r>
              <a:rPr lang="en-US" sz="2000" dirty="0"/>
              <a:t>Whether attorneys may connect with judges on social media sites?</a:t>
            </a:r>
          </a:p>
          <a:p>
            <a:pPr lvl="1"/>
            <a:r>
              <a:rPr lang="en-US" sz="1800" dirty="0"/>
              <a:t>Yes, as long as the purpose is not to influence the judge in carrying out his or her official duties</a:t>
            </a:r>
          </a:p>
        </p:txBody>
      </p:sp>
    </p:spTree>
    <p:extLst>
      <p:ext uri="{BB962C8B-B14F-4D97-AF65-F5344CB8AC3E}">
        <p14:creationId xmlns:p14="http://schemas.microsoft.com/office/powerpoint/2010/main" val="2588310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60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2309352"/>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Expert Discovery</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38</a:t>
            </a:fld>
            <a:endParaRPr lang="en-US" dirty="0"/>
          </a:p>
        </p:txBody>
      </p:sp>
    </p:spTree>
    <p:extLst>
      <p:ext uri="{BB962C8B-B14F-4D97-AF65-F5344CB8AC3E}">
        <p14:creationId xmlns:p14="http://schemas.microsoft.com/office/powerpoint/2010/main" val="3464042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Defendant As Expert</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39</a:t>
            </a:fld>
            <a:endParaRPr lang="en-US"/>
          </a:p>
        </p:txBody>
      </p:sp>
      <p:sp>
        <p:nvSpPr>
          <p:cNvPr id="3" name="Content Placeholder 2"/>
          <p:cNvSpPr>
            <a:spLocks noGrp="1"/>
          </p:cNvSpPr>
          <p:nvPr>
            <p:ph idx="1"/>
          </p:nvPr>
        </p:nvSpPr>
        <p:spPr/>
        <p:txBody>
          <a:bodyPr>
            <a:normAutofit fontScale="92500" lnSpcReduction="20000"/>
          </a:bodyPr>
          <a:lstStyle/>
          <a:p>
            <a:r>
              <a:rPr lang="it-IT" sz="2600" i="1" u="sng" dirty="0" err="1"/>
              <a:t>McLane</a:t>
            </a:r>
            <a:r>
              <a:rPr lang="it-IT" sz="2600" i="1" u="sng" dirty="0"/>
              <a:t> v. Valley </a:t>
            </a:r>
            <a:r>
              <a:rPr lang="it-IT" sz="2600" i="1" u="sng" dirty="0" err="1"/>
              <a:t>Medical</a:t>
            </a:r>
            <a:r>
              <a:rPr lang="it-IT" sz="2600" i="1" u="sng" dirty="0"/>
              <a:t> </a:t>
            </a:r>
            <a:r>
              <a:rPr lang="it-IT" sz="2600" i="1" u="sng" dirty="0" err="1"/>
              <a:t>Facilities</a:t>
            </a:r>
            <a:r>
              <a:rPr lang="it-IT" sz="2600" u="sng" dirty="0"/>
              <a:t>, 2009 WL 6471086, 2009 </a:t>
            </a:r>
            <a:r>
              <a:rPr lang="it-IT" sz="2600" u="sng" dirty="0" err="1"/>
              <a:t>Pa</a:t>
            </a:r>
            <a:r>
              <a:rPr lang="it-IT" sz="2600" u="sng" dirty="0"/>
              <a:t>. Dist. &amp; </a:t>
            </a:r>
            <a:r>
              <a:rPr lang="it-IT" sz="2600" u="sng" dirty="0" err="1"/>
              <a:t>Cnty</a:t>
            </a:r>
            <a:r>
              <a:rPr lang="it-IT" sz="2600" u="sng" dirty="0"/>
              <a:t>. </a:t>
            </a:r>
            <a:r>
              <a:rPr lang="it-IT" sz="2600" u="sng" dirty="0" err="1"/>
              <a:t>Dec</a:t>
            </a:r>
            <a:r>
              <a:rPr lang="it-IT" sz="2600" u="sng" dirty="0"/>
              <a:t>. LEXIS 766 (Allegheny Co. C. P. March 6, 2009)(</a:t>
            </a:r>
            <a:r>
              <a:rPr lang="it-IT" sz="2600" u="sng" dirty="0" err="1"/>
              <a:t>Wettick</a:t>
            </a:r>
            <a:r>
              <a:rPr lang="it-IT" sz="2600" u="sng" dirty="0"/>
              <a:t>, </a:t>
            </a:r>
            <a:r>
              <a:rPr lang="it-IT" sz="2600" u="sng" dirty="0" err="1"/>
              <a:t>J</a:t>
            </a:r>
            <a:r>
              <a:rPr lang="it-IT" sz="2600" u="sng" dirty="0"/>
              <a:t>.)</a:t>
            </a:r>
          </a:p>
          <a:p>
            <a:endParaRPr lang="it-IT" sz="2400" u="sng" dirty="0"/>
          </a:p>
          <a:p>
            <a:pPr lvl="1" indent="-342900">
              <a:buFont typeface="Arial"/>
              <a:buChar char="•"/>
            </a:pPr>
            <a:r>
              <a:rPr lang="en-US" sz="2000" dirty="0">
                <a:ea typeface="Garamond" pitchFamily="-107" charset="0"/>
                <a:cs typeface="Garamond" pitchFamily="-107" charset="0"/>
              </a:rPr>
              <a:t>Case involved a failure to</a:t>
            </a:r>
            <a:r>
              <a:rPr lang="en-US" sz="2000" b="1" dirty="0">
                <a:ea typeface="Garamond" pitchFamily="-107" charset="0"/>
                <a:cs typeface="Garamond" pitchFamily="-107" charset="0"/>
              </a:rPr>
              <a:t> </a:t>
            </a:r>
            <a:r>
              <a:rPr lang="en-US" sz="2000" dirty="0">
                <a:ea typeface="Garamond" pitchFamily="-107" charset="0"/>
                <a:cs typeface="Garamond" pitchFamily="-107" charset="0"/>
              </a:rPr>
              <a:t>timely diagnose cervical cancer, by cytotechnologists who reviewed PAP smear slides.</a:t>
            </a:r>
          </a:p>
          <a:p>
            <a:pPr lvl="1" indent="-342900">
              <a:buFont typeface="Arial"/>
              <a:buChar char="•"/>
            </a:pPr>
            <a:r>
              <a:rPr lang="en-US" sz="2000" dirty="0">
                <a:ea typeface="Garamond" pitchFamily="-107" charset="0"/>
                <a:cs typeface="Garamond" pitchFamily="-107" charset="0"/>
              </a:rPr>
              <a:t>Stipulated that defendant cytotechnologists would not testify as experts at trial.</a:t>
            </a:r>
          </a:p>
          <a:p>
            <a:pPr lvl="1" indent="-342900">
              <a:buFont typeface="Arial"/>
              <a:buChar char="•"/>
            </a:pPr>
            <a:r>
              <a:rPr lang="en-US" sz="2000" dirty="0">
                <a:ea typeface="Garamond" pitchFamily="-107" charset="0"/>
                <a:cs typeface="Garamond" pitchFamily="-107" charset="0"/>
              </a:rPr>
              <a:t>At depositions, Plaintiffs intended to have cytotechnologists review areas on PAP smear slides (selected by counsel).</a:t>
            </a:r>
          </a:p>
          <a:p>
            <a:pPr lvl="1" indent="-342900">
              <a:buFont typeface="Arial"/>
              <a:buChar char="•"/>
            </a:pPr>
            <a:r>
              <a:rPr lang="en-US" sz="2000" dirty="0">
                <a:ea typeface="Garamond" pitchFamily="-107" charset="0"/>
                <a:cs typeface="Garamond" pitchFamily="-107" charset="0"/>
              </a:rPr>
              <a:t>Judge </a:t>
            </a:r>
            <a:r>
              <a:rPr lang="en-US" sz="2000" dirty="0" err="1">
                <a:ea typeface="Garamond" pitchFamily="-107" charset="0"/>
                <a:cs typeface="Garamond" pitchFamily="-107" charset="0"/>
              </a:rPr>
              <a:t>Wettick</a:t>
            </a:r>
            <a:r>
              <a:rPr lang="en-US" sz="2000" dirty="0">
                <a:ea typeface="Garamond" pitchFamily="-107" charset="0"/>
                <a:cs typeface="Garamond" pitchFamily="-107" charset="0"/>
              </a:rPr>
              <a:t> declined to allow questioning regarding what they currently saw on the PAP smear slides.</a:t>
            </a:r>
            <a:endParaRPr lang="en-US" sz="2000" b="1" dirty="0">
              <a:ea typeface="Garamond" pitchFamily="-107" charset="0"/>
              <a:cs typeface="Garamond" pitchFamily="-107" charset="0"/>
            </a:endParaRPr>
          </a:p>
          <a:p>
            <a:pPr lvl="1" indent="-342900">
              <a:buFont typeface="Arial"/>
              <a:buChar char="•"/>
            </a:pPr>
            <a:r>
              <a:rPr lang="en-US" sz="2000" dirty="0">
                <a:ea typeface="Garamond" pitchFamily="-107" charset="0"/>
                <a:cs typeface="Garamond" pitchFamily="-107" charset="0"/>
              </a:rPr>
              <a:t>Court held that witness who will not be offering expert testimony cannot be asked to make an after the fact evaluation of his or her work. </a:t>
            </a:r>
          </a:p>
          <a:p>
            <a:endParaRPr lang="en-US" sz="2400" u="sng" dirty="0"/>
          </a:p>
        </p:txBody>
      </p:sp>
    </p:spTree>
    <p:extLst>
      <p:ext uri="{BB962C8B-B14F-4D97-AF65-F5344CB8AC3E}">
        <p14:creationId xmlns:p14="http://schemas.microsoft.com/office/powerpoint/2010/main" val="471302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Metadata Example</a:t>
            </a:r>
            <a:endParaRPr lang="en-US" sz="3600" i="1" dirty="0">
              <a:solidFill>
                <a:srgbClr val="FFFFFF"/>
              </a:solidFill>
              <a:latin typeface="Arial"/>
              <a:cs typeface="Arial"/>
            </a:endParaRPr>
          </a:p>
        </p:txBody>
      </p:sp>
      <p:pic>
        <p:nvPicPr>
          <p:cNvPr id="5" name="Content Placeholder 4" descr="Screen Shot 2018-07-12 at 1.06.14 PM.png"/>
          <p:cNvPicPr>
            <a:picLocks noGrp="1" noChangeAspect="1"/>
          </p:cNvPicPr>
          <p:nvPr>
            <p:ph idx="1"/>
          </p:nvPr>
        </p:nvPicPr>
        <p:blipFill>
          <a:blip r:embed="rId2">
            <a:extLst>
              <a:ext uri="{28A0092B-C50C-407E-A947-70E740481C1C}">
                <a14:useLocalDpi xmlns:a14="http://schemas.microsoft.com/office/drawing/2010/main" val="0"/>
              </a:ext>
            </a:extLst>
          </a:blip>
          <a:srcRect t="5628" b="5628"/>
          <a:stretch>
            <a:fillRect/>
          </a:stretch>
        </p:blipFill>
        <p:spPr>
          <a:xfrm>
            <a:off x="457200" y="1676160"/>
            <a:ext cx="8229600" cy="4819890"/>
          </a:xfrm>
        </p:spPr>
      </p:pic>
      <p:sp>
        <p:nvSpPr>
          <p:cNvPr id="4" name="Slide Number Placeholder 3"/>
          <p:cNvSpPr>
            <a:spLocks noGrp="1"/>
          </p:cNvSpPr>
          <p:nvPr>
            <p:ph type="sldNum" sz="quarter" idx="12"/>
          </p:nvPr>
        </p:nvSpPr>
        <p:spPr/>
        <p:txBody>
          <a:bodyPr/>
          <a:lstStyle/>
          <a:p>
            <a:fld id="{399A7A07-0BD0-2B45-87E2-5149D01EADE2}" type="slidenum">
              <a:rPr lang="en-US" smtClean="0"/>
              <a:pPr/>
              <a:t>4</a:t>
            </a:fld>
            <a:endParaRPr lang="en-US"/>
          </a:p>
        </p:txBody>
      </p:sp>
    </p:spTree>
    <p:extLst>
      <p:ext uri="{BB962C8B-B14F-4D97-AF65-F5344CB8AC3E}">
        <p14:creationId xmlns:p14="http://schemas.microsoft.com/office/powerpoint/2010/main" val="3048269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Defendant As Expert</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40</a:t>
            </a:fld>
            <a:endParaRPr lang="en-US"/>
          </a:p>
        </p:txBody>
      </p:sp>
      <p:sp>
        <p:nvSpPr>
          <p:cNvPr id="3" name="Content Placeholder 2"/>
          <p:cNvSpPr>
            <a:spLocks noGrp="1"/>
          </p:cNvSpPr>
          <p:nvPr>
            <p:ph idx="1"/>
          </p:nvPr>
        </p:nvSpPr>
        <p:spPr/>
        <p:txBody>
          <a:bodyPr>
            <a:normAutofit/>
          </a:bodyPr>
          <a:lstStyle/>
          <a:p>
            <a:r>
              <a:rPr lang="it-IT" sz="2400" i="1" u="sng" dirty="0" err="1"/>
              <a:t>McLane</a:t>
            </a:r>
            <a:r>
              <a:rPr lang="it-IT" sz="2400" i="1" u="sng" dirty="0"/>
              <a:t> v. Valley </a:t>
            </a:r>
            <a:r>
              <a:rPr lang="it-IT" sz="2400" i="1" u="sng" dirty="0" err="1"/>
              <a:t>Medical</a:t>
            </a:r>
            <a:r>
              <a:rPr lang="it-IT" sz="2400" i="1" u="sng" dirty="0"/>
              <a:t> </a:t>
            </a:r>
            <a:r>
              <a:rPr lang="it-IT" sz="2400" i="1" u="sng" dirty="0" err="1"/>
              <a:t>Facilities</a:t>
            </a:r>
            <a:r>
              <a:rPr lang="it-IT" sz="2400" u="sng" dirty="0"/>
              <a:t>, 2009 WL 6471086, 2009 </a:t>
            </a:r>
            <a:r>
              <a:rPr lang="it-IT" sz="2400" u="sng" dirty="0" err="1"/>
              <a:t>Pa</a:t>
            </a:r>
            <a:r>
              <a:rPr lang="it-IT" sz="2400" u="sng" dirty="0"/>
              <a:t>. Dist. &amp; </a:t>
            </a:r>
            <a:r>
              <a:rPr lang="it-IT" sz="2400" u="sng" dirty="0" err="1"/>
              <a:t>Cnty</a:t>
            </a:r>
            <a:r>
              <a:rPr lang="it-IT" sz="2400" u="sng" dirty="0"/>
              <a:t>. </a:t>
            </a:r>
            <a:r>
              <a:rPr lang="it-IT" sz="2400" u="sng" dirty="0" err="1"/>
              <a:t>Dec</a:t>
            </a:r>
            <a:r>
              <a:rPr lang="it-IT" sz="2400" u="sng" dirty="0"/>
              <a:t>. LEXIS 766 (Allegheny Co. C. P. March 6, 2009)(</a:t>
            </a:r>
            <a:r>
              <a:rPr lang="it-IT" sz="2400" u="sng" dirty="0" err="1"/>
              <a:t>Wettick</a:t>
            </a:r>
            <a:r>
              <a:rPr lang="it-IT" sz="2400" u="sng" dirty="0"/>
              <a:t>, </a:t>
            </a:r>
            <a:r>
              <a:rPr lang="it-IT" sz="2400" u="sng" dirty="0" err="1"/>
              <a:t>J</a:t>
            </a:r>
            <a:r>
              <a:rPr lang="it-IT" sz="2400" u="sng" dirty="0"/>
              <a:t>.)</a:t>
            </a:r>
          </a:p>
          <a:p>
            <a:endParaRPr lang="it-IT" sz="2400" u="sng" dirty="0"/>
          </a:p>
          <a:p>
            <a:pPr lvl="1">
              <a:buFont typeface="Arial"/>
              <a:buChar char="•"/>
            </a:pPr>
            <a:r>
              <a:rPr lang="en-US" sz="2000" dirty="0">
                <a:ea typeface="Garamond" pitchFamily="-107" charset="0"/>
                <a:cs typeface="Garamond" pitchFamily="-107" charset="0"/>
              </a:rPr>
              <a:t>Issue is  “whether the care and skill exercised by the witness in reviewing Plaintiff’s PAP smear fell outside acceptable professional standards. “ </a:t>
            </a:r>
          </a:p>
          <a:p>
            <a:pPr lvl="1">
              <a:buFont typeface="Arial"/>
              <a:buChar char="•"/>
            </a:pPr>
            <a:r>
              <a:rPr lang="en-US" sz="2000" dirty="0">
                <a:ea typeface="Garamond" pitchFamily="-107" charset="0"/>
                <a:cs typeface="Garamond" pitchFamily="-107" charset="0"/>
              </a:rPr>
              <a:t>What this witness observes at deposition with the knowledge that Plaintiff was diagnosed with cancer, is not relevant</a:t>
            </a:r>
            <a:r>
              <a:rPr lang="en-US" sz="2000" b="1" dirty="0">
                <a:ea typeface="Garamond" pitchFamily="-107" charset="0"/>
                <a:cs typeface="Garamond" pitchFamily="-107" charset="0"/>
              </a:rPr>
              <a:t>. </a:t>
            </a:r>
            <a:endParaRPr lang="en-US" sz="2000" dirty="0">
              <a:ea typeface="Garamond" pitchFamily="-107" charset="0"/>
              <a:cs typeface="Garamond" pitchFamily="-107" charset="0"/>
            </a:endParaRPr>
          </a:p>
          <a:p>
            <a:pPr lvl="1">
              <a:buFont typeface="Arial"/>
              <a:buChar char="•"/>
            </a:pPr>
            <a:r>
              <a:rPr lang="en-US" sz="2000" dirty="0">
                <a:ea typeface="Garamond" pitchFamily="-107" charset="0"/>
                <a:cs typeface="Garamond" pitchFamily="-107" charset="0"/>
              </a:rPr>
              <a:t>Also prejudicial: jury will focus on defendant’s testimony now and not on expert’s testimony whether prior observations/conduct met the standard of care.</a:t>
            </a:r>
          </a:p>
          <a:p>
            <a:endParaRPr lang="it-IT" sz="2400" u="sng" dirty="0"/>
          </a:p>
        </p:txBody>
      </p:sp>
    </p:spTree>
    <p:extLst>
      <p:ext uri="{BB962C8B-B14F-4D97-AF65-F5344CB8AC3E}">
        <p14:creationId xmlns:p14="http://schemas.microsoft.com/office/powerpoint/2010/main" val="4008778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Defendant As Expert</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41</a:t>
            </a:fld>
            <a:endParaRPr lang="en-US"/>
          </a:p>
        </p:txBody>
      </p:sp>
      <p:sp>
        <p:nvSpPr>
          <p:cNvPr id="3" name="Content Placeholder 2"/>
          <p:cNvSpPr>
            <a:spLocks noGrp="1"/>
          </p:cNvSpPr>
          <p:nvPr>
            <p:ph idx="1"/>
          </p:nvPr>
        </p:nvSpPr>
        <p:spPr>
          <a:xfrm>
            <a:off x="457200" y="1600200"/>
            <a:ext cx="8229600" cy="4923000"/>
          </a:xfrm>
        </p:spPr>
        <p:txBody>
          <a:bodyPr>
            <a:noAutofit/>
          </a:bodyPr>
          <a:lstStyle/>
          <a:p>
            <a:r>
              <a:rPr lang="it-IT" sz="2000" i="1" u="sng" dirty="0" err="1"/>
              <a:t>McLane</a:t>
            </a:r>
            <a:r>
              <a:rPr lang="it-IT" sz="2000" i="1" u="sng" dirty="0"/>
              <a:t> v. Valley </a:t>
            </a:r>
            <a:r>
              <a:rPr lang="it-IT" sz="2000" i="1" u="sng" dirty="0" err="1"/>
              <a:t>Medical</a:t>
            </a:r>
            <a:r>
              <a:rPr lang="it-IT" sz="2000" i="1" u="sng" dirty="0"/>
              <a:t> </a:t>
            </a:r>
            <a:r>
              <a:rPr lang="it-IT" sz="2000" i="1" u="sng" dirty="0" err="1"/>
              <a:t>Facilities</a:t>
            </a:r>
            <a:r>
              <a:rPr lang="it-IT" sz="2000" u="sng" dirty="0"/>
              <a:t>, 2009 WL 6471086, 2009 </a:t>
            </a:r>
            <a:r>
              <a:rPr lang="it-IT" sz="2000" u="sng" dirty="0" err="1"/>
              <a:t>Pa</a:t>
            </a:r>
            <a:r>
              <a:rPr lang="it-IT" sz="2000" u="sng" dirty="0"/>
              <a:t>. Dist. &amp; </a:t>
            </a:r>
            <a:r>
              <a:rPr lang="it-IT" sz="2000" u="sng" dirty="0" err="1"/>
              <a:t>Cnty</a:t>
            </a:r>
            <a:r>
              <a:rPr lang="it-IT" sz="2000" u="sng" dirty="0"/>
              <a:t>. </a:t>
            </a:r>
            <a:r>
              <a:rPr lang="it-IT" sz="2000" u="sng" dirty="0" err="1"/>
              <a:t>Dec</a:t>
            </a:r>
            <a:r>
              <a:rPr lang="it-IT" sz="2000" u="sng" dirty="0"/>
              <a:t>. LEXIS 766 (Allegheny Co. C. P. March 6, 2009)(</a:t>
            </a:r>
            <a:r>
              <a:rPr lang="it-IT" sz="2000" u="sng" dirty="0" err="1"/>
              <a:t>Wettick</a:t>
            </a:r>
            <a:r>
              <a:rPr lang="it-IT" sz="2000" u="sng" dirty="0"/>
              <a:t>, </a:t>
            </a:r>
            <a:r>
              <a:rPr lang="it-IT" sz="2000" u="sng" dirty="0" err="1"/>
              <a:t>J</a:t>
            </a:r>
            <a:r>
              <a:rPr lang="it-IT" sz="2000" u="sng" dirty="0"/>
              <a:t>.)</a:t>
            </a:r>
          </a:p>
          <a:p>
            <a:endParaRPr lang="en-US" sz="2400" dirty="0"/>
          </a:p>
          <a:p>
            <a:pPr lvl="1">
              <a:buFont typeface="Arial"/>
              <a:buChar char="•"/>
            </a:pPr>
            <a:r>
              <a:rPr lang="en-US" sz="1800" dirty="0"/>
              <a:t>Courts following Judge </a:t>
            </a:r>
            <a:r>
              <a:rPr lang="en-US" sz="1800" dirty="0" err="1"/>
              <a:t>Wettick’s</a:t>
            </a:r>
            <a:r>
              <a:rPr lang="en-US" sz="1800" dirty="0"/>
              <a:t> rationale have ruled that the defendant healthcare provider cannot be compelled to offer “retrospective, after-the-fact expert testimony.”  </a:t>
            </a:r>
            <a:r>
              <a:rPr lang="en-US" sz="1800" u="sng" dirty="0" err="1"/>
              <a:t>McClane</a:t>
            </a:r>
            <a:r>
              <a:rPr lang="en-US" sz="1800" dirty="0"/>
              <a:t>, </a:t>
            </a:r>
            <a:r>
              <a:rPr lang="en-US" sz="1800" u="sng" dirty="0"/>
              <a:t>supra</a:t>
            </a:r>
            <a:r>
              <a:rPr lang="en-US" sz="1800" dirty="0"/>
              <a:t>.   Such opinions are deemed irrelevant, unless the defendant intends to offer expert opinion at trial justifying his or her conduct. </a:t>
            </a:r>
            <a:r>
              <a:rPr lang="en-US" sz="1800" u="sng" dirty="0"/>
              <a:t>See</a:t>
            </a:r>
            <a:r>
              <a:rPr lang="en-US" sz="1800" dirty="0"/>
              <a:t> </a:t>
            </a:r>
            <a:r>
              <a:rPr lang="en-US" sz="1800" u="sng" dirty="0" err="1"/>
              <a:t>McClane</a:t>
            </a:r>
            <a:r>
              <a:rPr lang="en-US" sz="1800" dirty="0"/>
              <a:t>, </a:t>
            </a:r>
            <a:r>
              <a:rPr lang="en-US" sz="1800" u="sng" dirty="0"/>
              <a:t>supra</a:t>
            </a:r>
            <a:r>
              <a:rPr lang="en-US" sz="1800" dirty="0"/>
              <a:t>, at *6 (“What this witness observes in 2009 in looking at a portion of a 2004 PAP smear slide selected by plaintiffs' counsel, with the knowledge that Plaintiff was diagnosed  with cancer in 2006, is not relevant to the issue of whether the witness's evaluation in 2004 fell outside acceptable professional standards”)</a:t>
            </a:r>
            <a:endParaRPr lang="it-IT" sz="1800" u="sng" dirty="0"/>
          </a:p>
        </p:txBody>
      </p:sp>
    </p:spTree>
    <p:extLst>
      <p:ext uri="{BB962C8B-B14F-4D97-AF65-F5344CB8AC3E}">
        <p14:creationId xmlns:p14="http://schemas.microsoft.com/office/powerpoint/2010/main" val="3287218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Defendant As Expert</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42</a:t>
            </a:fld>
            <a:endParaRPr lang="en-US"/>
          </a:p>
        </p:txBody>
      </p:sp>
      <p:sp>
        <p:nvSpPr>
          <p:cNvPr id="3" name="Content Placeholder 2"/>
          <p:cNvSpPr>
            <a:spLocks noGrp="1"/>
          </p:cNvSpPr>
          <p:nvPr>
            <p:ph idx="1"/>
          </p:nvPr>
        </p:nvSpPr>
        <p:spPr>
          <a:xfrm>
            <a:off x="457200" y="1600200"/>
            <a:ext cx="8229600" cy="4923000"/>
          </a:xfrm>
        </p:spPr>
        <p:txBody>
          <a:bodyPr>
            <a:noAutofit/>
          </a:bodyPr>
          <a:lstStyle/>
          <a:p>
            <a:r>
              <a:rPr lang="it-IT" sz="2000" i="1" u="sng" dirty="0" err="1"/>
              <a:t>McLane</a:t>
            </a:r>
            <a:r>
              <a:rPr lang="it-IT" sz="2000" i="1" u="sng" dirty="0"/>
              <a:t> v. Valley </a:t>
            </a:r>
            <a:r>
              <a:rPr lang="it-IT" sz="2000" i="1" u="sng" dirty="0" err="1"/>
              <a:t>Medical</a:t>
            </a:r>
            <a:r>
              <a:rPr lang="it-IT" sz="2000" i="1" u="sng" dirty="0"/>
              <a:t> </a:t>
            </a:r>
            <a:r>
              <a:rPr lang="it-IT" sz="2000" i="1" u="sng" dirty="0" err="1"/>
              <a:t>Facilities</a:t>
            </a:r>
            <a:r>
              <a:rPr lang="it-IT" sz="2000" u="sng" dirty="0"/>
              <a:t>, 2009 WL 6471086, 2009 </a:t>
            </a:r>
            <a:r>
              <a:rPr lang="it-IT" sz="2000" u="sng" dirty="0" err="1"/>
              <a:t>Pa</a:t>
            </a:r>
            <a:r>
              <a:rPr lang="it-IT" sz="2000" u="sng" dirty="0"/>
              <a:t>. Dist. &amp; </a:t>
            </a:r>
            <a:r>
              <a:rPr lang="it-IT" sz="2000" u="sng" dirty="0" err="1"/>
              <a:t>Cnty</a:t>
            </a:r>
            <a:r>
              <a:rPr lang="it-IT" sz="2000" u="sng" dirty="0"/>
              <a:t>. </a:t>
            </a:r>
            <a:r>
              <a:rPr lang="it-IT" sz="2000" u="sng" dirty="0" err="1"/>
              <a:t>Dec</a:t>
            </a:r>
            <a:r>
              <a:rPr lang="it-IT" sz="2000" u="sng" dirty="0"/>
              <a:t>. LEXIS 766 (Allegheny Co. C. P. March 6, 2009)(</a:t>
            </a:r>
            <a:r>
              <a:rPr lang="it-IT" sz="2000" u="sng" dirty="0" err="1"/>
              <a:t>Wettick</a:t>
            </a:r>
            <a:r>
              <a:rPr lang="it-IT" sz="2000" u="sng" dirty="0"/>
              <a:t>, </a:t>
            </a:r>
            <a:r>
              <a:rPr lang="it-IT" sz="2000" u="sng" dirty="0" err="1"/>
              <a:t>J</a:t>
            </a:r>
            <a:r>
              <a:rPr lang="it-IT" sz="2000" u="sng" dirty="0"/>
              <a:t>.)</a:t>
            </a:r>
          </a:p>
          <a:p>
            <a:endParaRPr lang="en-US" sz="2400" dirty="0"/>
          </a:p>
          <a:p>
            <a:pPr lvl="1">
              <a:buFont typeface="Arial"/>
              <a:buChar char="•"/>
            </a:pPr>
            <a:r>
              <a:rPr lang="en-US" sz="1800" i="1" dirty="0"/>
              <a:t>Caldwell v. </a:t>
            </a:r>
            <a:r>
              <a:rPr lang="en-US" sz="1800" i="1" dirty="0" err="1"/>
              <a:t>Branton</a:t>
            </a:r>
            <a:r>
              <a:rPr lang="en-US" sz="1800" dirty="0"/>
              <a:t>, Civ. No. 08-00,805 (</a:t>
            </a:r>
            <a:r>
              <a:rPr lang="en-US" sz="1800" dirty="0" err="1"/>
              <a:t>Lyco</a:t>
            </a:r>
            <a:r>
              <a:rPr lang="en-US" sz="1800" dirty="0"/>
              <a:t>. Co. C. P. Sept. 4, 2009)(Anderson, J.)(present day interpretation of CT by non-party physician whose actions are basis for vicarious liability not relevant because he stipulated he will not offer expert testimony); </a:t>
            </a:r>
            <a:r>
              <a:rPr lang="en-US" sz="1800" i="1" dirty="0"/>
              <a:t>Myers v. Carey</a:t>
            </a:r>
            <a:r>
              <a:rPr lang="en-US" sz="1800" dirty="0"/>
              <a:t>, Civ. No. 11-01,166 (</a:t>
            </a:r>
            <a:r>
              <a:rPr lang="en-US" sz="1800" dirty="0" err="1"/>
              <a:t>Lyco</a:t>
            </a:r>
            <a:r>
              <a:rPr lang="en-US" sz="1800" dirty="0"/>
              <a:t> Co. C. P. Oct. 22, 2012)(Gray, J.) (objections to hypothetical questions and questions requesting present day analysis of x-rays sustained provided that defendant files stipulation that he will not be testifying as expert, following </a:t>
            </a:r>
            <a:r>
              <a:rPr lang="en-US" sz="1800" u="sng" dirty="0" err="1"/>
              <a:t>McClane</a:t>
            </a:r>
            <a:r>
              <a:rPr lang="en-US" sz="1800" dirty="0"/>
              <a:t> and </a:t>
            </a:r>
            <a:r>
              <a:rPr lang="en-US" sz="1800" u="sng" dirty="0"/>
              <a:t>Caldwell</a:t>
            </a:r>
            <a:r>
              <a:rPr lang="en-US" sz="1800" dirty="0"/>
              <a:t>); </a:t>
            </a:r>
            <a:r>
              <a:rPr lang="en-US" sz="1800" i="1" dirty="0" err="1"/>
              <a:t>Beishline</a:t>
            </a:r>
            <a:r>
              <a:rPr lang="en-US" sz="1800" i="1" dirty="0"/>
              <a:t> v. Berwick Hospital Company</a:t>
            </a:r>
            <a:r>
              <a:rPr lang="en-US" sz="1800" dirty="0"/>
              <a:t>, LLC, et al., Civ. No. 1553-CV=2011 (Columbia Co. C. P. June 24, 2013)(Norton, J.)(finding </a:t>
            </a:r>
            <a:r>
              <a:rPr lang="en-US" sz="1800" u="sng" dirty="0" err="1"/>
              <a:t>McClane</a:t>
            </a:r>
            <a:r>
              <a:rPr lang="en-US" sz="1800" dirty="0"/>
              <a:t> persuasive).</a:t>
            </a:r>
          </a:p>
          <a:p>
            <a:endParaRPr lang="it-IT" sz="1400" u="sng" dirty="0"/>
          </a:p>
        </p:txBody>
      </p:sp>
    </p:spTree>
    <p:extLst>
      <p:ext uri="{BB962C8B-B14F-4D97-AF65-F5344CB8AC3E}">
        <p14:creationId xmlns:p14="http://schemas.microsoft.com/office/powerpoint/2010/main" val="2902775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Defendant As Expert</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43</a:t>
            </a:fld>
            <a:endParaRPr lang="en-US"/>
          </a:p>
        </p:txBody>
      </p:sp>
      <p:sp>
        <p:nvSpPr>
          <p:cNvPr id="5" name="Content Placeholder 4"/>
          <p:cNvSpPr>
            <a:spLocks noGrp="1"/>
          </p:cNvSpPr>
          <p:nvPr>
            <p:ph idx="1"/>
          </p:nvPr>
        </p:nvSpPr>
        <p:spPr/>
        <p:txBody>
          <a:bodyPr>
            <a:normAutofit fontScale="92500"/>
          </a:bodyPr>
          <a:lstStyle/>
          <a:p>
            <a:r>
              <a:rPr lang="mr-IN" sz="2400" i="1" u="sng" dirty="0">
                <a:cs typeface="Arial"/>
              </a:rPr>
              <a:t>Karim v. Reedy</a:t>
            </a:r>
            <a:r>
              <a:rPr lang="mr-IN" sz="2400" u="sng" dirty="0">
                <a:cs typeface="Arial"/>
              </a:rPr>
              <a:t>, 2016 Pa. Dist. &amp; Cnty. Dec.LEXIS 1159, 2016 WL 111324 (Lackawanna Co C. P. Jan. 11, 2016)(Nealon, J.)</a:t>
            </a:r>
            <a:endParaRPr lang="en-US" sz="2400" u="sng" dirty="0">
              <a:cs typeface="Arial"/>
            </a:endParaRPr>
          </a:p>
          <a:p>
            <a:endParaRPr lang="en-US" sz="2400" u="sng" dirty="0">
              <a:cs typeface="Arial"/>
            </a:endParaRPr>
          </a:p>
          <a:p>
            <a:pPr lvl="1">
              <a:buFont typeface="Arial"/>
              <a:buChar char="•"/>
            </a:pPr>
            <a:r>
              <a:rPr lang="en-US" sz="2000" dirty="0">
                <a:solidFill>
                  <a:srgbClr val="FFFFFF"/>
                </a:solidFill>
              </a:rPr>
              <a:t>Malpractice action asserting obstetrical and nursing negligence in the management of plaintiff’s labor and delivery that resulted in hypoxic brain damage to her child.</a:t>
            </a:r>
          </a:p>
          <a:p>
            <a:pPr lvl="1">
              <a:buFont typeface="Arial"/>
              <a:buChar char="•"/>
            </a:pPr>
            <a:r>
              <a:rPr lang="en-US" sz="2000" dirty="0">
                <a:solidFill>
                  <a:srgbClr val="FFFFFF"/>
                </a:solidFill>
              </a:rPr>
              <a:t>Plaintiffs seek to compel the defendant-obstetrician and the defendant-hospital’s labor and delivery nurse to answer certain questions that their counsel instructed them not to answer during depositions.</a:t>
            </a:r>
          </a:p>
          <a:p>
            <a:pPr lvl="1">
              <a:buFont typeface="Arial"/>
              <a:buChar char="•"/>
            </a:pPr>
            <a:r>
              <a:rPr lang="en-US" sz="2000" dirty="0">
                <a:solidFill>
                  <a:srgbClr val="FFFFFF"/>
                </a:solidFill>
              </a:rPr>
              <a:t>Under the PA Rules of Civil Procedure and the controlling decisional precedent, malpractice plaintiffs may discover the past and present opinions of a defendant and defendant’s agent concerning the health care treatment at issue.</a:t>
            </a:r>
          </a:p>
          <a:p>
            <a:endParaRPr lang="en-US" sz="2400" u="sng" dirty="0">
              <a:cs typeface="Arial"/>
            </a:endParaRPr>
          </a:p>
        </p:txBody>
      </p:sp>
    </p:spTree>
    <p:extLst>
      <p:ext uri="{BB962C8B-B14F-4D97-AF65-F5344CB8AC3E}">
        <p14:creationId xmlns:p14="http://schemas.microsoft.com/office/powerpoint/2010/main" val="3343373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Defendant As Expert</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44</a:t>
            </a:fld>
            <a:endParaRPr lang="en-US"/>
          </a:p>
        </p:txBody>
      </p:sp>
      <p:sp>
        <p:nvSpPr>
          <p:cNvPr id="5" name="Content Placeholder 4"/>
          <p:cNvSpPr>
            <a:spLocks noGrp="1"/>
          </p:cNvSpPr>
          <p:nvPr>
            <p:ph idx="1"/>
          </p:nvPr>
        </p:nvSpPr>
        <p:spPr/>
        <p:txBody>
          <a:bodyPr>
            <a:noAutofit/>
          </a:bodyPr>
          <a:lstStyle/>
          <a:p>
            <a:r>
              <a:rPr lang="mr-IN" sz="2400" i="1" u="sng" dirty="0">
                <a:cs typeface="Arial"/>
              </a:rPr>
              <a:t>Karim v. Reedy</a:t>
            </a:r>
            <a:r>
              <a:rPr lang="mr-IN" sz="2400" u="sng" dirty="0">
                <a:cs typeface="Arial"/>
              </a:rPr>
              <a:t>, 2016 Pa. Dist. &amp; Cnty. Dec.LEXIS 1159, 2016 WL 111324 (Lackawanna Co C. P. Jan. 11, 2016)(Nealon, J.)</a:t>
            </a:r>
            <a:endParaRPr lang="en-US" sz="2400" u="sng" dirty="0">
              <a:cs typeface="Arial"/>
            </a:endParaRPr>
          </a:p>
          <a:p>
            <a:endParaRPr lang="en-US" sz="2400" u="sng" dirty="0">
              <a:cs typeface="Arial"/>
            </a:endParaRPr>
          </a:p>
          <a:p>
            <a:pPr lvl="1">
              <a:buFont typeface="Arial"/>
              <a:buChar char="•"/>
            </a:pPr>
            <a:r>
              <a:rPr lang="en-US" sz="2000" dirty="0">
                <a:solidFill>
                  <a:srgbClr val="FFFFFF"/>
                </a:solidFill>
              </a:rPr>
              <a:t>No PA appellate statue, rule or appellate authority grants a party the right to withhold from discovery that party’s relevant opinions, nor does it provide a malpractice defendant with the ability to prevent the discovery of those opinions, including opinions addressing the standard of care, by agreeing not to disclose those opinions at trial.</a:t>
            </a:r>
          </a:p>
          <a:p>
            <a:pPr lvl="1">
              <a:buFont typeface="Arial"/>
              <a:buChar char="•"/>
            </a:pPr>
            <a:r>
              <a:rPr lang="en-US" sz="2000" dirty="0">
                <a:solidFill>
                  <a:srgbClr val="FFFFFF"/>
                </a:solidFill>
              </a:rPr>
              <a:t>The OB and nurse will be directed to submit to second depositions to answer the questions that their counsel instructed them not to answer.</a:t>
            </a:r>
          </a:p>
          <a:p>
            <a:pPr lvl="1">
              <a:buFont typeface="Arial"/>
              <a:buChar char="•"/>
            </a:pPr>
            <a:endParaRPr lang="en-US" sz="2000" u="sng" dirty="0">
              <a:cs typeface="Arial"/>
            </a:endParaRPr>
          </a:p>
        </p:txBody>
      </p:sp>
    </p:spTree>
    <p:extLst>
      <p:ext uri="{BB962C8B-B14F-4D97-AF65-F5344CB8AC3E}">
        <p14:creationId xmlns:p14="http://schemas.microsoft.com/office/powerpoint/2010/main" val="4173648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Defendant As Expert</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45</a:t>
            </a:fld>
            <a:endParaRPr lang="en-US"/>
          </a:p>
        </p:txBody>
      </p:sp>
      <p:sp>
        <p:nvSpPr>
          <p:cNvPr id="5" name="Content Placeholder 4"/>
          <p:cNvSpPr>
            <a:spLocks noGrp="1"/>
          </p:cNvSpPr>
          <p:nvPr>
            <p:ph idx="1"/>
          </p:nvPr>
        </p:nvSpPr>
        <p:spPr/>
        <p:txBody>
          <a:bodyPr>
            <a:noAutofit/>
          </a:bodyPr>
          <a:lstStyle/>
          <a:p>
            <a:r>
              <a:rPr lang="mr-IN" sz="2400" i="1" u="sng" dirty="0">
                <a:cs typeface="Arial"/>
              </a:rPr>
              <a:t>Karim v. Reedy</a:t>
            </a:r>
            <a:r>
              <a:rPr lang="mr-IN" sz="2400" u="sng" dirty="0">
                <a:cs typeface="Arial"/>
              </a:rPr>
              <a:t>, 2016 Pa. Dist. &amp; Cnty. Dec.LEXIS 1159, 2016 WL 111324 (Lackawanna Co C. P. Jan. 11, 2016)(Nealon, J.)</a:t>
            </a:r>
            <a:endParaRPr lang="en-US" sz="2400" u="sng" dirty="0">
              <a:cs typeface="Arial"/>
            </a:endParaRPr>
          </a:p>
          <a:p>
            <a:endParaRPr lang="en-US" sz="2400" u="sng" dirty="0">
              <a:cs typeface="Arial"/>
            </a:endParaRPr>
          </a:p>
          <a:p>
            <a:pPr lvl="1">
              <a:buFont typeface="Arial"/>
              <a:buChar char="•"/>
            </a:pPr>
            <a:r>
              <a:rPr lang="en-US" sz="2000" dirty="0"/>
              <a:t>Judge </a:t>
            </a:r>
            <a:r>
              <a:rPr lang="en-US" sz="2000" dirty="0" err="1"/>
              <a:t>Nealon</a:t>
            </a:r>
            <a:r>
              <a:rPr lang="en-US" sz="2000" dirty="0"/>
              <a:t> further noted that “Nothing contained in </a:t>
            </a:r>
            <a:r>
              <a:rPr lang="en-US" sz="2000" dirty="0" err="1"/>
              <a:t>Pa.R.C</a:t>
            </a:r>
            <a:r>
              <a:rPr lang="en-US" sz="2000" dirty="0"/>
              <a:t>. P. 4003.1(c ), </a:t>
            </a:r>
            <a:r>
              <a:rPr lang="en-US" sz="2000" u="sng" dirty="0"/>
              <a:t>Neal</a:t>
            </a:r>
            <a:r>
              <a:rPr lang="en-US" sz="2000" dirty="0"/>
              <a:t>, or </a:t>
            </a:r>
            <a:r>
              <a:rPr lang="en-US" sz="2000" u="sng" dirty="0" err="1"/>
              <a:t>Jistarri</a:t>
            </a:r>
            <a:r>
              <a:rPr lang="en-US" sz="2000" dirty="0"/>
              <a:t> prohibits discovery of a party’s retrospective opinions…” </a:t>
            </a:r>
            <a:r>
              <a:rPr lang="en-US" sz="2000" u="sng" dirty="0" err="1"/>
              <a:t>Karim</a:t>
            </a:r>
            <a:r>
              <a:rPr lang="en-US" sz="2000" dirty="0"/>
              <a:t>, </a:t>
            </a:r>
            <a:r>
              <a:rPr lang="en-US" sz="2000" u="sng" dirty="0"/>
              <a:t>supra</a:t>
            </a:r>
            <a:r>
              <a:rPr lang="en-US" sz="2000" dirty="0"/>
              <a:t>, at *35.  “[N]o Pennsylvania statue, rule, or appellate authority grants a party-deponent the underlying right to withhold from discovery that party’s relevant and competent opinions, including those addressing the standard of care.” </a:t>
            </a:r>
            <a:r>
              <a:rPr lang="en-US" sz="2000" u="sng" dirty="0"/>
              <a:t>Id</a:t>
            </a:r>
            <a:r>
              <a:rPr lang="en-US" sz="2000" dirty="0"/>
              <a:t>. at *39.</a:t>
            </a:r>
            <a:br>
              <a:rPr lang="en-US" sz="2000" dirty="0"/>
            </a:br>
            <a:endParaRPr lang="en-US" sz="2000" u="sng" dirty="0">
              <a:cs typeface="Arial"/>
            </a:endParaRPr>
          </a:p>
        </p:txBody>
      </p:sp>
    </p:spTree>
    <p:extLst>
      <p:ext uri="{BB962C8B-B14F-4D97-AF65-F5344CB8AC3E}">
        <p14:creationId xmlns:p14="http://schemas.microsoft.com/office/powerpoint/2010/main" val="4147706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Defendant As Expert</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46</a:t>
            </a:fld>
            <a:endParaRPr lang="en-US"/>
          </a:p>
        </p:txBody>
      </p:sp>
      <p:sp>
        <p:nvSpPr>
          <p:cNvPr id="5" name="Content Placeholder 4"/>
          <p:cNvSpPr>
            <a:spLocks noGrp="1"/>
          </p:cNvSpPr>
          <p:nvPr>
            <p:ph idx="1"/>
          </p:nvPr>
        </p:nvSpPr>
        <p:spPr/>
        <p:txBody>
          <a:bodyPr>
            <a:noAutofit/>
          </a:bodyPr>
          <a:lstStyle/>
          <a:p>
            <a:r>
              <a:rPr lang="mr-IN" sz="2400" i="1" u="sng" dirty="0">
                <a:cs typeface="Arial"/>
              </a:rPr>
              <a:t>Karim v. Reedy</a:t>
            </a:r>
            <a:r>
              <a:rPr lang="mr-IN" sz="2400" u="sng" dirty="0">
                <a:cs typeface="Arial"/>
              </a:rPr>
              <a:t>, 2016 Pa. Dist. &amp; Cnty. Dec.LEXIS 1159, 2016 WL 111324 (Lackawanna Co C. P. Jan. 11, 2016)(Nealon, J.)</a:t>
            </a:r>
            <a:endParaRPr lang="en-US" sz="2400" u="sng" dirty="0">
              <a:cs typeface="Arial"/>
            </a:endParaRPr>
          </a:p>
          <a:p>
            <a:endParaRPr lang="en-US" sz="2400" u="sng" dirty="0">
              <a:cs typeface="Arial"/>
            </a:endParaRPr>
          </a:p>
          <a:p>
            <a:pPr lvl="1">
              <a:buFont typeface="Arial"/>
              <a:buChar char="•"/>
            </a:pPr>
            <a:r>
              <a:rPr lang="en-US" sz="2000" dirty="0"/>
              <a:t>He observed that the practice of requiring a stipulation that                                     the defendant would not offer “expert” opinion testimony at trial was problematic: it would “create disputes regarding any negative or adverse inferences to be drawn from the physician-defendant’s failure to offer medical opinion testimony or to discuss the standard of care.” </a:t>
            </a:r>
            <a:r>
              <a:rPr lang="en-US" sz="2000" u="sng" dirty="0"/>
              <a:t>Id</a:t>
            </a:r>
            <a:r>
              <a:rPr lang="en-US" sz="2000" dirty="0"/>
              <a:t>. at *42.</a:t>
            </a:r>
            <a:endParaRPr lang="en-US" sz="2000" u="sng" dirty="0">
              <a:cs typeface="Arial"/>
            </a:endParaRPr>
          </a:p>
        </p:txBody>
      </p:sp>
    </p:spTree>
    <p:extLst>
      <p:ext uri="{BB962C8B-B14F-4D97-AF65-F5344CB8AC3E}">
        <p14:creationId xmlns:p14="http://schemas.microsoft.com/office/powerpoint/2010/main" val="2317261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Defendant As Expert</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47</a:t>
            </a:fld>
            <a:endParaRPr lang="en-US"/>
          </a:p>
        </p:txBody>
      </p:sp>
      <p:sp>
        <p:nvSpPr>
          <p:cNvPr id="3" name="Content Placeholder 2"/>
          <p:cNvSpPr>
            <a:spLocks noGrp="1"/>
          </p:cNvSpPr>
          <p:nvPr>
            <p:ph idx="1"/>
          </p:nvPr>
        </p:nvSpPr>
        <p:spPr/>
        <p:txBody>
          <a:bodyPr>
            <a:noAutofit/>
          </a:bodyPr>
          <a:lstStyle/>
          <a:p>
            <a:r>
              <a:rPr lang="en-US" sz="2400" i="1" u="sng" dirty="0" err="1"/>
              <a:t>Lattaker</a:t>
            </a:r>
            <a:r>
              <a:rPr lang="en-US" sz="2400" i="1" u="sng" dirty="0"/>
              <a:t> v. Magee Women’s Hosp. of UPMC</a:t>
            </a:r>
            <a:r>
              <a:rPr lang="en-US" sz="2400" u="sng" dirty="0"/>
              <a:t>, 20216 Pa. Dist. &amp; </a:t>
            </a:r>
            <a:r>
              <a:rPr lang="en-US" sz="2400" u="sng" dirty="0" err="1"/>
              <a:t>Cnty</a:t>
            </a:r>
            <a:r>
              <a:rPr lang="en-US" sz="2400" u="sng" dirty="0"/>
              <a:t> Dec. LEXIS 1144, at *10</a:t>
            </a:r>
          </a:p>
          <a:p>
            <a:endParaRPr lang="en-US" sz="2000" u="sng" dirty="0"/>
          </a:p>
          <a:p>
            <a:pPr lvl="1">
              <a:buFont typeface="Arial"/>
              <a:buChar char="•"/>
            </a:pPr>
            <a:r>
              <a:rPr lang="en-US" sz="2000" dirty="0"/>
              <a:t>Failure to timely perform a C-section resulting in neurological and developmental injuries to minor.</a:t>
            </a:r>
          </a:p>
          <a:p>
            <a:pPr lvl="1">
              <a:buFont typeface="Arial"/>
              <a:buChar char="•"/>
            </a:pPr>
            <a:r>
              <a:rPr lang="en-US" sz="2000" dirty="0"/>
              <a:t>Defendant indicated under questioning that he could indicate a point on a fetal heart tracing where his decision was influenced during treatment.  </a:t>
            </a:r>
          </a:p>
          <a:p>
            <a:pPr lvl="1">
              <a:buFont typeface="Arial"/>
              <a:buChar char="•"/>
            </a:pPr>
            <a:r>
              <a:rPr lang="en-US" sz="2000" dirty="0"/>
              <a:t>Defendant’s counsel refused to allow him to answer any further questions citing </a:t>
            </a:r>
            <a:r>
              <a:rPr lang="en-US" sz="2000" i="1" dirty="0"/>
              <a:t>McLane v. Valley Medical Facilities</a:t>
            </a:r>
            <a:r>
              <a:rPr lang="en-US" sz="2000" dirty="0"/>
              <a:t>.</a:t>
            </a:r>
          </a:p>
          <a:p>
            <a:pPr lvl="1">
              <a:buFont typeface="Arial"/>
              <a:buChar char="•"/>
            </a:pPr>
            <a:r>
              <a:rPr lang="en-US" sz="2000" dirty="0"/>
              <a:t>Defendant’s misunderstanding of </a:t>
            </a:r>
            <a:r>
              <a:rPr lang="en-US" sz="2000" i="1" dirty="0"/>
              <a:t>McLane</a:t>
            </a:r>
            <a:r>
              <a:rPr lang="en-US" sz="2000" dirty="0"/>
              <a:t> led them to believe that treating physician was excused from looking at fetal heart tracing after stating he was not offering expert testimony at trial.</a:t>
            </a:r>
          </a:p>
          <a:p>
            <a:endParaRPr lang="en-US" sz="2000" dirty="0"/>
          </a:p>
        </p:txBody>
      </p:sp>
    </p:spTree>
    <p:extLst>
      <p:ext uri="{BB962C8B-B14F-4D97-AF65-F5344CB8AC3E}">
        <p14:creationId xmlns:p14="http://schemas.microsoft.com/office/powerpoint/2010/main" val="1069139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Defendant As Expert</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48</a:t>
            </a:fld>
            <a:endParaRPr lang="en-US"/>
          </a:p>
        </p:txBody>
      </p:sp>
      <p:sp>
        <p:nvSpPr>
          <p:cNvPr id="3" name="Content Placeholder 2"/>
          <p:cNvSpPr>
            <a:spLocks noGrp="1"/>
          </p:cNvSpPr>
          <p:nvPr>
            <p:ph idx="1"/>
          </p:nvPr>
        </p:nvSpPr>
        <p:spPr/>
        <p:txBody>
          <a:bodyPr>
            <a:noAutofit/>
          </a:bodyPr>
          <a:lstStyle/>
          <a:p>
            <a:r>
              <a:rPr lang="en-US" sz="2400" i="1" u="sng" dirty="0" err="1"/>
              <a:t>Lattaker</a:t>
            </a:r>
            <a:r>
              <a:rPr lang="en-US" sz="2400" i="1" u="sng" dirty="0"/>
              <a:t> v. Magee Women’s Hosp. of UPMC</a:t>
            </a:r>
            <a:r>
              <a:rPr lang="en-US" sz="2400" u="sng" dirty="0"/>
              <a:t>, 20216 Pa. Dist. &amp; </a:t>
            </a:r>
            <a:r>
              <a:rPr lang="en-US" sz="2400" u="sng" dirty="0" err="1"/>
              <a:t>Cnty</a:t>
            </a:r>
            <a:r>
              <a:rPr lang="en-US" sz="2400" u="sng" dirty="0"/>
              <a:t> Dec. LEXIS 1144, at *10</a:t>
            </a:r>
          </a:p>
          <a:p>
            <a:endParaRPr lang="en-US" sz="2000" u="sng" dirty="0"/>
          </a:p>
          <a:p>
            <a:pPr lvl="1">
              <a:buFont typeface="Arial"/>
              <a:buChar char="•"/>
            </a:pPr>
            <a:r>
              <a:rPr lang="en-US" sz="2000" i="1" dirty="0"/>
              <a:t>McLane</a:t>
            </a:r>
            <a:r>
              <a:rPr lang="en-US" sz="2000" dirty="0"/>
              <a:t> holds that the use of such aids for the purpose of discovery is allowed.</a:t>
            </a:r>
          </a:p>
          <a:p>
            <a:pPr lvl="1">
              <a:buFont typeface="Arial"/>
              <a:buChar char="•"/>
            </a:pPr>
            <a:r>
              <a:rPr lang="en-US" sz="2000" dirty="0"/>
              <a:t>A treating physician would be required to “provide any facts, conclusions, and opinions that are based on information gained as a treating physician.  But the physician who will not be offering testimony justifying the care that she provided” did not have to opine on quality of treatment and care.</a:t>
            </a:r>
          </a:p>
          <a:p>
            <a:endParaRPr lang="en-US" sz="2000" dirty="0"/>
          </a:p>
        </p:txBody>
      </p:sp>
    </p:spTree>
    <p:extLst>
      <p:ext uri="{BB962C8B-B14F-4D97-AF65-F5344CB8AC3E}">
        <p14:creationId xmlns:p14="http://schemas.microsoft.com/office/powerpoint/2010/main" val="910896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chemeClr val="bg1"/>
            </a:solidFill>
          </a:ln>
        </p:spPr>
        <p:txBody>
          <a:bodyPr>
            <a:normAutofit/>
          </a:bodyPr>
          <a:lstStyle/>
          <a:p>
            <a:r>
              <a:rPr lang="en-US" sz="3600" b="1" dirty="0">
                <a:solidFill>
                  <a:srgbClr val="FFFFFF"/>
                </a:solidFill>
                <a:latin typeface="Arial"/>
                <a:cs typeface="Arial"/>
              </a:rPr>
              <a:t>Defendant As Expert</a:t>
            </a:r>
            <a:endParaRPr lang="en-US" sz="3600" i="1" dirty="0">
              <a:solidFill>
                <a:srgbClr val="FFFFFF"/>
              </a:solidFill>
              <a:latin typeface="Arial"/>
              <a:cs typeface="Arial"/>
            </a:endParaRPr>
          </a:p>
        </p:txBody>
      </p:sp>
      <p:sp>
        <p:nvSpPr>
          <p:cNvPr id="4" name="Slide Number Placeholder 3"/>
          <p:cNvSpPr>
            <a:spLocks noGrp="1"/>
          </p:cNvSpPr>
          <p:nvPr>
            <p:ph type="sldNum" sz="quarter" idx="12"/>
          </p:nvPr>
        </p:nvSpPr>
        <p:spPr/>
        <p:txBody>
          <a:bodyPr/>
          <a:lstStyle/>
          <a:p>
            <a:fld id="{399A7A07-0BD0-2B45-87E2-5149D01EADE2}" type="slidenum">
              <a:rPr lang="en-US" smtClean="0"/>
              <a:pPr/>
              <a:t>49</a:t>
            </a:fld>
            <a:endParaRPr lang="en-US"/>
          </a:p>
        </p:txBody>
      </p:sp>
      <p:sp>
        <p:nvSpPr>
          <p:cNvPr id="3" name="Content Placeholder 2"/>
          <p:cNvSpPr>
            <a:spLocks noGrp="1"/>
          </p:cNvSpPr>
          <p:nvPr>
            <p:ph idx="1"/>
          </p:nvPr>
        </p:nvSpPr>
        <p:spPr/>
        <p:txBody>
          <a:bodyPr>
            <a:noAutofit/>
          </a:bodyPr>
          <a:lstStyle/>
          <a:p>
            <a:r>
              <a:rPr lang="en-US" sz="2000" i="1" u="sng" dirty="0" err="1"/>
              <a:t>Lattaker</a:t>
            </a:r>
            <a:r>
              <a:rPr lang="en-US" sz="2000" i="1" u="sng" dirty="0"/>
              <a:t> v. Magee Women’s Hosp. of UPMC</a:t>
            </a:r>
            <a:r>
              <a:rPr lang="en-US" sz="2000" u="sng" dirty="0"/>
              <a:t>, 20216 Pa. Dist. &amp; </a:t>
            </a:r>
            <a:r>
              <a:rPr lang="en-US" sz="2000" u="sng" dirty="0" err="1"/>
              <a:t>Cnty</a:t>
            </a:r>
            <a:r>
              <a:rPr lang="en-US" sz="2000" u="sng" dirty="0"/>
              <a:t> Dec. LEXIS 1144, at *10</a:t>
            </a:r>
          </a:p>
          <a:p>
            <a:endParaRPr lang="en-US" sz="2000" u="sng" dirty="0"/>
          </a:p>
          <a:p>
            <a:pPr lvl="1">
              <a:buFont typeface="Arial"/>
              <a:buChar char="•"/>
            </a:pPr>
            <a:r>
              <a:rPr lang="en-US" sz="1600" dirty="0"/>
              <a:t>In what may be considered a “response” to Judge </a:t>
            </a:r>
            <a:r>
              <a:rPr lang="en-US" sz="1600" dirty="0" err="1"/>
              <a:t>Nealon</a:t>
            </a:r>
            <a:r>
              <a:rPr lang="en-US" sz="1600" dirty="0"/>
              <a:t>, in </a:t>
            </a:r>
            <a:r>
              <a:rPr lang="en-US" sz="1600" i="1" dirty="0" err="1"/>
              <a:t>Lattaker</a:t>
            </a:r>
            <a:r>
              <a:rPr lang="en-US" sz="1600" i="1" dirty="0"/>
              <a:t> v. Magee Women's Hosp. of UPMC</a:t>
            </a:r>
            <a:r>
              <a:rPr lang="en-US" sz="1600" dirty="0"/>
              <a:t>, </a:t>
            </a:r>
            <a:r>
              <a:rPr lang="en-US" sz="1600" u="sng" dirty="0"/>
              <a:t>supra</a:t>
            </a:r>
            <a:r>
              <a:rPr lang="en-US" sz="1600" dirty="0"/>
              <a:t>, Judge </a:t>
            </a:r>
            <a:r>
              <a:rPr lang="en-US" sz="1600" dirty="0" err="1"/>
              <a:t>Wettick</a:t>
            </a:r>
            <a:r>
              <a:rPr lang="en-US" sz="1600" dirty="0"/>
              <a:t> stated:</a:t>
            </a:r>
          </a:p>
          <a:p>
            <a:pPr marL="457200" lvl="1" indent="0">
              <a:buNone/>
            </a:pPr>
            <a:endParaRPr lang="en-US" sz="1600" dirty="0"/>
          </a:p>
          <a:p>
            <a:pPr marL="457200" lvl="1" indent="0">
              <a:buNone/>
            </a:pPr>
            <a:r>
              <a:rPr lang="en-US" sz="1600" dirty="0"/>
              <a:t>“[T]he issue in this case should not be whether the treating physician believes that he or she is capable of offering an expert opinion. Even if he or she is capable of doing so, it is unlikely that the treating physician will have the same credentials, experience, background, and knowledge as those of an expert witness whom the treating physicians will retain. Both parties should be given the opportunity to take their best shot, meaning that the treating physician may select an expert who is far more knowledgeable than the treating physician to address the issue of whether or not the treating physician's conduct fell below an accepted standard of care.”  </a:t>
            </a:r>
          </a:p>
          <a:p>
            <a:endParaRPr lang="en-US" sz="2000" dirty="0"/>
          </a:p>
        </p:txBody>
      </p:sp>
    </p:spTree>
    <p:extLst>
      <p:ext uri="{BB962C8B-B14F-4D97-AF65-F5344CB8AC3E}">
        <p14:creationId xmlns:p14="http://schemas.microsoft.com/office/powerpoint/2010/main" val="179705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3600" b="1" dirty="0">
                <a:latin typeface="Arial"/>
                <a:cs typeface="Arial"/>
              </a:rPr>
              <a:t>Sedona Principles</a:t>
            </a:r>
          </a:p>
        </p:txBody>
      </p:sp>
      <p:sp>
        <p:nvSpPr>
          <p:cNvPr id="3" name="Content Placeholder 2"/>
          <p:cNvSpPr>
            <a:spLocks noGrp="1"/>
          </p:cNvSpPr>
          <p:nvPr>
            <p:ph idx="1"/>
          </p:nvPr>
        </p:nvSpPr>
        <p:spPr>
          <a:xfrm>
            <a:off x="457200" y="1740720"/>
            <a:ext cx="8229600" cy="5117280"/>
          </a:xfrm>
        </p:spPr>
        <p:txBody>
          <a:bodyPr>
            <a:normAutofit/>
          </a:bodyPr>
          <a:lstStyle/>
          <a:p>
            <a:r>
              <a:rPr lang="en-US" sz="2400" dirty="0"/>
              <a:t>Federal Courts have followed the Sedona Principles when it comes to e-discovery of metadata.  The majority of state courts, including state courts in Pennsylvania have taken guidance from the Sedona Principles, in generally finding that metadata from original document formats is discoverable where it is important in the case. </a:t>
            </a:r>
          </a:p>
          <a:p>
            <a:r>
              <a:rPr lang="en-US" sz="2400" dirty="0"/>
              <a:t>The Sedona Principles consist of a set of 14 principles that were considered, by a Sedona Conference Working Group, to be “a reasonable and balanced approach to the treatment of electronic data.”</a:t>
            </a:r>
          </a:p>
          <a:p>
            <a:r>
              <a:rPr lang="en-US" sz="2400" dirty="0"/>
              <a:t>Most significant is Principal 12 which removes the presumption against producing metadata.  </a:t>
            </a:r>
          </a:p>
          <a:p>
            <a:pPr marL="0" indent="0">
              <a:buNone/>
            </a:pPr>
            <a:endParaRPr lang="en-US" sz="2400" dirty="0"/>
          </a:p>
          <a:p>
            <a:endParaRPr lang="en-US" sz="2400" b="1" dirty="0"/>
          </a:p>
          <a:p>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5</a:t>
            </a:fld>
            <a:endParaRPr lang="en-US" sz="1200" b="1" dirty="0"/>
          </a:p>
        </p:txBody>
      </p:sp>
    </p:spTree>
    <p:extLst>
      <p:ext uri="{BB962C8B-B14F-4D97-AF65-F5344CB8AC3E}">
        <p14:creationId xmlns:p14="http://schemas.microsoft.com/office/powerpoint/2010/main" val="1461063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3600" b="1" dirty="0">
                <a:latin typeface="Arial"/>
                <a:cs typeface="Arial"/>
              </a:rPr>
              <a:t>Sedona Principles</a:t>
            </a:r>
          </a:p>
        </p:txBody>
      </p:sp>
      <p:sp>
        <p:nvSpPr>
          <p:cNvPr id="3" name="Content Placeholder 2"/>
          <p:cNvSpPr>
            <a:spLocks noGrp="1"/>
          </p:cNvSpPr>
          <p:nvPr>
            <p:ph idx="1"/>
          </p:nvPr>
        </p:nvSpPr>
        <p:spPr>
          <a:xfrm>
            <a:off x="457200" y="1740720"/>
            <a:ext cx="8229600" cy="5117280"/>
          </a:xfrm>
        </p:spPr>
        <p:txBody>
          <a:bodyPr>
            <a:normAutofit fontScale="62500" lnSpcReduction="20000"/>
          </a:bodyPr>
          <a:lstStyle/>
          <a:p>
            <a:pPr marL="0" indent="0">
              <a:buNone/>
            </a:pPr>
            <a:endParaRPr lang="en-US" sz="2400" dirty="0"/>
          </a:p>
          <a:p>
            <a:pPr lvl="0"/>
            <a:r>
              <a:rPr lang="en-US" sz="2400" b="1" dirty="0"/>
              <a:t>Principle 1</a:t>
            </a:r>
            <a:r>
              <a:rPr lang="en-US" sz="2400" dirty="0"/>
              <a:t>: Electronically stored information is potentially discoverable under Fed. R. Civ. P. 34 or its state equivalents. Organizations must properly preserve electronically stored information that can reasonably be anticipated to be relevant to litigation. </a:t>
            </a:r>
          </a:p>
          <a:p>
            <a:pPr lvl="0"/>
            <a:r>
              <a:rPr lang="en-US" sz="2400" b="1" dirty="0"/>
              <a:t>Principle 2</a:t>
            </a:r>
            <a:r>
              <a:rPr lang="en-US" sz="2400" dirty="0"/>
              <a:t>: When balancing the cost, burden, and need for electronically stored information, courts and parties should apply the proportionality standard embodied in Fed. R. Civ. P. 26(b)(2)(C) and its state equivalents, which require consideration of the technological feasibility and realistic costs of preserving, retrieving, reviewing, and producing electronically stored information, as well as the nature of the litigation and the amount in controversy. </a:t>
            </a:r>
          </a:p>
          <a:p>
            <a:pPr lvl="0"/>
            <a:r>
              <a:rPr lang="en-US" sz="2400" b="1" dirty="0"/>
              <a:t>Principle 3</a:t>
            </a:r>
            <a:r>
              <a:rPr lang="en-US" sz="2400" dirty="0"/>
              <a:t>: Parties should confer early in discovery regarding the preservation and production of electronically stored information when these matters are at issue in the litigation and seek to agree on the scope of each party’s rights and responsibilities. </a:t>
            </a:r>
          </a:p>
          <a:p>
            <a:pPr lvl="0"/>
            <a:r>
              <a:rPr lang="en-US" sz="2400" b="1" dirty="0"/>
              <a:t>Principle 4</a:t>
            </a:r>
            <a:r>
              <a:rPr lang="en-US" sz="2400" dirty="0"/>
              <a:t>: Discovery requests for electronically stored information should be as clear as possible, while responses and objections to discovery should disclose the scope and limits of the production. </a:t>
            </a:r>
          </a:p>
          <a:p>
            <a:pPr lvl="0"/>
            <a:r>
              <a:rPr lang="en-US" sz="2400" b="1" dirty="0"/>
              <a:t>Principle 5</a:t>
            </a:r>
            <a:r>
              <a:rPr lang="en-US" sz="2400" dirty="0"/>
              <a:t>: The obligation to preserve electronically stored information requires reasonable and good faith efforts to retain information that may be relevant to pending or threatened litigation. However, it is unreasonable to expect parties to take every conceivable step to preserve all potentially relevant electronically stored information. </a:t>
            </a:r>
          </a:p>
          <a:p>
            <a:pPr marL="0" indent="0">
              <a:buNone/>
            </a:pPr>
            <a:endParaRPr lang="en-US" sz="2400" b="1" dirty="0"/>
          </a:p>
          <a:p>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6</a:t>
            </a:fld>
            <a:endParaRPr lang="en-US" sz="1200" b="1" dirty="0"/>
          </a:p>
        </p:txBody>
      </p:sp>
    </p:spTree>
    <p:extLst>
      <p:ext uri="{BB962C8B-B14F-4D97-AF65-F5344CB8AC3E}">
        <p14:creationId xmlns:p14="http://schemas.microsoft.com/office/powerpoint/2010/main" val="113467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3600" b="1" dirty="0">
                <a:latin typeface="Arial"/>
                <a:cs typeface="Arial"/>
              </a:rPr>
              <a:t>Sedona Principles</a:t>
            </a:r>
          </a:p>
        </p:txBody>
      </p:sp>
      <p:sp>
        <p:nvSpPr>
          <p:cNvPr id="3" name="Content Placeholder 2"/>
          <p:cNvSpPr>
            <a:spLocks noGrp="1"/>
          </p:cNvSpPr>
          <p:nvPr>
            <p:ph idx="1"/>
          </p:nvPr>
        </p:nvSpPr>
        <p:spPr>
          <a:xfrm>
            <a:off x="457200" y="1740720"/>
            <a:ext cx="8229600" cy="5117280"/>
          </a:xfrm>
        </p:spPr>
        <p:txBody>
          <a:bodyPr>
            <a:normAutofit fontScale="70000" lnSpcReduction="20000"/>
          </a:bodyPr>
          <a:lstStyle/>
          <a:p>
            <a:pPr lvl="0"/>
            <a:r>
              <a:rPr lang="en-US" sz="2400" b="1" dirty="0"/>
              <a:t>Principle 6</a:t>
            </a:r>
            <a:r>
              <a:rPr lang="en-US" sz="2400" dirty="0"/>
              <a:t>: Responding parties are best situated to evaluate the procedures, methodologies, and technologies appropriate for preserving and producing their own electronically stored information. </a:t>
            </a:r>
          </a:p>
          <a:p>
            <a:pPr lvl="0"/>
            <a:r>
              <a:rPr lang="en-US" sz="2400" b="1" dirty="0"/>
              <a:t>Principle 7</a:t>
            </a:r>
            <a:r>
              <a:rPr lang="en-US" sz="2400" dirty="0"/>
              <a:t>: The requesting party has the burden on a motion to compel to show that the responding party’s steps to preserve and produce relevant electronically stored information were inadequate. </a:t>
            </a:r>
          </a:p>
          <a:p>
            <a:pPr lvl="0"/>
            <a:r>
              <a:rPr lang="en-US" sz="2400" b="1" dirty="0"/>
              <a:t>Principle 8</a:t>
            </a:r>
            <a:r>
              <a:rPr lang="en-US" sz="2400" dirty="0"/>
              <a:t>: The primary source of electronically stored information for production should be active data and information. Resort to disaster recovery backup tapes and other sources of electronically stored information that are not reasonably accessible requires the requesting party to demonstrate need and relevance that outweigh the costs and burdens of retrieving and processing the electronically stored information from such sources, including the disruption of business and information management activities. </a:t>
            </a:r>
          </a:p>
          <a:p>
            <a:pPr lvl="0"/>
            <a:r>
              <a:rPr lang="en-US" sz="2400" b="1" dirty="0"/>
              <a:t>Principle 9</a:t>
            </a:r>
            <a:r>
              <a:rPr lang="en-US" sz="2400" dirty="0"/>
              <a:t>: Absent a showing of special need and relevance, a responding party should not be required to preserve, review, or produce deleted, shadowed, fragmented, or residual electronically stored information. </a:t>
            </a:r>
          </a:p>
          <a:p>
            <a:pPr lvl="0"/>
            <a:r>
              <a:rPr lang="en-US" sz="2400" b="1" dirty="0"/>
              <a:t>Principle 10</a:t>
            </a:r>
            <a:r>
              <a:rPr lang="en-US" sz="2400" dirty="0"/>
              <a:t>: A responding party should follow reasonable procedures to protect privileges and objections in connection with the production of electronically stored information. </a:t>
            </a:r>
          </a:p>
          <a:p>
            <a:pPr marL="0" indent="0">
              <a:buNone/>
            </a:pPr>
            <a:endParaRPr lang="en-US" sz="2400" dirty="0"/>
          </a:p>
          <a:p>
            <a:pPr marL="0" indent="0">
              <a:buNone/>
            </a:pPr>
            <a:endParaRPr lang="en-US" sz="2400" b="1" dirty="0"/>
          </a:p>
          <a:p>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7</a:t>
            </a:fld>
            <a:endParaRPr lang="en-US" sz="1200" b="1" dirty="0"/>
          </a:p>
        </p:txBody>
      </p:sp>
    </p:spTree>
    <p:extLst>
      <p:ext uri="{BB962C8B-B14F-4D97-AF65-F5344CB8AC3E}">
        <p14:creationId xmlns:p14="http://schemas.microsoft.com/office/powerpoint/2010/main" val="101861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cmpd="tri">
            <a:solidFill>
              <a:srgbClr val="FFFFFF"/>
            </a:solidFill>
          </a:ln>
        </p:spPr>
        <p:txBody>
          <a:bodyPr>
            <a:normAutofit/>
          </a:bodyPr>
          <a:lstStyle/>
          <a:p>
            <a:r>
              <a:rPr lang="en-US" sz="3600" b="1" dirty="0">
                <a:latin typeface="Arial"/>
                <a:cs typeface="Arial"/>
              </a:rPr>
              <a:t>Sedona Principles</a:t>
            </a:r>
          </a:p>
        </p:txBody>
      </p:sp>
      <p:sp>
        <p:nvSpPr>
          <p:cNvPr id="3" name="Content Placeholder 2"/>
          <p:cNvSpPr>
            <a:spLocks noGrp="1"/>
          </p:cNvSpPr>
          <p:nvPr>
            <p:ph idx="1"/>
          </p:nvPr>
        </p:nvSpPr>
        <p:spPr>
          <a:xfrm>
            <a:off x="457200" y="1740720"/>
            <a:ext cx="8229600" cy="5117280"/>
          </a:xfrm>
        </p:spPr>
        <p:txBody>
          <a:bodyPr>
            <a:normAutofit fontScale="62500" lnSpcReduction="20000"/>
          </a:bodyPr>
          <a:lstStyle/>
          <a:p>
            <a:pPr marL="0" indent="0">
              <a:buNone/>
            </a:pPr>
            <a:endParaRPr lang="en-US" sz="2400" dirty="0"/>
          </a:p>
          <a:p>
            <a:pPr lvl="0"/>
            <a:r>
              <a:rPr lang="en-US" sz="2400" b="1" dirty="0"/>
              <a:t>Principle 11</a:t>
            </a:r>
            <a:r>
              <a:rPr lang="en-US" sz="2400" dirty="0"/>
              <a:t>: A responding party may satisfy its good faith obligation to preserve and produce relevant electronically stored information by using electronic tools and processes, such as data sampling, searching, or the use of selection criteria, to identify data reasonably likely to contain relevant information. </a:t>
            </a:r>
          </a:p>
          <a:p>
            <a:pPr lvl="0"/>
            <a:r>
              <a:rPr lang="en-US" sz="2400" b="1" dirty="0"/>
              <a:t>Principle 12</a:t>
            </a:r>
            <a:r>
              <a:rPr lang="en-US" sz="2400" dirty="0"/>
              <a:t>: </a:t>
            </a:r>
            <a:r>
              <a:rPr lang="en-US" sz="2400" b="1" dirty="0"/>
              <a:t>Absent party agreement or court order specifying the form or forms of production, production should be made in the form or forms in which the information is ordinarily maintained or in a reasonably usable form, taking into account the need to produce reasonably accessible metadata that will enable the receiving party to have the same ability to access, search, and display the information as the producing party where appropriate or necessary in light of the nature of the information and the needs of the case.</a:t>
            </a:r>
            <a:r>
              <a:rPr lang="en-US" sz="2400" dirty="0"/>
              <a:t> </a:t>
            </a:r>
          </a:p>
          <a:p>
            <a:pPr lvl="0"/>
            <a:r>
              <a:rPr lang="en-US" sz="2400" b="1" dirty="0"/>
              <a:t>Principle 13</a:t>
            </a:r>
            <a:r>
              <a:rPr lang="en-US" sz="2400" dirty="0"/>
              <a:t>: Absent a specific objection, party agreement or court order, the reasonable costs of retrieving and reviewing electronically stored information should be borne by the responding party, unless the information sought is not reasonably available to the responding party in the ordinary course of business. If the information sought is not reasonably available to the responding party in the ordinary course of business, then, absent special circumstances, the costs of retrieving and reviewing such electronic information may be shared by or shifted to the requesting party. </a:t>
            </a:r>
          </a:p>
          <a:p>
            <a:pPr lvl="0"/>
            <a:r>
              <a:rPr lang="en-US" sz="2400" b="1"/>
              <a:t>Principle 14</a:t>
            </a:r>
            <a:r>
              <a:rPr lang="en-US" sz="2400"/>
              <a:t>: Sanctions, including spoliation findings, should be considered by the court only if it finds that there was a clear duty to preserve, a culpable failure to preserve and produce relevant electronically stored information, and a reasonable probability that the loss of the evidence has materially prejudiced the adverse party.</a:t>
            </a:r>
          </a:p>
          <a:p>
            <a:pPr marL="0" indent="0">
              <a:buNone/>
            </a:pPr>
            <a:endParaRPr lang="en-US" sz="2400" b="1" dirty="0"/>
          </a:p>
          <a:p>
            <a:endParaRPr lang="en-US" sz="2400" dirty="0">
              <a:cs typeface="Garamond"/>
            </a:endParaRPr>
          </a:p>
        </p:txBody>
      </p:sp>
      <p:sp>
        <p:nvSpPr>
          <p:cNvPr id="4" name="Slide Number Placeholder 3"/>
          <p:cNvSpPr>
            <a:spLocks noGrp="1"/>
          </p:cNvSpPr>
          <p:nvPr>
            <p:ph type="sldNum" sz="quarter" idx="12"/>
          </p:nvPr>
        </p:nvSpPr>
        <p:spPr>
          <a:xfrm>
            <a:off x="8077200" y="6553200"/>
            <a:ext cx="1066800" cy="304800"/>
          </a:xfrm>
          <a:prstGeom prst="rect">
            <a:avLst/>
          </a:prstGeom>
        </p:spPr>
        <p:txBody>
          <a:bodyPr/>
          <a:lstStyle/>
          <a:p>
            <a:pPr algn="ctr">
              <a:defRPr/>
            </a:pPr>
            <a:fld id="{7EC0EE86-74DE-1F43-BE4F-992EA47507C7}" type="slidenum">
              <a:rPr lang="en-US" smtClean="0"/>
              <a:pPr algn="ctr">
                <a:defRPr/>
              </a:pPr>
              <a:t>8</a:t>
            </a:fld>
            <a:endParaRPr lang="en-US" sz="1200" b="1" dirty="0"/>
          </a:p>
        </p:txBody>
      </p:sp>
    </p:spTree>
    <p:extLst>
      <p:ext uri="{BB962C8B-B14F-4D97-AF65-F5344CB8AC3E}">
        <p14:creationId xmlns:p14="http://schemas.microsoft.com/office/powerpoint/2010/main" val="318432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90D42"/>
            </a:gs>
            <a:gs pos="100000">
              <a:srgbClr val="FFFFFF"/>
            </a:gs>
            <a:gs pos="50000">
              <a:srgbClr val="290D42"/>
            </a:gs>
            <a:gs pos="60000">
              <a:srgbClr val="290D4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41873"/>
            <a:ext cx="7772400" cy="2309352"/>
          </a:xfrm>
          <a:ln w="76200" cmpd="tri">
            <a:noFill/>
            <a:prstDash val="solid"/>
          </a:ln>
        </p:spPr>
        <p:txBody>
          <a:bodyPr>
            <a:normAutofit/>
          </a:bodyPr>
          <a:lstStyle/>
          <a:p>
            <a:pPr algn="ctr"/>
            <a:r>
              <a:rPr lang="en-US" sz="4000" b="1" dirty="0">
                <a:ln>
                  <a:solidFill>
                    <a:schemeClr val="bg1"/>
                  </a:solidFill>
                </a:ln>
                <a:solidFill>
                  <a:srgbClr val="FFFFFF"/>
                </a:solidFill>
                <a:latin typeface="Copperplate Gothic Bold"/>
                <a:cs typeface="Copperplate Gothic Bold"/>
              </a:rPr>
              <a:t>Federal Law</a:t>
            </a:r>
          </a:p>
          <a:p>
            <a:endParaRPr lang="en-US" sz="3200" dirty="0">
              <a:ln>
                <a:solidFill>
                  <a:schemeClr val="bg1"/>
                </a:solidFill>
              </a:ln>
            </a:endParaRPr>
          </a:p>
        </p:txBody>
      </p:sp>
      <p:sp>
        <p:nvSpPr>
          <p:cNvPr id="4" name="Slide Number Placeholder 3"/>
          <p:cNvSpPr>
            <a:spLocks noGrp="1"/>
          </p:cNvSpPr>
          <p:nvPr>
            <p:ph type="sldNum" sz="quarter" idx="12"/>
          </p:nvPr>
        </p:nvSpPr>
        <p:spPr/>
        <p:txBody>
          <a:bodyPr/>
          <a:lstStyle/>
          <a:p>
            <a:fld id="{194F131D-41A4-A242-9676-BBA386F9D3AE}" type="slidenum">
              <a:rPr lang="en-US" smtClean="0"/>
              <a:pPr/>
              <a:t>9</a:t>
            </a:fld>
            <a:endParaRPr lang="en-US" dirty="0"/>
          </a:p>
        </p:txBody>
      </p:sp>
    </p:spTree>
    <p:extLst>
      <p:ext uri="{BB962C8B-B14F-4D97-AF65-F5344CB8AC3E}">
        <p14:creationId xmlns:p14="http://schemas.microsoft.com/office/powerpoint/2010/main" val="2146222008"/>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
      <a:dk1>
        <a:srgbClr val="000000"/>
      </a:dk1>
      <a:lt1>
        <a:srgbClr val="FFFFFF"/>
      </a:lt1>
      <a:dk2>
        <a:srgbClr val="A7A7A7"/>
      </a:dk2>
      <a:lt2>
        <a:srgbClr val="535353"/>
      </a:lt2>
      <a:accent1>
        <a:srgbClr val="93A299"/>
      </a:accent1>
      <a:accent2>
        <a:srgbClr val="AD8F67"/>
      </a:accent2>
      <a:accent3>
        <a:srgbClr val="FFFFFF"/>
      </a:accent3>
      <a:accent4>
        <a:srgbClr val="000000"/>
      </a:accent4>
      <a:accent5>
        <a:srgbClr val="C8CECA"/>
      </a:accent5>
      <a:accent6>
        <a:srgbClr val="9C815D"/>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9050" cap="flat" cmpd="sng" algn="ctr">
          <a:solidFill>
            <a:srgbClr val="93A299"/>
          </a:solidFill>
          <a:prstDash val="solid"/>
          <a:round/>
          <a:headEnd type="none" w="med" len="med"/>
          <a:tailEnd type="none" w="med" len="med"/>
        </a:ln>
        <a:effectLst>
          <a:outerShdw blurRad="50800" dist="41909"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292934"/>
            </a:solidFill>
            <a:effectLst/>
            <a:latin typeface="Garamond" charset="0"/>
            <a:ea typeface="ＭＳ Ｐゴシック" charset="0"/>
            <a:cs typeface="Garamond" charset="0"/>
            <a:sym typeface="Garamond" charset="0"/>
          </a:defRPr>
        </a:defPPr>
      </a:lstStyle>
    </a:spDef>
    <a:lnDef>
      <a:spPr bwMode="auto">
        <a:xfrm>
          <a:off x="0" y="0"/>
          <a:ext cx="1" cy="1"/>
        </a:xfrm>
        <a:custGeom>
          <a:avLst/>
          <a:gdLst/>
          <a:ahLst/>
          <a:cxnLst/>
          <a:rect l="0" t="0" r="0" b="0"/>
          <a:pathLst/>
        </a:custGeom>
        <a:solidFill>
          <a:srgbClr val="FFFFFF"/>
        </a:solidFill>
        <a:ln w="19050" cap="flat" cmpd="sng" algn="ctr">
          <a:solidFill>
            <a:srgbClr val="93A299"/>
          </a:solidFill>
          <a:prstDash val="solid"/>
          <a:round/>
          <a:headEnd type="none" w="med" len="med"/>
          <a:tailEnd type="none" w="med" len="med"/>
        </a:ln>
        <a:effectLst>
          <a:outerShdw blurRad="50800" dist="41909"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292934"/>
            </a:solidFill>
            <a:effectLst/>
            <a:latin typeface="Garamond" charset="0"/>
            <a:ea typeface="ＭＳ Ｐゴシック" charset="0"/>
            <a:cs typeface="Garamond" charset="0"/>
            <a:sym typeface="Garamond" charset="0"/>
          </a:defRPr>
        </a:defPPr>
      </a:lstStyle>
    </a:lnDef>
  </a:objectDefaults>
  <a:extraClrSchemeLst/>
</a:theme>
</file>

<file path=ppt/theme/theme2.xml><?xml version="1.0" encoding="utf-8"?>
<a:theme xmlns:a="http://schemas.openxmlformats.org/drawingml/2006/main" name="3_Office Theme">
  <a:themeElements>
    <a:clrScheme name="">
      <a:dk1>
        <a:srgbClr val="000000"/>
      </a:dk1>
      <a:lt1>
        <a:srgbClr val="FFFFFF"/>
      </a:lt1>
      <a:dk2>
        <a:srgbClr val="A7A7A7"/>
      </a:dk2>
      <a:lt2>
        <a:srgbClr val="535353"/>
      </a:lt2>
      <a:accent1>
        <a:srgbClr val="93A299"/>
      </a:accent1>
      <a:accent2>
        <a:srgbClr val="AD8F67"/>
      </a:accent2>
      <a:accent3>
        <a:srgbClr val="FFFFFF"/>
      </a:accent3>
      <a:accent4>
        <a:srgbClr val="000000"/>
      </a:accent4>
      <a:accent5>
        <a:srgbClr val="C8CECA"/>
      </a:accent5>
      <a:accent6>
        <a:srgbClr val="9C815D"/>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9050" cap="flat" cmpd="sng" algn="ctr">
          <a:solidFill>
            <a:srgbClr val="93A299"/>
          </a:solidFill>
          <a:prstDash val="solid"/>
          <a:round/>
          <a:headEnd type="none" w="med" len="med"/>
          <a:tailEnd type="none" w="med" len="med"/>
        </a:ln>
        <a:effectLst>
          <a:outerShdw blurRad="50800" dist="41909"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292934"/>
            </a:solidFill>
            <a:effectLst/>
            <a:latin typeface="Garamond" charset="0"/>
            <a:ea typeface="ＭＳ Ｐゴシック" charset="0"/>
            <a:cs typeface="Garamond" charset="0"/>
            <a:sym typeface="Garamond" charset="0"/>
          </a:defRPr>
        </a:defPPr>
      </a:lstStyle>
    </a:spDef>
    <a:lnDef>
      <a:spPr bwMode="auto">
        <a:xfrm>
          <a:off x="0" y="0"/>
          <a:ext cx="1" cy="1"/>
        </a:xfrm>
        <a:custGeom>
          <a:avLst/>
          <a:gdLst/>
          <a:ahLst/>
          <a:cxnLst/>
          <a:rect l="0" t="0" r="0" b="0"/>
          <a:pathLst/>
        </a:custGeom>
        <a:solidFill>
          <a:srgbClr val="FFFFFF"/>
        </a:solidFill>
        <a:ln w="19050" cap="flat" cmpd="sng" algn="ctr">
          <a:solidFill>
            <a:srgbClr val="93A299"/>
          </a:solidFill>
          <a:prstDash val="solid"/>
          <a:round/>
          <a:headEnd type="none" w="med" len="med"/>
          <a:tailEnd type="none" w="med" len="med"/>
        </a:ln>
        <a:effectLst>
          <a:outerShdw blurRad="50800" dist="41909" dir="5400000" algn="ctr" rotWithShape="0">
            <a:srgbClr val="000000">
              <a:alpha val="39999"/>
            </a:srgbClr>
          </a:outerShdw>
        </a:effectLst>
      </a:spPr>
      <a:bodyPr vert="horz" wrap="square" lIns="45719" tIns="45719" rIns="45719" bIns="45719"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292934"/>
            </a:solidFill>
            <a:effectLst/>
            <a:latin typeface="Garamond" charset="0"/>
            <a:ea typeface="ＭＳ Ｐゴシック" charset="0"/>
            <a:cs typeface="Garamond" charset="0"/>
            <a:sym typeface="Garamond" charset="0"/>
          </a:defRPr>
        </a:defPPr>
      </a:lstStyle>
    </a:lnDef>
  </a:objectDefaults>
  <a:extraClrSchemeLst/>
</a:theme>
</file>

<file path=ppt/theme/theme3.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16565</TotalTime>
  <Words>5288</Words>
  <Application>Microsoft Office PowerPoint</Application>
  <PresentationFormat>On-screen Show (4:3)</PresentationFormat>
  <Paragraphs>275</Paragraphs>
  <Slides>49</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49</vt:i4>
      </vt:variant>
    </vt:vector>
  </HeadingPairs>
  <TitlesOfParts>
    <vt:vector size="62" baseType="lpstr">
      <vt:lpstr>ＭＳ Ｐゴシック</vt:lpstr>
      <vt:lpstr>Arial</vt:lpstr>
      <vt:lpstr>Brush Script MT</vt:lpstr>
      <vt:lpstr>Constantia</vt:lpstr>
      <vt:lpstr>Copperplate Gothic Bold</vt:lpstr>
      <vt:lpstr>Franklin Gothic Book</vt:lpstr>
      <vt:lpstr>Garamond</vt:lpstr>
      <vt:lpstr>Helvetica</vt:lpstr>
      <vt:lpstr>Rage Italic</vt:lpstr>
      <vt:lpstr>1_Office Theme</vt:lpstr>
      <vt:lpstr>3_Office Theme</vt:lpstr>
      <vt:lpstr>Pushpin</vt:lpstr>
      <vt:lpstr>Office Theme</vt:lpstr>
      <vt:lpstr>Medical Malpractice:  Current Issues and A View from the Bench:  Practitioner’s Tool Kit</vt:lpstr>
      <vt:lpstr>PowerPoint Presentation</vt:lpstr>
      <vt:lpstr>Metadata</vt:lpstr>
      <vt:lpstr>Metadata Example</vt:lpstr>
      <vt:lpstr>Sedona Principles</vt:lpstr>
      <vt:lpstr>Sedona Principles</vt:lpstr>
      <vt:lpstr>Sedona Principles</vt:lpstr>
      <vt:lpstr>Sedona Principles</vt:lpstr>
      <vt:lpstr>PowerPoint Presentation</vt:lpstr>
      <vt:lpstr>Federal Rules</vt:lpstr>
      <vt:lpstr>Federal Rule of Civil Procedure 34</vt:lpstr>
      <vt:lpstr>Federal Application</vt:lpstr>
      <vt:lpstr>Case Law</vt:lpstr>
      <vt:lpstr>Case Law</vt:lpstr>
      <vt:lpstr>Case Law</vt:lpstr>
      <vt:lpstr>PowerPoint Presentation</vt:lpstr>
      <vt:lpstr>Pennsylvania Rules</vt:lpstr>
      <vt:lpstr>Pennsylvania Rules</vt:lpstr>
      <vt:lpstr>Pennsylvania Case Law</vt:lpstr>
      <vt:lpstr>Pennsylvania Case Law</vt:lpstr>
      <vt:lpstr>Pennsylvania Case Law</vt:lpstr>
      <vt:lpstr>Pennsylvania Case Law</vt:lpstr>
      <vt:lpstr>Pennsylvania Case Law</vt:lpstr>
      <vt:lpstr>Pennsylvania Case Law</vt:lpstr>
      <vt:lpstr>PowerPoint Presentation</vt:lpstr>
      <vt:lpstr>Patient’s Bill of Rights</vt:lpstr>
      <vt:lpstr>ASTM 2147</vt:lpstr>
      <vt:lpstr>ASTM 2147</vt:lpstr>
      <vt:lpstr>PowerPoint Presentation</vt:lpstr>
      <vt:lpstr>Discovery</vt:lpstr>
      <vt:lpstr>Case Law</vt:lpstr>
      <vt:lpstr>Case Law</vt:lpstr>
      <vt:lpstr>Case Law</vt:lpstr>
      <vt:lpstr>Case Law</vt:lpstr>
      <vt:lpstr>Case Law</vt:lpstr>
      <vt:lpstr>Ethics Opinion Ethical Obligations for Attorneys Using Social Media</vt:lpstr>
      <vt:lpstr>Ethics Opinion Ethical Obligations for Attorneys Using Social Media</vt:lpstr>
      <vt:lpstr>PowerPoint Presentation</vt:lpstr>
      <vt:lpstr>Defendant As Expert</vt:lpstr>
      <vt:lpstr>Defendant As Expert</vt:lpstr>
      <vt:lpstr>Defendant As Expert</vt:lpstr>
      <vt:lpstr>Defendant As Expert</vt:lpstr>
      <vt:lpstr>Defendant As Expert</vt:lpstr>
      <vt:lpstr>Defendant As Expert</vt:lpstr>
      <vt:lpstr>Defendant As Expert</vt:lpstr>
      <vt:lpstr>Defendant As Expert</vt:lpstr>
      <vt:lpstr>Defendant As Expert</vt:lpstr>
      <vt:lpstr>Defendant As Expert</vt:lpstr>
      <vt:lpstr>Defendant As Expert</vt:lpstr>
    </vt:vector>
  </TitlesOfParts>
  <Company>Rieders, Travis Law Firm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Year in Review</dc:title>
  <dc:creator>Amber Birk</dc:creator>
  <cp:lastModifiedBy>Nicole Longo</cp:lastModifiedBy>
  <cp:revision>145</cp:revision>
  <cp:lastPrinted>2016-06-17T17:44:21Z</cp:lastPrinted>
  <dcterms:created xsi:type="dcterms:W3CDTF">2016-06-03T16:37:29Z</dcterms:created>
  <dcterms:modified xsi:type="dcterms:W3CDTF">2018-09-06T19:50:37Z</dcterms:modified>
</cp:coreProperties>
</file>