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autoCompressPictures="0">
  <p:sldMasterIdLst>
    <p:sldMasterId id="2147483966" r:id="rId1"/>
  </p:sldMasterIdLst>
  <p:sldIdLst>
    <p:sldId id="256" r:id="rId2"/>
    <p:sldId id="257" r:id="rId3"/>
    <p:sldId id="381" r:id="rId4"/>
    <p:sldId id="382" r:id="rId5"/>
    <p:sldId id="385" r:id="rId6"/>
    <p:sldId id="387" r:id="rId7"/>
    <p:sldId id="258" r:id="rId8"/>
    <p:sldId id="328" r:id="rId9"/>
    <p:sldId id="259" r:id="rId10"/>
    <p:sldId id="260" r:id="rId11"/>
    <p:sldId id="264" r:id="rId12"/>
    <p:sldId id="294" r:id="rId13"/>
    <p:sldId id="398" r:id="rId14"/>
    <p:sldId id="399" r:id="rId15"/>
    <p:sldId id="404" r:id="rId16"/>
    <p:sldId id="405" r:id="rId17"/>
    <p:sldId id="266" r:id="rId18"/>
    <p:sldId id="267" r:id="rId19"/>
    <p:sldId id="295" r:id="rId20"/>
    <p:sldId id="357" r:id="rId21"/>
    <p:sldId id="358" r:id="rId22"/>
    <p:sldId id="360" r:id="rId23"/>
    <p:sldId id="366" r:id="rId24"/>
    <p:sldId id="273" r:id="rId25"/>
    <p:sldId id="274" r:id="rId26"/>
    <p:sldId id="303" r:id="rId27"/>
    <p:sldId id="342" r:id="rId28"/>
    <p:sldId id="316" r:id="rId29"/>
    <p:sldId id="270" r:id="rId30"/>
    <p:sldId id="271" r:id="rId31"/>
    <p:sldId id="272" r:id="rId32"/>
    <p:sldId id="334" r:id="rId33"/>
    <p:sldId id="296" r:id="rId34"/>
    <p:sldId id="380" r:id="rId35"/>
    <p:sldId id="395" r:id="rId36"/>
    <p:sldId id="370" r:id="rId37"/>
    <p:sldId id="371" r:id="rId38"/>
    <p:sldId id="317" r:id="rId39"/>
    <p:sldId id="318" r:id="rId40"/>
    <p:sldId id="349" r:id="rId41"/>
    <p:sldId id="377" r:id="rId42"/>
    <p:sldId id="378" r:id="rId43"/>
    <p:sldId id="379" r:id="rId44"/>
    <p:sldId id="297" r:id="rId45"/>
    <p:sldId id="278" r:id="rId46"/>
    <p:sldId id="298" r:id="rId47"/>
    <p:sldId id="368" r:id="rId48"/>
    <p:sldId id="369" r:id="rId49"/>
    <p:sldId id="359" r:id="rId50"/>
    <p:sldId id="365" r:id="rId51"/>
    <p:sldId id="280" r:id="rId52"/>
    <p:sldId id="281" r:id="rId53"/>
    <p:sldId id="315" r:id="rId54"/>
    <p:sldId id="299" r:id="rId55"/>
    <p:sldId id="283" r:id="rId56"/>
    <p:sldId id="345" r:id="rId57"/>
    <p:sldId id="363" r:id="rId58"/>
    <p:sldId id="367" r:id="rId59"/>
    <p:sldId id="319" r:id="rId60"/>
    <p:sldId id="337" r:id="rId61"/>
    <p:sldId id="330" r:id="rId62"/>
    <p:sldId id="346" r:id="rId63"/>
    <p:sldId id="392" r:id="rId64"/>
    <p:sldId id="393" r:id="rId65"/>
    <p:sldId id="343" r:id="rId66"/>
    <p:sldId id="323" r:id="rId67"/>
    <p:sldId id="324" r:id="rId68"/>
    <p:sldId id="347" r:id="rId69"/>
    <p:sldId id="340" r:id="rId70"/>
    <p:sldId id="326" r:id="rId71"/>
    <p:sldId id="329" r:id="rId72"/>
    <p:sldId id="348" r:id="rId73"/>
    <p:sldId id="327" r:id="rId74"/>
    <p:sldId id="350" r:id="rId75"/>
    <p:sldId id="376" r:id="rId76"/>
    <p:sldId id="331" r:id="rId77"/>
    <p:sldId id="344" r:id="rId78"/>
    <p:sldId id="355" r:id="rId79"/>
    <p:sldId id="364" r:id="rId80"/>
    <p:sldId id="333" r:id="rId81"/>
    <p:sldId id="352" r:id="rId82"/>
    <p:sldId id="386" r:id="rId83"/>
    <p:sldId id="339" r:id="rId84"/>
    <p:sldId id="400" r:id="rId85"/>
    <p:sldId id="372" r:id="rId86"/>
    <p:sldId id="406" r:id="rId87"/>
    <p:sldId id="388" r:id="rId88"/>
    <p:sldId id="401" r:id="rId89"/>
    <p:sldId id="384" r:id="rId90"/>
    <p:sldId id="402" r:id="rId91"/>
    <p:sldId id="374" r:id="rId92"/>
    <p:sldId id="375" r:id="rId93"/>
    <p:sldId id="390" r:id="rId94"/>
    <p:sldId id="403" r:id="rId95"/>
    <p:sldId id="353" r:id="rId96"/>
    <p:sldId id="356" r:id="rId97"/>
    <p:sldId id="300" r:id="rId98"/>
    <p:sldId id="397" r:id="rId99"/>
    <p:sldId id="383" r:id="rId100"/>
    <p:sldId id="394" r:id="rId101"/>
    <p:sldId id="396" r:id="rId102"/>
    <p:sldId id="361" r:id="rId103"/>
    <p:sldId id="362" r:id="rId104"/>
    <p:sldId id="285" r:id="rId105"/>
    <p:sldId id="286" r:id="rId106"/>
    <p:sldId id="287" r:id="rId107"/>
    <p:sldId id="325" r:id="rId108"/>
  </p:sldIdLst>
  <p:sldSz cx="9144000" cy="6858000" type="screen4x3"/>
  <p:notesSz cx="6858000" cy="9144000"/>
  <p:defaultTextStyle>
    <a:defPPr>
      <a:defRPr lang="en-US"/>
    </a:defPPr>
    <a:lvl1pPr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1pPr>
    <a:lvl2pPr marL="4572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2pPr>
    <a:lvl3pPr marL="9144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3pPr>
    <a:lvl4pPr marL="13716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4pPr>
    <a:lvl5pPr marL="18288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5pPr>
    <a:lvl6pPr marL="22860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6pPr>
    <a:lvl7pPr marL="27432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7pPr>
    <a:lvl8pPr marL="32004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8pPr>
    <a:lvl9pPr marL="36576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6B0711"/>
    <a:srgbClr val="810814"/>
    <a:srgbClr val="290D42"/>
    <a:srgbClr val="2F0F4B"/>
    <a:srgbClr val="3B135F"/>
    <a:srgbClr val="3411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71" autoAdjust="0"/>
    <p:restoredTop sz="94660"/>
  </p:normalViewPr>
  <p:slideViewPr>
    <p:cSldViewPr snapToGrid="0" snapToObjects="1">
      <p:cViewPr>
        <p:scale>
          <a:sx n="147" d="100"/>
          <a:sy n="147" d="100"/>
        </p:scale>
        <p:origin x="88" y="-224"/>
      </p:cViewPr>
      <p:guideLst>
        <p:guide orient="horz" pos="2160"/>
        <p:guide pos="2880"/>
      </p:guideLst>
    </p:cSldViewPr>
  </p:slideViewPr>
  <p:notesTextViewPr>
    <p:cViewPr>
      <p:scale>
        <a:sx n="100" d="100"/>
        <a:sy n="100" d="100"/>
      </p:scale>
      <p:origin x="0" y="0"/>
    </p:cViewPr>
  </p:notesTextViewPr>
  <p:sorterViewPr>
    <p:cViewPr>
      <p:scale>
        <a:sx n="163" d="100"/>
        <a:sy n="163" d="100"/>
      </p:scale>
      <p:origin x="0" y="19024"/>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presProps" Target="pres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viewProps" Target="viewProps.xml"/><Relationship Id="rId112" Type="http://schemas.openxmlformats.org/officeDocument/2006/relationships/theme" Target="theme/theme1.xml"/><Relationship Id="rId11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4A00731-6CA4-744D-891C-D705E9A6A50A}" type="datetimeFigureOut">
              <a:rPr lang="en-US" smtClean="0"/>
              <a:pPr/>
              <a:t>11/10/17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solidFill>
                  <a:schemeClr val="bg1"/>
                </a:solidFill>
              </a:defRPr>
            </a:lvl1pPr>
          </a:lstStyle>
          <a:p>
            <a:fld id="{194F131D-41A4-A242-9676-BBA386F9D3AE}" type="slidenum">
              <a:rPr lang="en-US" smtClean="0"/>
              <a:pPr/>
              <a:t>‹#›</a:t>
            </a:fld>
            <a:endParaRPr lang="en-US" dirty="0"/>
          </a:p>
        </p:txBody>
      </p:sp>
    </p:spTree>
    <p:extLst>
      <p:ext uri="{BB962C8B-B14F-4D97-AF65-F5344CB8AC3E}">
        <p14:creationId xmlns:p14="http://schemas.microsoft.com/office/powerpoint/2010/main" val="27908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00731-6CA4-744D-891C-D705E9A6A50A}" type="datetimeFigureOut">
              <a:rPr lang="en-US" smtClean="0"/>
              <a:pPr/>
              <a:t>11/10/17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6385E687-68A2-1043-8C54-9E0AAF189733}" type="slidenum">
              <a:rPr lang="en-US" smtClean="0"/>
              <a:pPr>
                <a:defRPr/>
              </a:pPr>
              <a:t>‹#›</a:t>
            </a:fld>
            <a:endParaRPr lang="en-US" sz="1200" b="1"/>
          </a:p>
        </p:txBody>
      </p:sp>
    </p:spTree>
    <p:extLst>
      <p:ext uri="{BB962C8B-B14F-4D97-AF65-F5344CB8AC3E}">
        <p14:creationId xmlns:p14="http://schemas.microsoft.com/office/powerpoint/2010/main" val="401561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00731-6CA4-744D-891C-D705E9A6A50A}" type="datetimeFigureOut">
              <a:rPr lang="en-US" smtClean="0"/>
              <a:pPr/>
              <a:t>11/10/17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FF0E435-0E41-0A46-A5B2-9697D54C2004}" type="slidenum">
              <a:rPr lang="en-US" smtClean="0"/>
              <a:pPr>
                <a:defRPr/>
              </a:pPr>
              <a:t>‹#›</a:t>
            </a:fld>
            <a:endParaRPr lang="en-US" sz="1200" b="1"/>
          </a:p>
        </p:txBody>
      </p:sp>
    </p:spTree>
    <p:extLst>
      <p:ext uri="{BB962C8B-B14F-4D97-AF65-F5344CB8AC3E}">
        <p14:creationId xmlns:p14="http://schemas.microsoft.com/office/powerpoint/2010/main" val="380210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4A00731-6CA4-744D-891C-D705E9A6A50A}" type="datetimeFigureOut">
              <a:rPr lang="en-US" smtClean="0"/>
              <a:pPr/>
              <a:t>11/10/17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94F131D-41A4-A242-9676-BBA386F9D3AE}" type="slidenum">
              <a:rPr lang="en-US" smtClean="0"/>
              <a:pPr/>
              <a:t>‹#›</a:t>
            </a:fld>
            <a:endParaRPr lang="en-US" dirty="0"/>
          </a:p>
        </p:txBody>
      </p:sp>
    </p:spTree>
    <p:extLst>
      <p:ext uri="{BB962C8B-B14F-4D97-AF65-F5344CB8AC3E}">
        <p14:creationId xmlns:p14="http://schemas.microsoft.com/office/powerpoint/2010/main" val="69206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4A00731-6CA4-744D-891C-D705E9A6A50A}" type="datetimeFigureOut">
              <a:rPr lang="en-US" smtClean="0"/>
              <a:pPr/>
              <a:t>11/10/17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94F131D-41A4-A242-9676-BBA386F9D3AE}" type="slidenum">
              <a:rPr lang="en-US" smtClean="0"/>
              <a:pPr/>
              <a:t>‹#›</a:t>
            </a:fld>
            <a:endParaRPr lang="en-US" dirty="0"/>
          </a:p>
        </p:txBody>
      </p:sp>
    </p:spTree>
    <p:extLst>
      <p:ext uri="{BB962C8B-B14F-4D97-AF65-F5344CB8AC3E}">
        <p14:creationId xmlns:p14="http://schemas.microsoft.com/office/powerpoint/2010/main" val="181235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A00731-6CA4-744D-891C-D705E9A6A50A}" type="datetimeFigureOut">
              <a:rPr lang="en-US" smtClean="0"/>
              <a:pPr/>
              <a:t>11/10/17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187A0C8-D6D4-3547-8BD9-F97A4DD7B05B}" type="slidenum">
              <a:rPr lang="en-US" smtClean="0"/>
              <a:pPr>
                <a:defRPr/>
              </a:pPr>
              <a:t>‹#›</a:t>
            </a:fld>
            <a:endParaRPr lang="en-US" sz="1200" b="1"/>
          </a:p>
        </p:txBody>
      </p:sp>
    </p:spTree>
    <p:extLst>
      <p:ext uri="{BB962C8B-B14F-4D97-AF65-F5344CB8AC3E}">
        <p14:creationId xmlns:p14="http://schemas.microsoft.com/office/powerpoint/2010/main" val="133308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A00731-6CA4-744D-891C-D705E9A6A50A}" type="datetimeFigureOut">
              <a:rPr lang="en-US" smtClean="0"/>
              <a:pPr/>
              <a:t>11/10/17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8D1EDFD9-3FFC-554F-A517-DDD513C8B9A2}" type="slidenum">
              <a:rPr lang="en-US" smtClean="0"/>
              <a:pPr>
                <a:defRPr/>
              </a:pPr>
              <a:t>‹#›</a:t>
            </a:fld>
            <a:endParaRPr lang="en-US" sz="1200" b="1"/>
          </a:p>
        </p:txBody>
      </p:sp>
    </p:spTree>
    <p:extLst>
      <p:ext uri="{BB962C8B-B14F-4D97-AF65-F5344CB8AC3E}">
        <p14:creationId xmlns:p14="http://schemas.microsoft.com/office/powerpoint/2010/main" val="217700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A00731-6CA4-744D-891C-D705E9A6A50A}" type="datetimeFigureOut">
              <a:rPr lang="en-US" smtClean="0"/>
              <a:pPr/>
              <a:t>11/10/17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4F131D-41A4-A242-9676-BBA386F9D3AE}" type="slidenum">
              <a:rPr lang="en-US" smtClean="0"/>
              <a:pPr/>
              <a:t>‹#›</a:t>
            </a:fld>
            <a:endParaRPr lang="en-US"/>
          </a:p>
        </p:txBody>
      </p:sp>
    </p:spTree>
    <p:extLst>
      <p:ext uri="{BB962C8B-B14F-4D97-AF65-F5344CB8AC3E}">
        <p14:creationId xmlns:p14="http://schemas.microsoft.com/office/powerpoint/2010/main" val="127746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00731-6CA4-744D-891C-D705E9A6A50A}" type="datetimeFigureOut">
              <a:rPr lang="en-US" smtClean="0"/>
              <a:pPr/>
              <a:t>11/10/17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4F131D-41A4-A242-9676-BBA386F9D3AE}" type="slidenum">
              <a:rPr lang="en-US" smtClean="0"/>
              <a:pPr/>
              <a:t>‹#›</a:t>
            </a:fld>
            <a:endParaRPr lang="en-US"/>
          </a:p>
        </p:txBody>
      </p:sp>
    </p:spTree>
    <p:extLst>
      <p:ext uri="{BB962C8B-B14F-4D97-AF65-F5344CB8AC3E}">
        <p14:creationId xmlns:p14="http://schemas.microsoft.com/office/powerpoint/2010/main" val="395523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00731-6CA4-744D-891C-D705E9A6A50A}" type="datetimeFigureOut">
              <a:rPr lang="en-US" smtClean="0"/>
              <a:pPr/>
              <a:t>11/10/17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545F40C2-5941-E241-9B4F-284E4909875C}" type="slidenum">
              <a:rPr lang="en-US" smtClean="0"/>
              <a:pPr>
                <a:defRPr/>
              </a:pPr>
              <a:t>‹#›</a:t>
            </a:fld>
            <a:endParaRPr lang="en-US" sz="1200" b="1"/>
          </a:p>
        </p:txBody>
      </p:sp>
    </p:spTree>
    <p:extLst>
      <p:ext uri="{BB962C8B-B14F-4D97-AF65-F5344CB8AC3E}">
        <p14:creationId xmlns:p14="http://schemas.microsoft.com/office/powerpoint/2010/main" val="411171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00731-6CA4-744D-891C-D705E9A6A50A}" type="datetimeFigureOut">
              <a:rPr lang="en-US" smtClean="0"/>
              <a:pPr/>
              <a:t>11/10/17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CC210730-78BF-DE43-B539-C52526EE9B1B}" type="slidenum">
              <a:rPr lang="en-US" smtClean="0"/>
              <a:pPr>
                <a:defRPr/>
              </a:pPr>
              <a:t>‹#›</a:t>
            </a:fld>
            <a:endParaRPr lang="en-US" sz="1200" b="1"/>
          </a:p>
        </p:txBody>
      </p:sp>
    </p:spTree>
    <p:extLst>
      <p:ext uri="{BB962C8B-B14F-4D97-AF65-F5344CB8AC3E}">
        <p14:creationId xmlns:p14="http://schemas.microsoft.com/office/powerpoint/2010/main" val="6534345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B07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00731-6CA4-744D-891C-D705E9A6A50A}" type="datetimeFigureOut">
              <a:rPr lang="en-US" smtClean="0"/>
              <a:pPr/>
              <a:t>11/10/17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F131D-41A4-A242-9676-BBA386F9D3AE}" type="slidenum">
              <a:rPr lang="en-US" smtClean="0"/>
              <a:pPr/>
              <a:t>‹#›</a:t>
            </a:fld>
            <a:endParaRPr lang="en-US"/>
          </a:p>
        </p:txBody>
      </p:sp>
    </p:spTree>
    <p:extLst>
      <p:ext uri="{BB962C8B-B14F-4D97-AF65-F5344CB8AC3E}">
        <p14:creationId xmlns:p14="http://schemas.microsoft.com/office/powerpoint/2010/main" val="2909232463"/>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532" y="327845"/>
            <a:ext cx="7772400" cy="1470025"/>
          </a:xfrm>
          <a:ln w="76200" cmpd="tri">
            <a:solidFill>
              <a:schemeClr val="bg1"/>
            </a:solidFill>
          </a:ln>
        </p:spPr>
        <p:txBody>
          <a:bodyPr>
            <a:normAutofit/>
          </a:bodyPr>
          <a:lstStyle/>
          <a:p>
            <a:r>
              <a:rPr lang="en-US" dirty="0" smtClean="0">
                <a:latin typeface="Copperplate Gothic Bold"/>
              </a:rPr>
              <a:t>Medical Malpractice</a:t>
            </a:r>
            <a:br>
              <a:rPr lang="en-US" dirty="0" smtClean="0">
                <a:latin typeface="Copperplate Gothic Bold"/>
              </a:rPr>
            </a:br>
            <a:r>
              <a:rPr lang="en-US" sz="3100" dirty="0" smtClean="0">
                <a:latin typeface="Copperplate Gothic Bold"/>
              </a:rPr>
              <a:t>Case </a:t>
            </a:r>
            <a:r>
              <a:rPr lang="en-US" sz="3100" smtClean="0">
                <a:latin typeface="Copperplate Gothic Bold"/>
              </a:rPr>
              <a:t>Law Update</a:t>
            </a:r>
            <a:endParaRPr lang="en-US" sz="3100" dirty="0">
              <a:latin typeface="Copperplate Gothic Bold"/>
            </a:endParaRPr>
          </a:p>
        </p:txBody>
      </p:sp>
      <p:sp>
        <p:nvSpPr>
          <p:cNvPr id="3" name="Subtitle 2"/>
          <p:cNvSpPr>
            <a:spLocks noGrp="1"/>
          </p:cNvSpPr>
          <p:nvPr>
            <p:ph type="subTitle" idx="1"/>
          </p:nvPr>
        </p:nvSpPr>
        <p:spPr>
          <a:xfrm>
            <a:off x="696517" y="1918302"/>
            <a:ext cx="7758415" cy="1752600"/>
          </a:xfrm>
        </p:spPr>
        <p:txBody>
          <a:bodyPr>
            <a:normAutofit/>
          </a:bodyPr>
          <a:lstStyle/>
          <a:p>
            <a:r>
              <a:rPr lang="en-US" dirty="0" smtClean="0">
                <a:latin typeface="Copperplate Gothic Bold"/>
                <a:cs typeface="Copperplate Gothic Bold"/>
              </a:rPr>
              <a:t>Pennsylvania Assoc. for Justice </a:t>
            </a:r>
          </a:p>
          <a:p>
            <a:r>
              <a:rPr lang="en-US" sz="2200" dirty="0" smtClean="0">
                <a:latin typeface="Copperplate Gothic Bold"/>
                <a:cs typeface="Copperplate Gothic Bold"/>
              </a:rPr>
              <a:t>November 21, 2017</a:t>
            </a:r>
          </a:p>
          <a:p>
            <a:r>
              <a:rPr lang="en-US" sz="2200" dirty="0" smtClean="0">
                <a:latin typeface="Copperplate Gothic Bold"/>
                <a:cs typeface="Copperplate Gothic Bold"/>
              </a:rPr>
              <a:t>9:00 </a:t>
            </a:r>
            <a:r>
              <a:rPr lang="en-US" sz="2200" dirty="0" err="1" smtClean="0">
                <a:latin typeface="Copperplate Gothic Bold"/>
                <a:cs typeface="Copperplate Gothic Bold"/>
              </a:rPr>
              <a:t>a.m</a:t>
            </a:r>
            <a:r>
              <a:rPr lang="en-US" sz="2200" dirty="0" smtClean="0">
                <a:latin typeface="Copperplate Gothic Bold"/>
                <a:cs typeface="Copperplate Gothic Bold"/>
              </a:rPr>
              <a:t> </a:t>
            </a:r>
            <a:r>
              <a:rPr lang="mr-IN" sz="2200" dirty="0" smtClean="0">
                <a:latin typeface="Copperplate Gothic Bold"/>
                <a:cs typeface="Copperplate Gothic Bold"/>
              </a:rPr>
              <a:t>–</a:t>
            </a:r>
            <a:r>
              <a:rPr lang="en-US" sz="2200" dirty="0" smtClean="0">
                <a:latin typeface="Copperplate Gothic Bold"/>
                <a:cs typeface="Copperplate Gothic Bold"/>
              </a:rPr>
              <a:t> 4:30 p.m.</a:t>
            </a:r>
            <a:endParaRPr lang="en-US" sz="2200" dirty="0">
              <a:latin typeface="Copperplate Gothic Bold"/>
              <a:cs typeface="Copperplate Gothic Bold"/>
            </a:endParaRPr>
          </a:p>
        </p:txBody>
      </p:sp>
      <p:pic>
        <p:nvPicPr>
          <p:cNvPr id="4" name="Picture 3" descr="medical-malpractice-attorney-atlanta.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392962" y="3414702"/>
            <a:ext cx="4383548" cy="1454867"/>
          </a:xfrm>
          <a:prstGeom prst="rect">
            <a:avLst/>
          </a:prstGeom>
          <a:ln>
            <a:noFill/>
          </a:ln>
          <a:effectLst>
            <a:softEdge rad="112500"/>
          </a:effectLst>
          <a:scene3d>
            <a:camera prst="obliqueTopLeft"/>
            <a:lightRig rig="threePt" dir="t"/>
          </a:scene3d>
        </p:spPr>
      </p:pic>
      <p:sp>
        <p:nvSpPr>
          <p:cNvPr id="6" name="TextBox 5"/>
          <p:cNvSpPr txBox="1"/>
          <p:nvPr/>
        </p:nvSpPr>
        <p:spPr>
          <a:xfrm>
            <a:off x="1385156" y="4963035"/>
            <a:ext cx="6390967" cy="1754326"/>
          </a:xfrm>
          <a:prstGeom prst="rect">
            <a:avLst/>
          </a:prstGeom>
          <a:noFill/>
        </p:spPr>
        <p:txBody>
          <a:bodyPr wrap="square" rtlCol="0">
            <a:spAutoFit/>
          </a:bodyPr>
          <a:lstStyle/>
          <a:p>
            <a:pPr algn="ctr"/>
            <a:r>
              <a:rPr lang="en-US" dirty="0" smtClean="0">
                <a:solidFill>
                  <a:schemeClr val="bg1"/>
                </a:solidFill>
                <a:latin typeface="Copperplate Gothic Bold"/>
                <a:cs typeface="Copperplate Gothic Bold"/>
              </a:rPr>
              <a:t>Presented by:</a:t>
            </a:r>
          </a:p>
          <a:p>
            <a:pPr algn="ctr"/>
            <a:r>
              <a:rPr lang="en-US" dirty="0" smtClean="0">
                <a:solidFill>
                  <a:schemeClr val="bg1"/>
                </a:solidFill>
                <a:latin typeface="Copperplate Gothic Bold"/>
                <a:cs typeface="Copperplate Gothic Bold"/>
              </a:rPr>
              <a:t> Clifford A. Rieders</a:t>
            </a:r>
          </a:p>
          <a:p>
            <a:pPr algn="ctr"/>
            <a:r>
              <a:rPr lang="en-US" sz="1200" dirty="0" smtClean="0">
                <a:solidFill>
                  <a:schemeClr val="bg1"/>
                </a:solidFill>
                <a:latin typeface="+mj-lt"/>
                <a:cs typeface="Copperplate Gothic Bold"/>
              </a:rPr>
              <a:t>Rieders, Travis, Humphrey, Waters &amp; </a:t>
            </a:r>
            <a:r>
              <a:rPr lang="en-US" sz="1200" dirty="0" err="1" smtClean="0">
                <a:solidFill>
                  <a:schemeClr val="bg1"/>
                </a:solidFill>
                <a:latin typeface="+mj-lt"/>
                <a:cs typeface="Copperplate Gothic Bold"/>
              </a:rPr>
              <a:t>Dohrmann</a:t>
            </a:r>
            <a:endParaRPr lang="en-US" sz="1200" dirty="0" smtClean="0">
              <a:solidFill>
                <a:schemeClr val="bg1"/>
              </a:solidFill>
              <a:latin typeface="+mj-lt"/>
              <a:cs typeface="Copperplate Gothic Bold"/>
            </a:endParaRPr>
          </a:p>
          <a:p>
            <a:pPr algn="ctr"/>
            <a:r>
              <a:rPr lang="en-US" sz="1200" dirty="0" smtClean="0">
                <a:solidFill>
                  <a:schemeClr val="bg1"/>
                </a:solidFill>
                <a:latin typeface="+mj-lt"/>
                <a:cs typeface="Copperplate Gothic Bold"/>
              </a:rPr>
              <a:t>161 West Third Street</a:t>
            </a:r>
          </a:p>
          <a:p>
            <a:pPr algn="ctr"/>
            <a:r>
              <a:rPr lang="en-US" sz="1200" dirty="0" smtClean="0">
                <a:solidFill>
                  <a:schemeClr val="bg1"/>
                </a:solidFill>
                <a:latin typeface="+mj-lt"/>
                <a:cs typeface="Copperplate Gothic Bold"/>
              </a:rPr>
              <a:t>Williamsport, PA  17701</a:t>
            </a:r>
          </a:p>
          <a:p>
            <a:pPr algn="ctr"/>
            <a:r>
              <a:rPr lang="en-US" sz="1200" dirty="0" smtClean="0">
                <a:solidFill>
                  <a:schemeClr val="bg1"/>
                </a:solidFill>
                <a:latin typeface="+mj-lt"/>
                <a:cs typeface="Copperplate Gothic Bold"/>
              </a:rPr>
              <a:t>(570) 323-8711</a:t>
            </a:r>
          </a:p>
          <a:p>
            <a:pPr algn="ctr"/>
            <a:r>
              <a:rPr lang="en-US" sz="1200" dirty="0" smtClean="0">
                <a:solidFill>
                  <a:schemeClr val="bg1"/>
                </a:solidFill>
                <a:latin typeface="+mj-lt"/>
                <a:cs typeface="Copperplate Gothic Bold"/>
              </a:rPr>
              <a:t>crieders@riederstravis.com</a:t>
            </a:r>
          </a:p>
          <a:p>
            <a:pPr algn="ctr"/>
            <a:r>
              <a:rPr lang="en-US" sz="1200" dirty="0" err="1" smtClean="0">
                <a:solidFill>
                  <a:schemeClr val="bg1"/>
                </a:solidFill>
                <a:latin typeface="+mj-lt"/>
                <a:cs typeface="Copperplate Gothic Bold"/>
              </a:rPr>
              <a:t>www.riederstravis.com</a:t>
            </a:r>
            <a:endParaRPr lang="en-US" sz="1200" dirty="0">
              <a:solidFill>
                <a:schemeClr val="bg1"/>
              </a:solidFill>
              <a:latin typeface="+mj-lt"/>
              <a:cs typeface="Copperplate Gothic Bold"/>
            </a:endParaRPr>
          </a:p>
        </p:txBody>
      </p:sp>
    </p:spTree>
    <p:extLst>
      <p:ext uri="{BB962C8B-B14F-4D97-AF65-F5344CB8AC3E}">
        <p14:creationId xmlns:p14="http://schemas.microsoft.com/office/powerpoint/2010/main" val="32255640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700" b="1" dirty="0" err="1" smtClean="0">
                <a:solidFill>
                  <a:srgbClr val="FFFFFF"/>
                </a:solidFill>
                <a:latin typeface="Arial"/>
                <a:cs typeface="Arial"/>
              </a:rPr>
              <a:t>Wisler</a:t>
            </a:r>
            <a:r>
              <a:rPr lang="en-US" sz="2700" b="1" dirty="0" smtClean="0">
                <a:solidFill>
                  <a:srgbClr val="FFFFFF"/>
                </a:solidFill>
                <a:latin typeface="Arial"/>
                <a:cs typeface="Arial"/>
              </a:rPr>
              <a:t> v. Manor Care of Lancaster, PA, LLC</a:t>
            </a:r>
            <a:br>
              <a:rPr lang="en-US" sz="2700" b="1" dirty="0" smtClean="0">
                <a:solidFill>
                  <a:srgbClr val="FFFFFF"/>
                </a:solidFill>
                <a:latin typeface="Arial"/>
                <a:cs typeface="Arial"/>
              </a:rPr>
            </a:br>
            <a:r>
              <a:rPr lang="en-US" sz="2000" dirty="0" smtClean="0">
                <a:solidFill>
                  <a:srgbClr val="FFFFFF"/>
                </a:solidFill>
                <a:latin typeface="Arial"/>
                <a:cs typeface="Arial"/>
              </a:rPr>
              <a:t>124 A.3d 317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Stabile,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Manor Care contends that the trial court erred in refusing to compel arbitration of executor’s claims arising out of decedent's stay at a Manor Care Nursing Home.</a:t>
            </a:r>
          </a:p>
          <a:p>
            <a:r>
              <a:rPr lang="en-US" sz="2000" dirty="0" smtClean="0">
                <a:solidFill>
                  <a:srgbClr val="FFFFFF"/>
                </a:solidFill>
              </a:rPr>
              <a:t>Trial court found the arbitration agreement invalid.  The POA for decedent lacked the authority to enter into such agreement.</a:t>
            </a:r>
          </a:p>
          <a:p>
            <a:r>
              <a:rPr lang="en-US" sz="2000" dirty="0" smtClean="0">
                <a:solidFill>
                  <a:srgbClr val="FFFFFF"/>
                </a:solidFill>
              </a:rPr>
              <a:t>Express authority exists where the principal deliberately and specifically grants authority to the agent as to certain matters. That did not happen.</a:t>
            </a:r>
          </a:p>
          <a:p>
            <a:r>
              <a:rPr lang="en-US" sz="2000" dirty="0" smtClean="0">
                <a:solidFill>
                  <a:srgbClr val="FFFFFF"/>
                </a:solidFill>
              </a:rPr>
              <a:t>The decision should encourage parties seeking an agreement to arbitrate to ascertain the source of an agent’s authority before allowing the agent to sign and arbitration agreement on a principal’s behalf.</a:t>
            </a:r>
          </a:p>
          <a:p>
            <a:r>
              <a:rPr lang="en-US" sz="2000" dirty="0" smtClean="0">
                <a:solidFill>
                  <a:srgbClr val="FFFFFF"/>
                </a:solidFill>
              </a:rPr>
              <a:t>Still good law?</a:t>
            </a: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10</a:t>
            </a:fld>
            <a:endParaRPr lang="en-US"/>
          </a:p>
        </p:txBody>
      </p:sp>
    </p:spTree>
    <p:extLst>
      <p:ext uri="{BB962C8B-B14F-4D97-AF65-F5344CB8AC3E}">
        <p14:creationId xmlns:p14="http://schemas.microsoft.com/office/powerpoint/2010/main" val="40553800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Silver v. Medtronic, Inc.</a:t>
            </a:r>
            <a:r>
              <a:rPr lang="en-US" sz="2800" b="1" dirty="0">
                <a:solidFill>
                  <a:srgbClr val="FFFFFF"/>
                </a:solidFill>
                <a:ea typeface="Garamond" pitchFamily="-107" charset="0"/>
                <a:cs typeface="Arial"/>
                <a:sym typeface="Garamond" pitchFamily="-107" charset="0"/>
              </a:rPr>
              <a:t/>
            </a:r>
            <a:br>
              <a:rPr lang="en-US" sz="2800" b="1" dirty="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1:16-cv-1682 (USMD (PA) Feb. 21,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Jones III,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Alleged malfunction of </a:t>
            </a:r>
            <a:r>
              <a:rPr lang="en-US" sz="2400" dirty="0" err="1" smtClean="0">
                <a:cs typeface="Garamond"/>
              </a:rPr>
              <a:t>Synchro</a:t>
            </a:r>
            <a:r>
              <a:rPr lang="en-US" sz="2400" dirty="0" smtClean="0">
                <a:cs typeface="Garamond"/>
              </a:rPr>
              <a:t> Meds II device that delivers medication into the patient’s spine.</a:t>
            </a:r>
          </a:p>
          <a:p>
            <a:r>
              <a:rPr lang="en-US" sz="2400" dirty="0" smtClean="0">
                <a:cs typeface="Garamond"/>
              </a:rPr>
              <a:t>Device </a:t>
            </a:r>
            <a:r>
              <a:rPr lang="en-US" sz="2400" dirty="0" err="1" smtClean="0">
                <a:cs typeface="Garamond"/>
              </a:rPr>
              <a:t>overdelivered</a:t>
            </a:r>
            <a:r>
              <a:rPr lang="en-US" sz="2400" dirty="0" smtClean="0">
                <a:cs typeface="Garamond"/>
              </a:rPr>
              <a:t> pain medication causing sickness and lack of mobility.  Device was then removed due to malfunction.</a:t>
            </a:r>
          </a:p>
          <a:p>
            <a:r>
              <a:rPr lang="en-US" sz="2400" dirty="0" smtClean="0">
                <a:cs typeface="Garamond"/>
              </a:rPr>
              <a:t>Plaintiff claimed pump was manufactured in violation of federal and parallel state law and non-conforming with FDA standards.</a:t>
            </a:r>
          </a:p>
          <a:p>
            <a:r>
              <a:rPr lang="en-US" sz="2400" dirty="0" smtClean="0">
                <a:cs typeface="Garamond"/>
              </a:rPr>
              <a:t>Plaintiff claimed FDA sent warning letters to Medtronic following inspections of facilities.</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100</a:t>
            </a:fld>
            <a:endParaRPr lang="en-US" sz="1200" b="1" dirty="0"/>
          </a:p>
        </p:txBody>
      </p:sp>
    </p:spTree>
    <p:extLst>
      <p:ext uri="{BB962C8B-B14F-4D97-AF65-F5344CB8AC3E}">
        <p14:creationId xmlns:p14="http://schemas.microsoft.com/office/powerpoint/2010/main" val="37183716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Silver v. Medtronic, Inc.</a:t>
            </a:r>
            <a:r>
              <a:rPr lang="en-US" sz="2800" b="1" dirty="0">
                <a:solidFill>
                  <a:srgbClr val="FFFFFF"/>
                </a:solidFill>
                <a:ea typeface="Garamond" pitchFamily="-107" charset="0"/>
                <a:cs typeface="Arial"/>
                <a:sym typeface="Garamond" pitchFamily="-107" charset="0"/>
              </a:rPr>
              <a:t/>
            </a:r>
            <a:br>
              <a:rPr lang="en-US" sz="2800" b="1" dirty="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1:16-cv-1682 (USMD (PA) Feb. 21,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Jones III,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Medtronic argued that CGMP’s were too vague.</a:t>
            </a:r>
          </a:p>
          <a:p>
            <a:r>
              <a:rPr lang="en-US" sz="2400" dirty="0" smtClean="0">
                <a:cs typeface="Garamond"/>
              </a:rPr>
              <a:t>Court followed other courts and rejected Medtronic’s preemption argument. Failure to warn claim moved forward.</a:t>
            </a:r>
          </a:p>
          <a:p>
            <a:r>
              <a:rPr lang="en-US" sz="2400" dirty="0" smtClean="0">
                <a:cs typeface="Garamond"/>
              </a:rPr>
              <a:t>Plaintiff properly pled claim for negligence and breach of express warranty but dismissed count based upon implied warranties.</a:t>
            </a:r>
          </a:p>
          <a:p>
            <a:r>
              <a:rPr lang="en-US" sz="2400" dirty="0" smtClean="0">
                <a:cs typeface="Garamond"/>
              </a:rPr>
              <a:t>Claim for negligent misrepresentation and claim of violation of Pa’s Unfair Trade Practices and Consumer Protection Law was dismissed.</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101</a:t>
            </a:fld>
            <a:endParaRPr lang="en-US" sz="1200" b="1" dirty="0"/>
          </a:p>
        </p:txBody>
      </p:sp>
    </p:spTree>
    <p:extLst>
      <p:ext uri="{BB962C8B-B14F-4D97-AF65-F5344CB8AC3E}">
        <p14:creationId xmlns:p14="http://schemas.microsoft.com/office/powerpoint/2010/main" val="30086756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a:bodyPr>
          <a:lstStyle/>
          <a:p>
            <a:r>
              <a:rPr lang="en-US" sz="2400" dirty="0" smtClean="0"/>
              <a:t>Plaintiffs filed an amended complaint against defendant alleging that mothers ingestion of Zoloft during pregnancy </a:t>
            </a:r>
            <a:r>
              <a:rPr lang="en-US" sz="2400" dirty="0" err="1" smtClean="0"/>
              <a:t>omphalocele</a:t>
            </a:r>
            <a:r>
              <a:rPr lang="en-US" sz="2400" dirty="0" smtClean="0"/>
              <a:t> in newborn son.</a:t>
            </a:r>
          </a:p>
          <a:p>
            <a:r>
              <a:rPr lang="en-US" sz="2400" dirty="0" smtClean="0"/>
              <a:t>Defendants’ </a:t>
            </a:r>
            <a:r>
              <a:rPr lang="en-US" sz="2400" i="1" dirty="0" smtClean="0"/>
              <a:t>Frye</a:t>
            </a:r>
            <a:r>
              <a:rPr lang="en-US" sz="2400" dirty="0" smtClean="0"/>
              <a:t> motions against both witnesses were granted on that basis that both experts testimony failed to meet requirements under the </a:t>
            </a:r>
            <a:r>
              <a:rPr lang="en-US" sz="2400" i="1" dirty="0" smtClean="0"/>
              <a:t>Frye</a:t>
            </a:r>
            <a:r>
              <a:rPr lang="en-US" sz="2400" dirty="0" smtClean="0"/>
              <a:t> standard.</a:t>
            </a:r>
          </a:p>
          <a:p>
            <a:r>
              <a:rPr lang="en-US" sz="2400" dirty="0" smtClean="0"/>
              <a:t>Court determined that experts intended to apply improper epidemiological methodology to self-described field of “forensic” epidemiology.</a:t>
            </a:r>
          </a:p>
          <a:p>
            <a:endParaRPr lang="en-US" sz="2400" dirty="0"/>
          </a:p>
        </p:txBody>
      </p:sp>
      <p:sp>
        <p:nvSpPr>
          <p:cNvPr id="4" name="Slide Number Placeholder 3"/>
          <p:cNvSpPr>
            <a:spLocks noGrp="1"/>
          </p:cNvSpPr>
          <p:nvPr>
            <p:ph type="sldNum" sz="quarter" idx="12"/>
          </p:nvPr>
        </p:nvSpPr>
        <p:spPr/>
        <p:txBody>
          <a:bodyPr/>
          <a:lstStyle/>
          <a:p>
            <a:fld id="{194F131D-41A4-A242-9676-BBA386F9D3AE}" type="slidenum">
              <a:rPr lang="en-US" smtClean="0"/>
              <a:pPr/>
              <a:t>102</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Porter v. SmithKline Beecham Corp.</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16-0218 (C.P. Philadelphia Feb 10,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Bernstein, J.</a:t>
            </a:r>
            <a:endParaRPr lang="en-US" sz="1600" i="1" dirty="0">
              <a:solidFill>
                <a:srgbClr val="000000"/>
              </a:solidFill>
            </a:endParaRPr>
          </a:p>
        </p:txBody>
      </p:sp>
    </p:spTree>
    <p:extLst>
      <p:ext uri="{BB962C8B-B14F-4D97-AF65-F5344CB8AC3E}">
        <p14:creationId xmlns:p14="http://schemas.microsoft.com/office/powerpoint/2010/main" val="94085232"/>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a:bodyPr>
          <a:lstStyle/>
          <a:p>
            <a:r>
              <a:rPr lang="en-US" sz="2400" dirty="0" smtClean="0"/>
              <a:t>Expert only relied on one study on the link between Zoloft and </a:t>
            </a:r>
            <a:r>
              <a:rPr lang="en-US" sz="2400" dirty="0" err="1" smtClean="0"/>
              <a:t>omphaleocele</a:t>
            </a:r>
            <a:r>
              <a:rPr lang="en-US" sz="2400" dirty="0" smtClean="0"/>
              <a:t> and ignored timing issues in the pregnancy.</a:t>
            </a:r>
          </a:p>
          <a:p>
            <a:r>
              <a:rPr lang="en-US" sz="2400" dirty="0" smtClean="0"/>
              <a:t>Court found that its exclusion of expert testimony was warranted under the </a:t>
            </a:r>
            <a:r>
              <a:rPr lang="en-US" sz="2400" i="1" dirty="0" smtClean="0"/>
              <a:t>Frye</a:t>
            </a:r>
            <a:r>
              <a:rPr lang="en-US" sz="2400" dirty="0" smtClean="0"/>
              <a:t> standard.</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194F131D-41A4-A242-9676-BBA386F9D3AE}" type="slidenum">
              <a:rPr lang="en-US" smtClean="0"/>
              <a:pPr/>
              <a:t>103</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Porter v. SmithKline Beecham Corp.</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16-0218 (C.P. Philadelphia Feb 10,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Bernstein, J.</a:t>
            </a:r>
            <a:endParaRPr lang="en-US" sz="1600" i="1" dirty="0">
              <a:solidFill>
                <a:srgbClr val="000000"/>
              </a:solidFill>
            </a:endParaRPr>
          </a:p>
        </p:txBody>
      </p:sp>
    </p:spTree>
    <p:extLst>
      <p:ext uri="{BB962C8B-B14F-4D97-AF65-F5344CB8AC3E}">
        <p14:creationId xmlns:p14="http://schemas.microsoft.com/office/powerpoint/2010/main" val="2481304133"/>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Czimmer</a:t>
            </a:r>
            <a:r>
              <a:rPr lang="en-US" sz="2700" b="1" dirty="0" smtClean="0">
                <a:solidFill>
                  <a:srgbClr val="FFFFFF"/>
                </a:solidFill>
                <a:latin typeface="Arial"/>
                <a:cs typeface="Arial"/>
              </a:rPr>
              <a:t> v. Janssen Pharmaceuticals, Inc.</a:t>
            </a:r>
            <a:br>
              <a:rPr lang="en-US" sz="2700" b="1" dirty="0" smtClean="0">
                <a:solidFill>
                  <a:srgbClr val="FFFFFF"/>
                </a:solidFill>
                <a:latin typeface="Arial"/>
                <a:cs typeface="Arial"/>
              </a:rPr>
            </a:br>
            <a:r>
              <a:rPr lang="en-US" sz="2000" dirty="0" smtClean="0">
                <a:solidFill>
                  <a:srgbClr val="FFFFFF"/>
                </a:solidFill>
                <a:latin typeface="Arial"/>
                <a:cs typeface="Arial"/>
              </a:rPr>
              <a:t>122 A.3d 1043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Mundy,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Verdict in favor of a minor born with a cleft palate whose mother was prescribed Topamax during her pregnancy.</a:t>
            </a:r>
          </a:p>
          <a:p>
            <a:r>
              <a:rPr lang="en-US" sz="2000" dirty="0" smtClean="0">
                <a:solidFill>
                  <a:srgbClr val="FFFFFF"/>
                </a:solidFill>
              </a:rPr>
              <a:t>Janssen claimed that before conception, it attempted to assert a warning of genital birth defects in the Topamax label but the FDA precluded it.</a:t>
            </a:r>
          </a:p>
          <a:p>
            <a:r>
              <a:rPr lang="en-US" sz="2000" dirty="0" smtClean="0">
                <a:solidFill>
                  <a:srgbClr val="FFFFFF"/>
                </a:solidFill>
              </a:rPr>
              <a:t>Warnings were given in respect to genitalia malformation but not this specific warning.  The preemption claim failed.</a:t>
            </a:r>
          </a:p>
          <a:p>
            <a:r>
              <a:rPr lang="en-US" sz="2000" dirty="0" smtClean="0">
                <a:solidFill>
                  <a:srgbClr val="FFFFFF"/>
                </a:solidFill>
              </a:rPr>
              <a:t>The evidence allowed the jury to conclude that the doctor would not have prescribed Topamax if Janssen adequately warned the doctor that Topamax carried a risk of cleft palate.</a:t>
            </a:r>
          </a:p>
          <a:p>
            <a:r>
              <a:rPr lang="en-US" sz="2000" dirty="0" smtClean="0">
                <a:solidFill>
                  <a:srgbClr val="FFFFFF"/>
                </a:solidFill>
              </a:rPr>
              <a:t>The court concluded the minor has an independent right to recover medical expenses incurred before turning 18.</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104</a:t>
            </a:fld>
            <a:endParaRPr lang="en-US"/>
          </a:p>
        </p:txBody>
      </p:sp>
    </p:spTree>
    <p:extLst>
      <p:ext uri="{BB962C8B-B14F-4D97-AF65-F5344CB8AC3E}">
        <p14:creationId xmlns:p14="http://schemas.microsoft.com/office/powerpoint/2010/main" val="12513708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800" b="1" dirty="0" smtClean="0">
                <a:solidFill>
                  <a:srgbClr val="FFFFFF"/>
                </a:solidFill>
                <a:latin typeface="Arial"/>
                <a:cs typeface="Arial"/>
              </a:rPr>
              <a:t>Gurley v. Janssen Pharmaceuticals, Inc.</a:t>
            </a:r>
            <a:br>
              <a:rPr lang="en-US" sz="2800" b="1" dirty="0" smtClean="0">
                <a:solidFill>
                  <a:srgbClr val="FFFFFF"/>
                </a:solidFill>
                <a:latin typeface="Arial"/>
                <a:cs typeface="Arial"/>
              </a:rPr>
            </a:br>
            <a:r>
              <a:rPr lang="en-US" sz="2000" dirty="0" smtClean="0">
                <a:solidFill>
                  <a:srgbClr val="FFFFFF"/>
                </a:solidFill>
                <a:latin typeface="Arial"/>
                <a:cs typeface="Arial"/>
              </a:rPr>
              <a:t>113 A.3d 283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Platt,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Consumer brought products liability action against drug manufacturer after her child suffered birth defects allegedly caused by manufacturer’s prescription anti-seizure drug, Topamax.</a:t>
            </a:r>
          </a:p>
          <a:p>
            <a:r>
              <a:rPr lang="en-US" sz="2000" dirty="0" smtClean="0">
                <a:solidFill>
                  <a:srgbClr val="FFFFFF"/>
                </a:solidFill>
              </a:rPr>
              <a:t>The manufacturer claimed preemption based on the argument that the patient was attempting to change the pregnancy category from C to D controlled by the FDA.</a:t>
            </a:r>
          </a:p>
          <a:p>
            <a:r>
              <a:rPr lang="en-US" sz="2000" dirty="0" smtClean="0">
                <a:solidFill>
                  <a:srgbClr val="FFFFFF"/>
                </a:solidFill>
              </a:rPr>
              <a:t>Trial court order specifically prohibiting patient from presenting any argument or evidence that the manufacturer could have unilaterally changed the Topamax Pregnancy Category without FDA approval.</a:t>
            </a:r>
          </a:p>
          <a:p>
            <a:r>
              <a:rPr lang="en-US" sz="2000" dirty="0" smtClean="0">
                <a:solidFill>
                  <a:srgbClr val="FFFFFF"/>
                </a:solidFill>
              </a:rPr>
              <a:t>Defendant failed to establish federal preemption of the failure to warn claim under decision in </a:t>
            </a:r>
            <a:r>
              <a:rPr lang="en-US" sz="2000" u="sng" dirty="0" smtClean="0">
                <a:solidFill>
                  <a:srgbClr val="FFFFFF"/>
                </a:solidFill>
              </a:rPr>
              <a:t>Wyeth v. Levine</a:t>
            </a:r>
            <a:r>
              <a:rPr lang="en-US" sz="2000" dirty="0" smtClean="0">
                <a:solidFill>
                  <a:srgbClr val="FFFFFF"/>
                </a:solidFill>
              </a:rPr>
              <a:t>, 129 </a:t>
            </a:r>
            <a:r>
              <a:rPr lang="en-US" sz="2000" dirty="0" err="1" smtClean="0">
                <a:solidFill>
                  <a:srgbClr val="FFFFFF"/>
                </a:solidFill>
              </a:rPr>
              <a:t>S.Ct</a:t>
            </a:r>
            <a:r>
              <a:rPr lang="en-US" sz="2000" dirty="0" smtClean="0">
                <a:solidFill>
                  <a:srgbClr val="FFFFFF"/>
                </a:solidFill>
              </a:rPr>
              <a:t>. 1187 (2009).</a:t>
            </a:r>
          </a:p>
          <a:p>
            <a:endParaRPr lang="en-US" sz="2000" dirty="0" smtClean="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105</a:t>
            </a:fld>
            <a:endParaRPr lang="en-US"/>
          </a:p>
        </p:txBody>
      </p:sp>
    </p:spTree>
    <p:extLst>
      <p:ext uri="{BB962C8B-B14F-4D97-AF65-F5344CB8AC3E}">
        <p14:creationId xmlns:p14="http://schemas.microsoft.com/office/powerpoint/2010/main" val="16723816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800" b="1" dirty="0" smtClean="0">
                <a:solidFill>
                  <a:srgbClr val="FFFFFF"/>
                </a:solidFill>
                <a:latin typeface="Arial"/>
                <a:cs typeface="Arial"/>
              </a:rPr>
              <a:t>Gurley v. Janssen Pharmaceuticals, Inc.</a:t>
            </a:r>
            <a:br>
              <a:rPr lang="en-US" sz="2800" b="1" dirty="0" smtClean="0">
                <a:solidFill>
                  <a:srgbClr val="FFFFFF"/>
                </a:solidFill>
                <a:latin typeface="Arial"/>
                <a:cs typeface="Arial"/>
              </a:rPr>
            </a:br>
            <a:r>
              <a:rPr lang="en-US" sz="2000" dirty="0" smtClean="0">
                <a:solidFill>
                  <a:srgbClr val="FFFFFF"/>
                </a:solidFill>
                <a:latin typeface="Arial"/>
                <a:cs typeface="Arial"/>
              </a:rPr>
              <a:t>113 A.3d 283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Platt,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Defendant argued that because the mother ingested Topamax using her mother’s prescription instead of her own in the month before her pregnancy, she severed the link between the learned intermediary and herself as the patient.</a:t>
            </a:r>
          </a:p>
          <a:p>
            <a:r>
              <a:rPr lang="en-US" sz="2400" dirty="0" smtClean="0">
                <a:solidFill>
                  <a:srgbClr val="FFFFFF"/>
                </a:solidFill>
              </a:rPr>
              <a:t>This does not permit defendant from evading liability for the child’s injuries.</a:t>
            </a:r>
          </a:p>
        </p:txBody>
      </p:sp>
      <p:sp>
        <p:nvSpPr>
          <p:cNvPr id="4" name="Slide Number Placeholder 3"/>
          <p:cNvSpPr>
            <a:spLocks noGrp="1"/>
          </p:cNvSpPr>
          <p:nvPr>
            <p:ph type="sldNum" sz="quarter" idx="12"/>
          </p:nvPr>
        </p:nvSpPr>
        <p:spPr/>
        <p:txBody>
          <a:bodyPr/>
          <a:lstStyle/>
          <a:p>
            <a:fld id="{399A7A07-0BD0-2B45-87E2-5149D01EADE2}" type="slidenum">
              <a:rPr lang="en-US" smtClean="0"/>
              <a:pPr/>
              <a:t>106</a:t>
            </a:fld>
            <a:endParaRPr lang="en-US"/>
          </a:p>
        </p:txBody>
      </p:sp>
    </p:spTree>
    <p:extLst>
      <p:ext uri="{BB962C8B-B14F-4D97-AF65-F5344CB8AC3E}">
        <p14:creationId xmlns:p14="http://schemas.microsoft.com/office/powerpoint/2010/main" val="11169512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200" b="1" dirty="0" smtClean="0">
                <a:solidFill>
                  <a:srgbClr val="FFFFFF"/>
                </a:solidFill>
                <a:ea typeface="Garamond" pitchFamily="-107" charset="0"/>
                <a:cs typeface="Arial"/>
                <a:sym typeface="Garamond" pitchFamily="-107" charset="0"/>
              </a:rPr>
              <a:t>In re Avandia Marketing Sales Practices &amp; Product Liability</a:t>
            </a:r>
            <a:br>
              <a:rPr lang="en-US" sz="2200" b="1" dirty="0" smtClean="0">
                <a:solidFill>
                  <a:srgbClr val="FFFFFF"/>
                </a:solidFill>
                <a:ea typeface="Garamond" pitchFamily="-107" charset="0"/>
                <a:cs typeface="Arial"/>
                <a:sym typeface="Garamond" pitchFamily="-107" charset="0"/>
              </a:rPr>
            </a:br>
            <a:r>
              <a:rPr lang="en-US" sz="1800" dirty="0" smtClean="0">
                <a:solidFill>
                  <a:srgbClr val="FFFFFF"/>
                </a:solidFill>
                <a:ea typeface="Garamond" pitchFamily="-107" charset="0"/>
                <a:cs typeface="Arial"/>
                <a:sym typeface="Garamond" pitchFamily="-107" charset="0"/>
              </a:rPr>
              <a:t>804 F. 2d 633 (3</a:t>
            </a:r>
            <a:r>
              <a:rPr lang="en-US" sz="1800" baseline="30000" dirty="0" smtClean="0">
                <a:solidFill>
                  <a:srgbClr val="FFFFFF"/>
                </a:solidFill>
                <a:ea typeface="Garamond" pitchFamily="-107" charset="0"/>
                <a:cs typeface="Arial"/>
                <a:sym typeface="Garamond" pitchFamily="-107" charset="0"/>
              </a:rPr>
              <a:t>rd</a:t>
            </a:r>
            <a:r>
              <a:rPr lang="en-US" sz="1800" dirty="0" smtClean="0">
                <a:solidFill>
                  <a:srgbClr val="FFFFFF"/>
                </a:solidFill>
                <a:ea typeface="Garamond" pitchFamily="-107" charset="0"/>
                <a:cs typeface="Arial"/>
                <a:sym typeface="Garamond" pitchFamily="-107" charset="0"/>
              </a:rPr>
              <a:t> Cir. 2015)</a:t>
            </a:r>
            <a:br>
              <a:rPr lang="en-US" sz="18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Roth, C.J.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cs typeface="Garamond"/>
              </a:rPr>
              <a:t>Claim against GlaxoSmithKline by third party </a:t>
            </a:r>
            <a:r>
              <a:rPr lang="en-US" sz="2400" dirty="0" err="1" smtClean="0">
                <a:cs typeface="Garamond"/>
              </a:rPr>
              <a:t>payors</a:t>
            </a:r>
            <a:r>
              <a:rPr lang="en-US" sz="2400" dirty="0" smtClean="0">
                <a:cs typeface="Garamond"/>
              </a:rPr>
              <a:t>.</a:t>
            </a:r>
          </a:p>
          <a:p>
            <a:r>
              <a:rPr lang="en-US" sz="2400" dirty="0" smtClean="0">
                <a:cs typeface="Garamond"/>
              </a:rPr>
              <a:t>GSK allegedly misrepresented and concealed significant safety risks associated with the use of Avandia and other Type II diabetic drugs.</a:t>
            </a:r>
          </a:p>
          <a:p>
            <a:r>
              <a:rPr lang="en-US" sz="2400" dirty="0" smtClean="0">
                <a:cs typeface="Garamond"/>
              </a:rPr>
              <a:t> Third Circuit confirmed that the TPP’s adequately alleged the elements of standing under the Racketeer Influenced and Corrupt Organizations Act) RICO.</a:t>
            </a:r>
          </a:p>
          <a:p>
            <a:r>
              <a:rPr lang="en-US" sz="2400" dirty="0" smtClean="0">
                <a:cs typeface="Garamond"/>
              </a:rPr>
              <a:t>A RICO plaintiff who did not directly rely on a defendant’s misrepresentation can still establish proximate causation.</a:t>
            </a:r>
          </a:p>
          <a:p>
            <a:r>
              <a:rPr lang="en-US" sz="2400" dirty="0" smtClean="0">
                <a:cs typeface="Garamond"/>
              </a:rPr>
              <a:t>There was no risk of duplicative recovery.</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107</a:t>
            </a:fld>
            <a:endParaRPr lang="en-US" sz="1200" b="1" dirty="0"/>
          </a:p>
        </p:txBody>
      </p:sp>
    </p:spTree>
    <p:extLst>
      <p:ext uri="{BB962C8B-B14F-4D97-AF65-F5344CB8AC3E}">
        <p14:creationId xmlns:p14="http://schemas.microsoft.com/office/powerpoint/2010/main" val="1423415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800" b="1" dirty="0" smtClean="0">
                <a:solidFill>
                  <a:srgbClr val="FFFFFF"/>
                </a:solidFill>
                <a:latin typeface="Arial"/>
                <a:cs typeface="Arial"/>
              </a:rPr>
              <a:t>Bair v. Manor Care of Elizabethtown, PA</a:t>
            </a:r>
            <a:br>
              <a:rPr lang="en-US" sz="2800" b="1" dirty="0" smtClean="0">
                <a:solidFill>
                  <a:srgbClr val="FFFFFF"/>
                </a:solidFill>
                <a:latin typeface="Arial"/>
                <a:cs typeface="Arial"/>
              </a:rPr>
            </a:br>
            <a:r>
              <a:rPr lang="en-US" sz="2000" dirty="0" smtClean="0">
                <a:solidFill>
                  <a:srgbClr val="FFFFFF"/>
                </a:solidFill>
                <a:latin typeface="Arial"/>
                <a:cs typeface="Arial"/>
              </a:rPr>
              <a:t>108 A.3d 94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Bowes, J.</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830387"/>
            <a:ext cx="8229600" cy="4525963"/>
          </a:xfrm>
        </p:spPr>
        <p:txBody>
          <a:bodyPr>
            <a:noAutofit/>
          </a:bodyPr>
          <a:lstStyle/>
          <a:p>
            <a:r>
              <a:rPr lang="en-US" sz="2000" dirty="0" smtClean="0">
                <a:solidFill>
                  <a:srgbClr val="FFFFFF"/>
                </a:solidFill>
              </a:rPr>
              <a:t>Plaintiff filed a wrongful death and survival action claiming that Manor Care was neglectful and abused her mother during her stay in the facility which ultimately caused her death.</a:t>
            </a:r>
          </a:p>
          <a:p>
            <a:r>
              <a:rPr lang="en-US" sz="2000" dirty="0" smtClean="0">
                <a:solidFill>
                  <a:srgbClr val="FFFFFF"/>
                </a:solidFill>
              </a:rPr>
              <a:t>Manor Care sought to have the case referred to arbitration.  The court permitted discovery and an interlocutory appeal followed.</a:t>
            </a:r>
          </a:p>
          <a:p>
            <a:r>
              <a:rPr lang="en-US" sz="2000" dirty="0" smtClean="0">
                <a:solidFill>
                  <a:srgbClr val="FFFFFF"/>
                </a:solidFill>
              </a:rPr>
              <a:t>Burden is on Manor Care to demonstrate that a valid agreement to arbitrate existed between the parties and that the dispute was within the scope of the agreement.</a:t>
            </a:r>
          </a:p>
          <a:p>
            <a:r>
              <a:rPr lang="en-US" sz="2000" dirty="0" smtClean="0">
                <a:solidFill>
                  <a:srgbClr val="FFFFFF"/>
                </a:solidFill>
              </a:rPr>
              <a:t>The trial court determined that there was no agreement to arbitrate because Manor Care failed to affix its signature for consent.</a:t>
            </a:r>
          </a:p>
          <a:p>
            <a:r>
              <a:rPr lang="en-US" sz="2000" dirty="0" smtClean="0">
                <a:solidFill>
                  <a:srgbClr val="FFFFFF"/>
                </a:solidFill>
              </a:rPr>
              <a:t>Order affirmed after finding no abuse of discretion on part of trial court in overruling preliminary objections and refusing to compel arbitration.</a:t>
            </a:r>
          </a:p>
          <a:p>
            <a:r>
              <a:rPr lang="en-US" sz="2000" dirty="0" smtClean="0">
                <a:solidFill>
                  <a:srgbClr val="FFFFFF"/>
                </a:solidFill>
              </a:rPr>
              <a:t>Still good law?</a:t>
            </a:r>
          </a:p>
          <a:p>
            <a:endParaRPr lang="en-US" sz="2000" dirty="0" smtClean="0">
              <a:solidFill>
                <a:srgbClr val="FFFFFF"/>
              </a:solidFill>
            </a:endParaRP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11</a:t>
            </a:fld>
            <a:endParaRPr lang="en-US"/>
          </a:p>
        </p:txBody>
      </p:sp>
    </p:spTree>
    <p:extLst>
      <p:ext uri="{BB962C8B-B14F-4D97-AF65-F5344CB8AC3E}">
        <p14:creationId xmlns:p14="http://schemas.microsoft.com/office/powerpoint/2010/main" val="4924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2309352"/>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Nursing Home </a:t>
            </a:r>
          </a:p>
          <a:p>
            <a:pPr algn="ctr"/>
            <a:r>
              <a:rPr lang="en-US" sz="4000" b="1" dirty="0" smtClean="0">
                <a:ln>
                  <a:solidFill>
                    <a:schemeClr val="bg1"/>
                  </a:solidFill>
                </a:ln>
                <a:solidFill>
                  <a:srgbClr val="FFFFFF"/>
                </a:solidFill>
                <a:latin typeface="Copperplate Gothic Bold"/>
                <a:cs typeface="Copperplate Gothic Bold"/>
              </a:rPr>
              <a:t>Negligence - SOL</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12</a:t>
            </a:fld>
            <a:endParaRPr lang="en-US" dirty="0"/>
          </a:p>
        </p:txBody>
      </p:sp>
    </p:spTree>
    <p:extLst>
      <p:ext uri="{BB962C8B-B14F-4D97-AF65-F5344CB8AC3E}">
        <p14:creationId xmlns:p14="http://schemas.microsoft.com/office/powerpoint/2010/main" val="165048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Breslin</a:t>
            </a:r>
            <a:r>
              <a:rPr lang="en-US" sz="2700" b="1" dirty="0" smtClean="0">
                <a:solidFill>
                  <a:srgbClr val="FFFFFF"/>
                </a:solidFill>
                <a:latin typeface="Arial"/>
                <a:cs typeface="Arial"/>
              </a:rPr>
              <a:t> v. Mountain View Nursing Home</a:t>
            </a:r>
            <a:br>
              <a:rPr lang="en-US" sz="2700" b="1" dirty="0" smtClean="0">
                <a:solidFill>
                  <a:srgbClr val="FFFFFF"/>
                </a:solidFill>
                <a:latin typeface="Arial"/>
                <a:cs typeface="Arial"/>
              </a:rPr>
            </a:br>
            <a:r>
              <a:rPr lang="en-US" sz="2000" dirty="0" smtClean="0">
                <a:solidFill>
                  <a:srgbClr val="FFFFFF"/>
                </a:solidFill>
                <a:latin typeface="Arial"/>
                <a:cs typeface="Arial"/>
              </a:rPr>
              <a:t>2017 Pa. Super. LEXIS 752 (Sept. 28, 2017)</a:t>
            </a:r>
            <a:br>
              <a:rPr lang="en-US" sz="2000" dirty="0" smtClean="0">
                <a:solidFill>
                  <a:srgbClr val="FFFFFF"/>
                </a:solidFill>
                <a:latin typeface="Arial"/>
                <a:cs typeface="Arial"/>
              </a:rPr>
            </a:br>
            <a:r>
              <a:rPr lang="en-US" sz="1600" i="1" dirty="0" err="1" smtClean="0">
                <a:solidFill>
                  <a:srgbClr val="FFFFFF"/>
                </a:solidFill>
                <a:cs typeface="Arial"/>
              </a:rPr>
              <a:t>Musmanno</a:t>
            </a:r>
            <a:r>
              <a:rPr lang="en-US" sz="1600" i="1" dirty="0" smtClean="0">
                <a:solidFill>
                  <a:srgbClr val="FFFFFF"/>
                </a:solidFill>
                <a:cs typeface="Arial"/>
              </a:rPr>
              <a:t>, J.</a:t>
            </a:r>
            <a:endParaRPr lang="en-US" sz="1600" dirty="0">
              <a:solidFill>
                <a:srgbClr val="FFFFFF"/>
              </a:solidFill>
              <a:latin typeface="Arial"/>
              <a:cs typeface="Arial"/>
            </a:endParaRPr>
          </a:p>
        </p:txBody>
      </p:sp>
      <p:sp>
        <p:nvSpPr>
          <p:cNvPr id="3" name="Content Placeholder 2"/>
          <p:cNvSpPr>
            <a:spLocks noGrp="1"/>
          </p:cNvSpPr>
          <p:nvPr>
            <p:ph idx="1"/>
          </p:nvPr>
        </p:nvSpPr>
        <p:spPr>
          <a:xfrm>
            <a:off x="457199" y="1730829"/>
            <a:ext cx="8461829" cy="4990646"/>
          </a:xfrm>
        </p:spPr>
        <p:txBody>
          <a:bodyPr>
            <a:noAutofit/>
          </a:bodyPr>
          <a:lstStyle/>
          <a:p>
            <a:r>
              <a:rPr lang="en-US" sz="1800" dirty="0" smtClean="0">
                <a:solidFill>
                  <a:srgbClr val="FFFFFF"/>
                </a:solidFill>
              </a:rPr>
              <a:t>Lawsuit regarding patient who developed Grade III and/or Grade IV pressure ulcers.</a:t>
            </a:r>
          </a:p>
          <a:p>
            <a:r>
              <a:rPr lang="en-US" sz="1800" dirty="0" smtClean="0">
                <a:solidFill>
                  <a:srgbClr val="FFFFFF"/>
                </a:solidFill>
              </a:rPr>
              <a:t>Court reversed dismissal of corporate claim based upon </a:t>
            </a:r>
            <a:r>
              <a:rPr lang="en-US" sz="1800" i="1" u="sng" dirty="0" err="1" smtClean="0">
                <a:solidFill>
                  <a:srgbClr val="FFFFFF"/>
                </a:solidFill>
              </a:rPr>
              <a:t>Althaus</a:t>
            </a:r>
            <a:r>
              <a:rPr lang="en-US" sz="1800" i="1" u="sng" dirty="0" smtClean="0">
                <a:solidFill>
                  <a:srgbClr val="FFFFFF"/>
                </a:solidFill>
              </a:rPr>
              <a:t> v. Cohen 756 A.2d 1166 (Pa. 2000</a:t>
            </a:r>
            <a:r>
              <a:rPr lang="en-US" sz="1800" dirty="0" smtClean="0">
                <a:solidFill>
                  <a:srgbClr val="FFFFFF"/>
                </a:solidFill>
              </a:rPr>
              <a:t>.</a:t>
            </a:r>
          </a:p>
          <a:p>
            <a:r>
              <a:rPr lang="en-US" sz="1800" dirty="0" smtClean="0">
                <a:solidFill>
                  <a:srgbClr val="FFFFFF"/>
                </a:solidFill>
              </a:rPr>
              <a:t>There was a special relationship between the patient and the facility.</a:t>
            </a:r>
          </a:p>
          <a:p>
            <a:r>
              <a:rPr lang="en-US" sz="1800" dirty="0" smtClean="0">
                <a:solidFill>
                  <a:srgbClr val="FFFFFF"/>
                </a:solidFill>
              </a:rPr>
              <a:t>Facility provided all of decedent’s medical care, daily care and personal needs.</a:t>
            </a:r>
          </a:p>
          <a:p>
            <a:r>
              <a:rPr lang="en-US" sz="1800" dirty="0" smtClean="0">
                <a:solidFill>
                  <a:srgbClr val="FFFFFF"/>
                </a:solidFill>
              </a:rPr>
              <a:t>Claim for vicarious liability properly set forth.  Completely relied upon the staff.</a:t>
            </a:r>
          </a:p>
          <a:p>
            <a:r>
              <a:rPr lang="en-US" sz="1800" dirty="0" smtClean="0">
                <a:solidFill>
                  <a:srgbClr val="FFFFFF"/>
                </a:solidFill>
              </a:rPr>
              <a:t>Patient could not identify by the name the people responsible, but that was not necessary.</a:t>
            </a:r>
          </a:p>
          <a:p>
            <a:r>
              <a:rPr lang="en-US" sz="1800" dirty="0" smtClean="0">
                <a:solidFill>
                  <a:srgbClr val="FFFFFF"/>
                </a:solidFill>
              </a:rPr>
              <a:t>People described as nurses, physicians, resident physicians, fellows, attending physicians, therapists, agents, servants, workers, employees, contractors, subcontractors, and/or staff was not lacking in specificity.</a:t>
            </a:r>
          </a:p>
          <a:p>
            <a:pPr marL="0" indent="0">
              <a:buNone/>
            </a:pPr>
            <a:endParaRPr lang="en-US" sz="18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13</a:t>
            </a:fld>
            <a:endParaRPr lang="en-US"/>
          </a:p>
        </p:txBody>
      </p:sp>
    </p:spTree>
    <p:extLst>
      <p:ext uri="{BB962C8B-B14F-4D97-AF65-F5344CB8AC3E}">
        <p14:creationId xmlns:p14="http://schemas.microsoft.com/office/powerpoint/2010/main" val="169750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Breslin</a:t>
            </a:r>
            <a:r>
              <a:rPr lang="en-US" sz="2700" b="1" dirty="0" smtClean="0">
                <a:solidFill>
                  <a:srgbClr val="FFFFFF"/>
                </a:solidFill>
                <a:latin typeface="Arial"/>
                <a:cs typeface="Arial"/>
              </a:rPr>
              <a:t> v. Mountain View Nursing Home</a:t>
            </a:r>
            <a:br>
              <a:rPr lang="en-US" sz="2700" b="1" dirty="0" smtClean="0">
                <a:solidFill>
                  <a:srgbClr val="FFFFFF"/>
                </a:solidFill>
                <a:latin typeface="Arial"/>
                <a:cs typeface="Arial"/>
              </a:rPr>
            </a:br>
            <a:r>
              <a:rPr lang="en-US" sz="2000" dirty="0" smtClean="0">
                <a:solidFill>
                  <a:srgbClr val="FFFFFF"/>
                </a:solidFill>
                <a:latin typeface="Arial"/>
                <a:cs typeface="Arial"/>
              </a:rPr>
              <a:t>2017 Pa. Super. LEXIS 752 (Sept. 28, 2017)</a:t>
            </a:r>
            <a:br>
              <a:rPr lang="en-US" sz="2000" dirty="0" smtClean="0">
                <a:solidFill>
                  <a:srgbClr val="FFFFFF"/>
                </a:solidFill>
                <a:latin typeface="Arial"/>
                <a:cs typeface="Arial"/>
              </a:rPr>
            </a:br>
            <a:r>
              <a:rPr lang="en-US" sz="1600" i="1" dirty="0" err="1" smtClean="0">
                <a:solidFill>
                  <a:srgbClr val="FFFFFF"/>
                </a:solidFill>
                <a:cs typeface="Arial"/>
              </a:rPr>
              <a:t>Musmanno</a:t>
            </a:r>
            <a:r>
              <a:rPr lang="en-US" sz="1600" i="1" dirty="0" smtClean="0">
                <a:solidFill>
                  <a:srgbClr val="FFFFFF"/>
                </a:solidFill>
                <a:cs typeface="Arial"/>
              </a:rPr>
              <a:t>, J.</a:t>
            </a:r>
            <a:endParaRPr lang="en-US" sz="1600" dirty="0">
              <a:solidFill>
                <a:srgbClr val="FFFFFF"/>
              </a:solidFill>
              <a:latin typeface="Arial"/>
              <a:cs typeface="Arial"/>
            </a:endParaRPr>
          </a:p>
        </p:txBody>
      </p:sp>
      <p:sp>
        <p:nvSpPr>
          <p:cNvPr id="3" name="Content Placeholder 2"/>
          <p:cNvSpPr>
            <a:spLocks noGrp="1"/>
          </p:cNvSpPr>
          <p:nvPr>
            <p:ph idx="1"/>
          </p:nvPr>
        </p:nvSpPr>
        <p:spPr>
          <a:xfrm>
            <a:off x="457199" y="1730829"/>
            <a:ext cx="8461829" cy="4990646"/>
          </a:xfrm>
        </p:spPr>
        <p:txBody>
          <a:bodyPr>
            <a:noAutofit/>
          </a:bodyPr>
          <a:lstStyle/>
          <a:p>
            <a:r>
              <a:rPr lang="en-US" sz="2000" dirty="0" smtClean="0">
                <a:solidFill>
                  <a:srgbClr val="FFFFFF"/>
                </a:solidFill>
              </a:rPr>
              <a:t>Was not scandalous or impertinent to say that the nursing home operated the facility to maximize profits and/or revenues at the peril of facility residents.</a:t>
            </a:r>
          </a:p>
          <a:p>
            <a:r>
              <a:rPr lang="en-US" sz="2000" dirty="0" smtClean="0">
                <a:solidFill>
                  <a:srgbClr val="FFFFFF"/>
                </a:solidFill>
              </a:rPr>
              <a:t>Punitive damages should not have been dismissed.</a:t>
            </a:r>
          </a:p>
          <a:p>
            <a:r>
              <a:rPr lang="en-US" sz="2000" dirty="0" smtClean="0">
                <a:solidFill>
                  <a:srgbClr val="FFFFFF"/>
                </a:solidFill>
              </a:rPr>
              <a:t>Allegation that nursing home was motivated by desire to increase profits, knowingly mismanaged and/or reducing staff levels below levels needed to provide adequate care and supervision to its patients is enough to set forth punitive damages.</a:t>
            </a:r>
          </a:p>
          <a:p>
            <a:r>
              <a:rPr lang="en-US" sz="2000" dirty="0" smtClean="0">
                <a:solidFill>
                  <a:srgbClr val="FFFFFF"/>
                </a:solidFill>
              </a:rPr>
              <a:t>Affirmed trial court’s Order relating to references to fraud in the Amended Complaint, which Plaintiff voluntarily agreed to strike.</a:t>
            </a:r>
          </a:p>
          <a:p>
            <a:r>
              <a:rPr lang="en-US" sz="2000" dirty="0" smtClean="0">
                <a:solidFill>
                  <a:srgbClr val="FFFFFF"/>
                </a:solidFill>
              </a:rPr>
              <a:t>Reversed the rest of the dismissal.</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14</a:t>
            </a:fld>
            <a:endParaRPr lang="en-US"/>
          </a:p>
        </p:txBody>
      </p:sp>
    </p:spTree>
    <p:extLst>
      <p:ext uri="{BB962C8B-B14F-4D97-AF65-F5344CB8AC3E}">
        <p14:creationId xmlns:p14="http://schemas.microsoft.com/office/powerpoint/2010/main" val="3020685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Scampone</a:t>
            </a:r>
            <a:r>
              <a:rPr lang="en-US" sz="2700" b="1" dirty="0" smtClean="0">
                <a:solidFill>
                  <a:srgbClr val="FFFFFF"/>
                </a:solidFill>
                <a:latin typeface="Arial"/>
                <a:cs typeface="Arial"/>
              </a:rPr>
              <a:t> v. </a:t>
            </a:r>
            <a:r>
              <a:rPr lang="en-US" sz="2700" b="1" dirty="0" err="1" smtClean="0">
                <a:solidFill>
                  <a:srgbClr val="FFFFFF"/>
                </a:solidFill>
                <a:latin typeface="Arial"/>
                <a:cs typeface="Arial"/>
              </a:rPr>
              <a:t>Grane</a:t>
            </a:r>
            <a:r>
              <a:rPr lang="en-US" sz="2700" b="1" dirty="0" smtClean="0">
                <a:solidFill>
                  <a:srgbClr val="FFFFFF"/>
                </a:solidFill>
                <a:latin typeface="Arial"/>
                <a:cs typeface="Arial"/>
              </a:rPr>
              <a:t> Healthcare Co.</a:t>
            </a:r>
            <a:br>
              <a:rPr lang="en-US" sz="2700" b="1" dirty="0" smtClean="0">
                <a:solidFill>
                  <a:srgbClr val="FFFFFF"/>
                </a:solidFill>
                <a:latin typeface="Arial"/>
                <a:cs typeface="Arial"/>
              </a:rPr>
            </a:br>
            <a:r>
              <a:rPr lang="en-US" sz="2000" dirty="0" smtClean="0">
                <a:solidFill>
                  <a:srgbClr val="FFFFFF"/>
                </a:solidFill>
                <a:latin typeface="Arial"/>
                <a:cs typeface="Arial"/>
              </a:rPr>
              <a:t>2017 Pa. Super. LEXIS 603 (August 8, 2017)</a:t>
            </a:r>
            <a:br>
              <a:rPr lang="en-US" sz="2000" dirty="0" smtClean="0">
                <a:solidFill>
                  <a:srgbClr val="FFFFFF"/>
                </a:solidFill>
                <a:latin typeface="Arial"/>
                <a:cs typeface="Arial"/>
              </a:rPr>
            </a:br>
            <a:r>
              <a:rPr lang="en-US" sz="1600" i="1" dirty="0" smtClean="0">
                <a:solidFill>
                  <a:srgbClr val="FFFFFF"/>
                </a:solidFill>
                <a:cs typeface="Arial"/>
              </a:rPr>
              <a:t>Bowes, J.</a:t>
            </a:r>
            <a:endParaRPr lang="en-US" sz="1600" dirty="0">
              <a:solidFill>
                <a:srgbClr val="FFFFFF"/>
              </a:solidFill>
              <a:latin typeface="Arial"/>
              <a:cs typeface="Arial"/>
            </a:endParaRPr>
          </a:p>
        </p:txBody>
      </p:sp>
      <p:sp>
        <p:nvSpPr>
          <p:cNvPr id="3" name="Content Placeholder 2"/>
          <p:cNvSpPr>
            <a:spLocks noGrp="1"/>
          </p:cNvSpPr>
          <p:nvPr>
            <p:ph idx="1"/>
          </p:nvPr>
        </p:nvSpPr>
        <p:spPr>
          <a:xfrm>
            <a:off x="457199" y="1730829"/>
            <a:ext cx="8461829" cy="4990646"/>
          </a:xfrm>
        </p:spPr>
        <p:txBody>
          <a:bodyPr>
            <a:noAutofit/>
          </a:bodyPr>
          <a:lstStyle/>
          <a:p>
            <a:r>
              <a:rPr lang="en-US" sz="2400" dirty="0" smtClean="0">
                <a:solidFill>
                  <a:srgbClr val="FFFFFF"/>
                </a:solidFill>
              </a:rPr>
              <a:t>Case reversed and remanded for new trial.</a:t>
            </a:r>
          </a:p>
          <a:p>
            <a:r>
              <a:rPr lang="en-US" sz="2400" dirty="0" smtClean="0">
                <a:solidFill>
                  <a:srgbClr val="FFFFFF"/>
                </a:solidFill>
              </a:rPr>
              <a:t>Has been to the Superior court twice, the Supreme Court once and the Trial Court twice.</a:t>
            </a:r>
          </a:p>
          <a:p>
            <a:r>
              <a:rPr lang="en-US" sz="2400" dirty="0" smtClean="0">
                <a:solidFill>
                  <a:srgbClr val="FFFFFF"/>
                </a:solidFill>
              </a:rPr>
              <a:t>Nothing in </a:t>
            </a:r>
            <a:r>
              <a:rPr lang="en-US" sz="2400" i="1" dirty="0" err="1" smtClean="0">
                <a:solidFill>
                  <a:srgbClr val="FFFFFF"/>
                </a:solidFill>
              </a:rPr>
              <a:t>Scampone</a:t>
            </a:r>
            <a:r>
              <a:rPr lang="en-US" sz="2400" i="1" dirty="0" smtClean="0">
                <a:solidFill>
                  <a:srgbClr val="FFFFFF"/>
                </a:solidFill>
              </a:rPr>
              <a:t> II</a:t>
            </a:r>
            <a:r>
              <a:rPr lang="en-US" sz="2400" dirty="0" smtClean="0">
                <a:solidFill>
                  <a:srgbClr val="FFFFFF"/>
                </a:solidFill>
              </a:rPr>
              <a:t> alters the conclusion that </a:t>
            </a:r>
            <a:r>
              <a:rPr lang="en-US" sz="2400" dirty="0" err="1" smtClean="0">
                <a:solidFill>
                  <a:srgbClr val="FFFFFF"/>
                </a:solidFill>
              </a:rPr>
              <a:t>Grane</a:t>
            </a:r>
            <a:r>
              <a:rPr lang="en-US" sz="2400" dirty="0" smtClean="0">
                <a:solidFill>
                  <a:srgbClr val="FFFFFF"/>
                </a:solidFill>
              </a:rPr>
              <a:t> was subject to vicarious liability.</a:t>
            </a:r>
          </a:p>
          <a:p>
            <a:r>
              <a:rPr lang="en-US" sz="2400" dirty="0" smtClean="0">
                <a:solidFill>
                  <a:srgbClr val="FFFFFF"/>
                </a:solidFill>
              </a:rPr>
              <a:t>Highland and </a:t>
            </a:r>
            <a:r>
              <a:rPr lang="en-US" sz="2400" dirty="0" err="1" smtClean="0">
                <a:solidFill>
                  <a:srgbClr val="FFFFFF"/>
                </a:solidFill>
              </a:rPr>
              <a:t>Grane</a:t>
            </a:r>
            <a:r>
              <a:rPr lang="en-US" sz="2400" dirty="0" smtClean="0">
                <a:solidFill>
                  <a:srgbClr val="FFFFFF"/>
                </a:solidFill>
              </a:rPr>
              <a:t> employees were jointly and severally liable.</a:t>
            </a:r>
          </a:p>
          <a:p>
            <a:r>
              <a:rPr lang="en-US" sz="2400" dirty="0" smtClean="0">
                <a:solidFill>
                  <a:srgbClr val="FFFFFF"/>
                </a:solidFill>
              </a:rPr>
              <a:t>Compensatory damage trial award against </a:t>
            </a:r>
            <a:r>
              <a:rPr lang="en-US" sz="2400" dirty="0" err="1" smtClean="0">
                <a:solidFill>
                  <a:srgbClr val="FFFFFF"/>
                </a:solidFill>
              </a:rPr>
              <a:t>Grane</a:t>
            </a:r>
            <a:r>
              <a:rPr lang="en-US" sz="2400" dirty="0" smtClean="0">
                <a:solidFill>
                  <a:srgbClr val="FFFFFF"/>
                </a:solidFill>
              </a:rPr>
              <a:t>.  New trial could be ordered against one without the other, notwithstanding that they are joint </a:t>
            </a:r>
            <a:r>
              <a:rPr lang="en-US" sz="2400" dirty="0" err="1" smtClean="0">
                <a:solidFill>
                  <a:srgbClr val="FFFFFF"/>
                </a:solidFill>
              </a:rPr>
              <a:t>tortfeasors</a:t>
            </a:r>
            <a:r>
              <a:rPr lang="en-US" sz="2400" dirty="0" smtClean="0">
                <a:solidFill>
                  <a:srgbClr val="FFFFFF"/>
                </a:solidFill>
              </a:rPr>
              <a:t>.</a:t>
            </a:r>
          </a:p>
          <a:p>
            <a:r>
              <a:rPr lang="en-US" sz="2400" dirty="0" smtClean="0">
                <a:solidFill>
                  <a:srgbClr val="FFFFFF"/>
                </a:solidFill>
              </a:rPr>
              <a:t>Punitive damages.  There was proof of systematic understaffing and knowledge of that.</a:t>
            </a: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15</a:t>
            </a:fld>
            <a:endParaRPr lang="en-US"/>
          </a:p>
        </p:txBody>
      </p:sp>
    </p:spTree>
    <p:extLst>
      <p:ext uri="{BB962C8B-B14F-4D97-AF65-F5344CB8AC3E}">
        <p14:creationId xmlns:p14="http://schemas.microsoft.com/office/powerpoint/2010/main" val="2761622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Scampone</a:t>
            </a:r>
            <a:r>
              <a:rPr lang="en-US" sz="2700" b="1" dirty="0" smtClean="0">
                <a:solidFill>
                  <a:srgbClr val="FFFFFF"/>
                </a:solidFill>
                <a:latin typeface="Arial"/>
                <a:cs typeface="Arial"/>
              </a:rPr>
              <a:t> v. </a:t>
            </a:r>
            <a:r>
              <a:rPr lang="en-US" sz="2700" b="1" dirty="0" err="1" smtClean="0">
                <a:solidFill>
                  <a:srgbClr val="FFFFFF"/>
                </a:solidFill>
                <a:latin typeface="Arial"/>
                <a:cs typeface="Arial"/>
              </a:rPr>
              <a:t>Grane</a:t>
            </a:r>
            <a:r>
              <a:rPr lang="en-US" sz="2700" b="1" dirty="0" smtClean="0">
                <a:solidFill>
                  <a:srgbClr val="FFFFFF"/>
                </a:solidFill>
                <a:latin typeface="Arial"/>
                <a:cs typeface="Arial"/>
              </a:rPr>
              <a:t> Healthcare Co.</a:t>
            </a:r>
            <a:br>
              <a:rPr lang="en-US" sz="2700" b="1" dirty="0" smtClean="0">
                <a:solidFill>
                  <a:srgbClr val="FFFFFF"/>
                </a:solidFill>
                <a:latin typeface="Arial"/>
                <a:cs typeface="Arial"/>
              </a:rPr>
            </a:br>
            <a:r>
              <a:rPr lang="en-US" sz="2000" dirty="0" smtClean="0">
                <a:solidFill>
                  <a:srgbClr val="FFFFFF"/>
                </a:solidFill>
                <a:latin typeface="Arial"/>
                <a:cs typeface="Arial"/>
              </a:rPr>
              <a:t>2017 Pa. Super. LEXIS 603 (August 8, 2017)</a:t>
            </a:r>
            <a:br>
              <a:rPr lang="en-US" sz="2000" dirty="0" smtClean="0">
                <a:solidFill>
                  <a:srgbClr val="FFFFFF"/>
                </a:solidFill>
                <a:latin typeface="Arial"/>
                <a:cs typeface="Arial"/>
              </a:rPr>
            </a:br>
            <a:r>
              <a:rPr lang="en-US" sz="1600" i="1" dirty="0" smtClean="0">
                <a:solidFill>
                  <a:srgbClr val="FFFFFF"/>
                </a:solidFill>
                <a:cs typeface="Arial"/>
              </a:rPr>
              <a:t>Bowes, J.</a:t>
            </a:r>
            <a:endParaRPr lang="en-US" sz="1600" dirty="0">
              <a:solidFill>
                <a:srgbClr val="FFFFFF"/>
              </a:solidFill>
              <a:latin typeface="Arial"/>
              <a:cs typeface="Arial"/>
            </a:endParaRPr>
          </a:p>
        </p:txBody>
      </p:sp>
      <p:sp>
        <p:nvSpPr>
          <p:cNvPr id="3" name="Content Placeholder 2"/>
          <p:cNvSpPr>
            <a:spLocks noGrp="1"/>
          </p:cNvSpPr>
          <p:nvPr>
            <p:ph idx="1"/>
          </p:nvPr>
        </p:nvSpPr>
        <p:spPr>
          <a:xfrm>
            <a:off x="457199" y="1730829"/>
            <a:ext cx="8461829" cy="4990646"/>
          </a:xfrm>
        </p:spPr>
        <p:txBody>
          <a:bodyPr>
            <a:noAutofit/>
          </a:bodyPr>
          <a:lstStyle/>
          <a:p>
            <a:r>
              <a:rPr lang="en-US" sz="2400" dirty="0" smtClean="0">
                <a:solidFill>
                  <a:srgbClr val="FFFFFF"/>
                </a:solidFill>
              </a:rPr>
              <a:t>Punitive damages trial must include Highland since its employees allegedly colluded with </a:t>
            </a:r>
            <a:r>
              <a:rPr lang="en-US" sz="2400" dirty="0" err="1" smtClean="0">
                <a:solidFill>
                  <a:srgbClr val="FFFFFF"/>
                </a:solidFill>
              </a:rPr>
              <a:t>Grane</a:t>
            </a:r>
            <a:r>
              <a:rPr lang="en-US" sz="2400" dirty="0" smtClean="0">
                <a:solidFill>
                  <a:srgbClr val="FFFFFF"/>
                </a:solidFill>
              </a:rPr>
              <a:t> employees.</a:t>
            </a:r>
          </a:p>
          <a:p>
            <a:r>
              <a:rPr lang="en-US" sz="2400" dirty="0" smtClean="0">
                <a:solidFill>
                  <a:srgbClr val="FFFFFF"/>
                </a:solidFill>
              </a:rPr>
              <a:t>“Profound disapproval of the flaunting of applicable discovery rules” by Gran and Highland.</a:t>
            </a:r>
          </a:p>
          <a:p>
            <a:r>
              <a:rPr lang="en-US" sz="2400" dirty="0" smtClean="0">
                <a:solidFill>
                  <a:srgbClr val="FFFFFF"/>
                </a:solidFill>
              </a:rPr>
              <a:t>In spite of terrible actions, the Superior Court would not find abuse of discretion in trial court’s refusal to prevent defendants from presenting a defense.</a:t>
            </a:r>
          </a:p>
          <a:p>
            <a:r>
              <a:rPr lang="en-US" sz="2400" dirty="0" smtClean="0">
                <a:solidFill>
                  <a:srgbClr val="FFFFFF"/>
                </a:solidFill>
              </a:rPr>
              <a:t>No grounds for recusal.</a:t>
            </a: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16</a:t>
            </a:fld>
            <a:endParaRPr lang="en-US"/>
          </a:p>
        </p:txBody>
      </p:sp>
    </p:spTree>
    <p:extLst>
      <p:ext uri="{BB962C8B-B14F-4D97-AF65-F5344CB8AC3E}">
        <p14:creationId xmlns:p14="http://schemas.microsoft.com/office/powerpoint/2010/main" val="2200382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Dubose v. Quinlan</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125 A.3d 1231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Ford Elliot, P.J.E.</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Mrs. Dubose, suffering from severe brain damage, developed a pressure wound while in a nursing home and ultimately passed away.</a:t>
            </a:r>
          </a:p>
          <a:p>
            <a:r>
              <a:rPr lang="en-US" sz="2000" dirty="0" smtClean="0">
                <a:solidFill>
                  <a:srgbClr val="FFFFFF"/>
                </a:solidFill>
              </a:rPr>
              <a:t>Nursing home used a licensed practical nurse to provide advanced wound care, in violation of the Nurse Practices Act, for Mrs. Dubose’s 10 pressure ulcers and systemic infection.</a:t>
            </a:r>
          </a:p>
          <a:p>
            <a:r>
              <a:rPr lang="en-US" sz="2000" dirty="0" smtClean="0">
                <a:solidFill>
                  <a:srgbClr val="FFFFFF"/>
                </a:solidFill>
              </a:rPr>
              <a:t>Evidence showed that decedent was malnourished, dehydrated and suffered conscious pain from numerous bed sores.</a:t>
            </a:r>
          </a:p>
          <a:p>
            <a:r>
              <a:rPr lang="en-US" sz="2000" dirty="0" err="1" smtClean="0">
                <a:solidFill>
                  <a:srgbClr val="FFFFFF"/>
                </a:solidFill>
              </a:rPr>
              <a:t>Mcare</a:t>
            </a:r>
            <a:r>
              <a:rPr lang="en-US" sz="2000" dirty="0" smtClean="0">
                <a:solidFill>
                  <a:srgbClr val="FFFFFF"/>
                </a:solidFill>
              </a:rPr>
              <a:t> Act provides that wrongful death and survival actions may be brought within two (2) years from the date of death.</a:t>
            </a:r>
          </a:p>
          <a:p>
            <a:r>
              <a:rPr lang="en-US" sz="2000" dirty="0" smtClean="0">
                <a:solidFill>
                  <a:srgbClr val="FFFFFF"/>
                </a:solidFill>
              </a:rPr>
              <a:t>Argument was made that the SOL began to run when Mrs. Dubose developed a pressure wound.  The court clearly rejected that.</a:t>
            </a: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17</a:t>
            </a:fld>
            <a:endParaRPr lang="en-US"/>
          </a:p>
        </p:txBody>
      </p:sp>
    </p:spTree>
    <p:extLst>
      <p:ext uri="{BB962C8B-B14F-4D97-AF65-F5344CB8AC3E}">
        <p14:creationId xmlns:p14="http://schemas.microsoft.com/office/powerpoint/2010/main" val="3116708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Dubose v. Quinlan</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125 A.3d 1231 (Pa. Super. 2015)</a:t>
            </a:r>
            <a:br>
              <a:rPr lang="en-US" sz="2000" dirty="0" smtClean="0">
                <a:solidFill>
                  <a:srgbClr val="FFFFFF"/>
                </a:solidFill>
                <a:latin typeface="Arial"/>
                <a:cs typeface="Arial"/>
              </a:rPr>
            </a:br>
            <a:r>
              <a:rPr lang="en-US" sz="1600" i="1" dirty="0">
                <a:solidFill>
                  <a:srgbClr val="FFFFFF"/>
                </a:solidFill>
                <a:cs typeface="Arial"/>
              </a:rPr>
              <a:t>Ford Elliot, </a:t>
            </a:r>
            <a:r>
              <a:rPr lang="en-US" sz="1600" i="1" dirty="0" smtClean="0">
                <a:solidFill>
                  <a:srgbClr val="FFFFFF"/>
                </a:solidFill>
                <a:cs typeface="Arial"/>
              </a:rPr>
              <a:t>P.J.E.</a:t>
            </a:r>
            <a:endParaRPr lang="en-US" sz="1600" dirty="0">
              <a:solidFill>
                <a:srgbClr val="FFFFFF"/>
              </a:solidFill>
              <a:latin typeface="Arial"/>
              <a:cs typeface="Arial"/>
            </a:endParaRPr>
          </a:p>
        </p:txBody>
      </p:sp>
      <p:sp>
        <p:nvSpPr>
          <p:cNvPr id="3" name="Content Placeholder 2"/>
          <p:cNvSpPr>
            <a:spLocks noGrp="1"/>
          </p:cNvSpPr>
          <p:nvPr>
            <p:ph idx="1"/>
          </p:nvPr>
        </p:nvSpPr>
        <p:spPr>
          <a:xfrm>
            <a:off x="457199" y="1730829"/>
            <a:ext cx="8461829" cy="4990646"/>
          </a:xfrm>
        </p:spPr>
        <p:txBody>
          <a:bodyPr>
            <a:noAutofit/>
          </a:bodyPr>
          <a:lstStyle/>
          <a:p>
            <a:r>
              <a:rPr lang="en-US" sz="1800" dirty="0" smtClean="0">
                <a:solidFill>
                  <a:srgbClr val="FFFFFF"/>
                </a:solidFill>
              </a:rPr>
              <a:t>Defendant argued wrongful death actions are strictly limited to pecuniary damages.  The court rejected that. </a:t>
            </a:r>
          </a:p>
          <a:p>
            <a:r>
              <a:rPr lang="en-US" sz="1800" dirty="0" smtClean="0">
                <a:solidFill>
                  <a:srgbClr val="FFFFFF"/>
                </a:solidFill>
              </a:rPr>
              <a:t>Rejected was the claim that wrongful death does not encompass damages for emotional loss or mental pain and suffering.  Evidence was sufficient to prove punitive damages.</a:t>
            </a:r>
          </a:p>
          <a:p>
            <a:r>
              <a:rPr lang="en-US" sz="1800" dirty="0" smtClean="0">
                <a:solidFill>
                  <a:srgbClr val="FFFFFF"/>
                </a:solidFill>
              </a:rPr>
              <a:t>The wrongful death verdict was $125,000, and the Survival Act verdict was $1 million.</a:t>
            </a:r>
          </a:p>
          <a:p>
            <a:r>
              <a:rPr lang="en-US" sz="1800" dirty="0" smtClean="0">
                <a:solidFill>
                  <a:srgbClr val="FFFFFF"/>
                </a:solidFill>
              </a:rPr>
              <a:t>The fact that Mrs. Dubose suffered permanent, debilitating brain injury does not mean that she was physiologically incapable of feeling pain.</a:t>
            </a:r>
          </a:p>
          <a:p>
            <a:r>
              <a:rPr lang="en-US" sz="1800" dirty="0" smtClean="0">
                <a:solidFill>
                  <a:srgbClr val="FFFFFF"/>
                </a:solidFill>
              </a:rPr>
              <a:t>The verdict should not be discounted because of decreased mental functioning and poor prognosis.  </a:t>
            </a:r>
          </a:p>
          <a:p>
            <a:r>
              <a:rPr lang="en-US" sz="1800" dirty="0" smtClean="0">
                <a:solidFill>
                  <a:srgbClr val="FFFFFF"/>
                </a:solidFill>
              </a:rPr>
              <a:t>The nursing home cannot show that it was prejudiced by the jury’s punitive damage award since it was less than the compensatory damages.</a:t>
            </a:r>
          </a:p>
          <a:p>
            <a:r>
              <a:rPr lang="en-US" sz="1800" dirty="0" smtClean="0">
                <a:solidFill>
                  <a:srgbClr val="FFFFFF"/>
                </a:solidFill>
              </a:rPr>
              <a:t>There was no requirement to bifurcate the punitive damage phase of the trial.</a:t>
            </a:r>
            <a:endParaRPr lang="en-US" sz="18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18</a:t>
            </a:fld>
            <a:endParaRPr lang="en-US"/>
          </a:p>
        </p:txBody>
      </p:sp>
    </p:spTree>
    <p:extLst>
      <p:ext uri="{BB962C8B-B14F-4D97-AF65-F5344CB8AC3E}">
        <p14:creationId xmlns:p14="http://schemas.microsoft.com/office/powerpoint/2010/main" val="3532396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56596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Discovery</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19</a:t>
            </a:fld>
            <a:endParaRPr lang="en-US" dirty="0"/>
          </a:p>
        </p:txBody>
      </p:sp>
    </p:spTree>
    <p:extLst>
      <p:ext uri="{BB962C8B-B14F-4D97-AF65-F5344CB8AC3E}">
        <p14:creationId xmlns:p14="http://schemas.microsoft.com/office/powerpoint/2010/main" val="1455140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2309352"/>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ARBITRATION</a:t>
            </a:r>
          </a:p>
          <a:p>
            <a:pPr algn="ctr"/>
            <a:r>
              <a:rPr lang="en-US" sz="4000" b="1" dirty="0" smtClean="0">
                <a:ln>
                  <a:solidFill>
                    <a:schemeClr val="bg1"/>
                  </a:solidFill>
                </a:ln>
                <a:solidFill>
                  <a:srgbClr val="FFFFFF"/>
                </a:solidFill>
                <a:latin typeface="Copperplate Gothic Bold"/>
                <a:cs typeface="Copperplate Gothic Bold"/>
              </a:rPr>
              <a:t>NURSING HOME</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2</a:t>
            </a:fld>
            <a:endParaRPr lang="en-US" dirty="0"/>
          </a:p>
        </p:txBody>
      </p:sp>
    </p:spTree>
    <p:extLst>
      <p:ext uri="{BB962C8B-B14F-4D97-AF65-F5344CB8AC3E}">
        <p14:creationId xmlns:p14="http://schemas.microsoft.com/office/powerpoint/2010/main" val="14808128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9800"/>
            <a:ext cx="8229600" cy="4525963"/>
          </a:xfrm>
        </p:spPr>
        <p:txBody>
          <a:bodyPr>
            <a:noAutofit/>
          </a:bodyPr>
          <a:lstStyle/>
          <a:p>
            <a:r>
              <a:rPr lang="en-US" sz="2400" dirty="0" smtClean="0"/>
              <a:t>Plaintiffs and defendant were involved in a car accident where one appellant alleged cognitive harm.</a:t>
            </a:r>
          </a:p>
          <a:p>
            <a:r>
              <a:rPr lang="en-US" sz="2400" dirty="0" smtClean="0"/>
              <a:t>Doctor objected to the presence of plaintiff’s counsel during a neuropsychological exam based on code of conduct.</a:t>
            </a:r>
          </a:p>
          <a:p>
            <a:r>
              <a:rPr lang="en-US" sz="2400" dirty="0" smtClean="0"/>
              <a:t>Trial judge granted appellees’ requested protective order allowing plaintiffs’ counsel to be present during preliminary interview phase but not standardized testing phase of exam.</a:t>
            </a:r>
          </a:p>
        </p:txBody>
      </p:sp>
      <p:sp>
        <p:nvSpPr>
          <p:cNvPr id="4" name="Slide Number Placeholder 3"/>
          <p:cNvSpPr>
            <a:spLocks noGrp="1"/>
          </p:cNvSpPr>
          <p:nvPr>
            <p:ph type="sldNum" sz="quarter" idx="12"/>
          </p:nvPr>
        </p:nvSpPr>
        <p:spPr/>
        <p:txBody>
          <a:bodyPr/>
          <a:lstStyle/>
          <a:p>
            <a:fld id="{194F131D-41A4-A242-9676-BBA386F9D3AE}" type="slidenum">
              <a:rPr lang="en-US" smtClean="0"/>
              <a:pPr/>
              <a:t>20</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Shearer v. </a:t>
            </a:r>
            <a:r>
              <a:rPr lang="en-US" sz="2800" b="1" dirty="0" err="1" smtClean="0">
                <a:solidFill>
                  <a:srgbClr val="FFFFFF"/>
                </a:solidFill>
                <a:ea typeface="Garamond" pitchFamily="-107" charset="0"/>
                <a:cs typeface="Arial"/>
                <a:sym typeface="Garamond" pitchFamily="-107" charset="0"/>
              </a:rPr>
              <a:t>Hafer</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16-0343 (P.A. Super. March </a:t>
            </a:r>
            <a:r>
              <a:rPr lang="en-US" sz="2000" dirty="0">
                <a:solidFill>
                  <a:srgbClr val="FFFFFF"/>
                </a:solidFill>
                <a:ea typeface="Garamond" pitchFamily="-107" charset="0"/>
                <a:cs typeface="Arial"/>
                <a:sym typeface="Garamond" pitchFamily="-107" charset="0"/>
              </a:rPr>
              <a:t>9</a:t>
            </a:r>
            <a:r>
              <a:rPr lang="en-US" sz="2000" dirty="0" smtClean="0">
                <a:solidFill>
                  <a:srgbClr val="FFFFFF"/>
                </a:solidFill>
                <a:ea typeface="Garamond" pitchFamily="-107" charset="0"/>
                <a:cs typeface="Arial"/>
                <a:sym typeface="Garamond" pitchFamily="-107" charset="0"/>
              </a:rPr>
              <a:t>,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Panella</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Tree>
    <p:extLst>
      <p:ext uri="{BB962C8B-B14F-4D97-AF65-F5344CB8AC3E}">
        <p14:creationId xmlns:p14="http://schemas.microsoft.com/office/powerpoint/2010/main" val="3647724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a:bodyPr>
          <a:lstStyle/>
          <a:p>
            <a:r>
              <a:rPr lang="en-US" sz="2400" dirty="0" smtClean="0"/>
              <a:t>Plaintiffs appealed, arguing that </a:t>
            </a:r>
            <a:r>
              <a:rPr lang="en-US" sz="2400" dirty="0" err="1" smtClean="0"/>
              <a:t>Pa.R.C.P</a:t>
            </a:r>
            <a:r>
              <a:rPr lang="en-US" sz="2400" dirty="0" smtClean="0"/>
              <a:t>. 4010 gave appellant right to have counsel present and audio record all portions of exam.</a:t>
            </a:r>
          </a:p>
          <a:p>
            <a:r>
              <a:rPr lang="en-US" sz="2400" dirty="0" smtClean="0"/>
              <a:t>Trial court focused on the doctor’s concern and statements from Code of Conduct stating that third-party observers had to be excluded from standardized testing to be free from distraction.</a:t>
            </a:r>
          </a:p>
          <a:p>
            <a:r>
              <a:rPr lang="en-US" sz="2400" dirty="0" smtClean="0"/>
              <a:t>Trial court affirmed that exclusion was not an abuse of discretion.</a:t>
            </a:r>
            <a:endParaRPr lang="en-US" sz="2400" dirty="0"/>
          </a:p>
        </p:txBody>
      </p:sp>
      <p:sp>
        <p:nvSpPr>
          <p:cNvPr id="4" name="Slide Number Placeholder 3"/>
          <p:cNvSpPr>
            <a:spLocks noGrp="1"/>
          </p:cNvSpPr>
          <p:nvPr>
            <p:ph type="sldNum" sz="quarter" idx="12"/>
          </p:nvPr>
        </p:nvSpPr>
        <p:spPr/>
        <p:txBody>
          <a:bodyPr/>
          <a:lstStyle/>
          <a:p>
            <a:fld id="{194F131D-41A4-A242-9676-BBA386F9D3AE}" type="slidenum">
              <a:rPr lang="en-US" smtClean="0"/>
              <a:pPr/>
              <a:t>21</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Shearer v. </a:t>
            </a:r>
            <a:r>
              <a:rPr lang="en-US" sz="2800" b="1" dirty="0" err="1" smtClean="0">
                <a:solidFill>
                  <a:srgbClr val="FFFFFF"/>
                </a:solidFill>
                <a:ea typeface="Garamond" pitchFamily="-107" charset="0"/>
                <a:cs typeface="Arial"/>
                <a:sym typeface="Garamond" pitchFamily="-107" charset="0"/>
              </a:rPr>
              <a:t>Hafer</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16-0343 (P.A. Super. March </a:t>
            </a:r>
            <a:r>
              <a:rPr lang="en-US" sz="2000" dirty="0">
                <a:solidFill>
                  <a:srgbClr val="FFFFFF"/>
                </a:solidFill>
                <a:ea typeface="Garamond" pitchFamily="-107" charset="0"/>
                <a:cs typeface="Arial"/>
                <a:sym typeface="Garamond" pitchFamily="-107" charset="0"/>
              </a:rPr>
              <a:t>9</a:t>
            </a:r>
            <a:r>
              <a:rPr lang="en-US" sz="2000" dirty="0" smtClean="0">
                <a:solidFill>
                  <a:srgbClr val="FFFFFF"/>
                </a:solidFill>
                <a:ea typeface="Garamond" pitchFamily="-107" charset="0"/>
                <a:cs typeface="Arial"/>
                <a:sym typeface="Garamond" pitchFamily="-107" charset="0"/>
              </a:rPr>
              <a:t>,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Panella</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Tree>
    <p:extLst>
      <p:ext uri="{BB962C8B-B14F-4D97-AF65-F5344CB8AC3E}">
        <p14:creationId xmlns:p14="http://schemas.microsoft.com/office/powerpoint/2010/main" val="4505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lnSpcReduction="10000"/>
          </a:bodyPr>
          <a:lstStyle/>
          <a:p>
            <a:r>
              <a:rPr lang="en-US" sz="2400" dirty="0" smtClean="0"/>
              <a:t>Failure to timely perform a C-section resulting in neurological and developmental injuries to minor.</a:t>
            </a:r>
          </a:p>
          <a:p>
            <a:r>
              <a:rPr lang="en-US" sz="2400" dirty="0" smtClean="0"/>
              <a:t>Defendant indicated under questioning that he could indicate a point on a fetal heart tracing where his decision was influenced during treatment.  </a:t>
            </a:r>
          </a:p>
          <a:p>
            <a:r>
              <a:rPr lang="en-US" sz="2400" dirty="0" smtClean="0"/>
              <a:t>Defendant’s counsel refused to allow him to answer any further questions citing </a:t>
            </a:r>
            <a:r>
              <a:rPr lang="en-US" sz="2400" i="1" dirty="0" smtClean="0"/>
              <a:t>McLane v. Valley Medical Facilities</a:t>
            </a:r>
            <a:r>
              <a:rPr lang="en-US" sz="2400" dirty="0" smtClean="0"/>
              <a:t>.</a:t>
            </a:r>
          </a:p>
          <a:p>
            <a:r>
              <a:rPr lang="en-US" sz="2400" dirty="0" smtClean="0"/>
              <a:t>Defendant’s misunderstanding of </a:t>
            </a:r>
            <a:r>
              <a:rPr lang="en-US" sz="2400" i="1" dirty="0" smtClean="0"/>
              <a:t>McLane</a:t>
            </a:r>
            <a:r>
              <a:rPr lang="en-US" sz="2400" dirty="0" smtClean="0"/>
              <a:t> led them to believe that treating physician was excused from looking at fetal heart tracing after stating he was not offering expert testimony at trial.</a:t>
            </a:r>
          </a:p>
          <a:p>
            <a:endParaRPr lang="en-US" sz="2400" dirty="0"/>
          </a:p>
        </p:txBody>
      </p:sp>
      <p:sp>
        <p:nvSpPr>
          <p:cNvPr id="4" name="Slide Number Placeholder 3"/>
          <p:cNvSpPr>
            <a:spLocks noGrp="1"/>
          </p:cNvSpPr>
          <p:nvPr>
            <p:ph type="sldNum" sz="quarter" idx="12"/>
          </p:nvPr>
        </p:nvSpPr>
        <p:spPr/>
        <p:txBody>
          <a:bodyPr/>
          <a:lstStyle/>
          <a:p>
            <a:fld id="{194F131D-41A4-A242-9676-BBA386F9D3AE}" type="slidenum">
              <a:rPr lang="en-US" smtClean="0"/>
              <a:pPr/>
              <a:t>22</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Lattacker</a:t>
            </a:r>
            <a:r>
              <a:rPr lang="en-US" sz="2800" b="1" dirty="0" smtClean="0">
                <a:solidFill>
                  <a:srgbClr val="FFFFFF"/>
                </a:solidFill>
                <a:ea typeface="Garamond" pitchFamily="-107" charset="0"/>
                <a:cs typeface="Arial"/>
                <a:sym typeface="Garamond" pitchFamily="-107" charset="0"/>
              </a:rPr>
              <a:t> v. Magee Women’s Hosp.</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16-0891 (C.P. Allegheny July 5, 2016)</a:t>
            </a:r>
            <a:br>
              <a:rPr lang="en-US" sz="2000"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a:t>
            </a:r>
            <a:r>
              <a:rPr lang="en-US" sz="1600" i="1" dirty="0" err="1" smtClean="0">
                <a:solidFill>
                  <a:srgbClr val="FFFFFF"/>
                </a:solidFill>
                <a:ea typeface="Garamond" pitchFamily="-107" charset="0"/>
                <a:cs typeface="Arial"/>
                <a:sym typeface="Garamond" pitchFamily="-107" charset="0"/>
              </a:rPr>
              <a:t>Wettick</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Tree>
    <p:extLst>
      <p:ext uri="{BB962C8B-B14F-4D97-AF65-F5344CB8AC3E}">
        <p14:creationId xmlns:p14="http://schemas.microsoft.com/office/powerpoint/2010/main" val="1098481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a:bodyPr>
          <a:lstStyle/>
          <a:p>
            <a:r>
              <a:rPr lang="en-US" sz="2800" i="1" dirty="0" smtClean="0"/>
              <a:t>McLane</a:t>
            </a:r>
            <a:r>
              <a:rPr lang="en-US" sz="2800" dirty="0" smtClean="0"/>
              <a:t> holds that the use of such aids for the purpose of discovery is allowed.</a:t>
            </a:r>
          </a:p>
          <a:p>
            <a:r>
              <a:rPr lang="en-US" sz="2800" dirty="0" smtClean="0"/>
              <a:t>A treating physician would be required to “provide any facts, conclusions, and opinions that are based on information gained as a treating physician.  But the physician who will not be offering testimony justifying the care that she provided” did not have to opine on quality of treatment and care.</a:t>
            </a:r>
            <a:endParaRPr lang="en-US" sz="2800" dirty="0"/>
          </a:p>
        </p:txBody>
      </p:sp>
      <p:sp>
        <p:nvSpPr>
          <p:cNvPr id="4" name="Slide Number Placeholder 3"/>
          <p:cNvSpPr>
            <a:spLocks noGrp="1"/>
          </p:cNvSpPr>
          <p:nvPr>
            <p:ph type="sldNum" sz="quarter" idx="12"/>
          </p:nvPr>
        </p:nvSpPr>
        <p:spPr/>
        <p:txBody>
          <a:bodyPr/>
          <a:lstStyle/>
          <a:p>
            <a:fld id="{194F131D-41A4-A242-9676-BBA386F9D3AE}" type="slidenum">
              <a:rPr lang="en-US" smtClean="0"/>
              <a:pPr/>
              <a:t>23</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Lattacker</a:t>
            </a:r>
            <a:r>
              <a:rPr lang="en-US" sz="2800" b="1" dirty="0" smtClean="0">
                <a:solidFill>
                  <a:srgbClr val="FFFFFF"/>
                </a:solidFill>
                <a:ea typeface="Garamond" pitchFamily="-107" charset="0"/>
                <a:cs typeface="Arial"/>
                <a:sym typeface="Garamond" pitchFamily="-107" charset="0"/>
              </a:rPr>
              <a:t> v. Magee Women’s Hosp.</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16-0891 (C.P. Allegheny July 5,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Wettick</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Tree>
    <p:extLst>
      <p:ext uri="{BB962C8B-B14F-4D97-AF65-F5344CB8AC3E}">
        <p14:creationId xmlns:p14="http://schemas.microsoft.com/office/powerpoint/2010/main" val="2823810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Karim</a:t>
            </a:r>
            <a:r>
              <a:rPr lang="en-US" sz="2700" b="1" dirty="0" smtClean="0">
                <a:solidFill>
                  <a:srgbClr val="FFFFFF"/>
                </a:solidFill>
                <a:latin typeface="Arial"/>
                <a:cs typeface="Arial"/>
              </a:rPr>
              <a:t> v. Reedy, MD</a:t>
            </a:r>
            <a:br>
              <a:rPr lang="en-US" sz="2700" b="1" dirty="0" smtClean="0">
                <a:solidFill>
                  <a:srgbClr val="FFFFFF"/>
                </a:solidFill>
                <a:latin typeface="Arial"/>
                <a:cs typeface="Arial"/>
              </a:rPr>
            </a:br>
            <a:r>
              <a:rPr lang="en-US" sz="2000" dirty="0" smtClean="0">
                <a:solidFill>
                  <a:srgbClr val="FFFFFF"/>
                </a:solidFill>
                <a:latin typeface="Arial"/>
                <a:cs typeface="Arial"/>
              </a:rPr>
              <a:t>PICS Case No. 16-0095 (C.P. Lackawanna January 11, 2016)</a:t>
            </a:r>
            <a:br>
              <a:rPr lang="en-US" sz="2000" dirty="0" smtClean="0">
                <a:solidFill>
                  <a:srgbClr val="FFFFFF"/>
                </a:solidFill>
                <a:latin typeface="Arial"/>
                <a:cs typeface="Arial"/>
              </a:rPr>
            </a:br>
            <a:r>
              <a:rPr lang="en-US" sz="1600" i="1" dirty="0" err="1" smtClean="0">
                <a:solidFill>
                  <a:srgbClr val="FFFFFF"/>
                </a:solidFill>
                <a:latin typeface="Arial"/>
                <a:cs typeface="Arial"/>
              </a:rPr>
              <a:t>Nealon</a:t>
            </a:r>
            <a:r>
              <a:rPr lang="en-US" sz="1600" i="1" dirty="0" smtClean="0">
                <a:solidFill>
                  <a:srgbClr val="FFFFFF"/>
                </a:solidFill>
                <a:latin typeface="Arial"/>
                <a:cs typeface="Arial"/>
              </a:rPr>
              <a: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Claim of obstetrical and nursing negligence in the management of plaintiff’s labor and delivery that resulted in hypoxic brain damage to child.</a:t>
            </a:r>
          </a:p>
          <a:p>
            <a:r>
              <a:rPr lang="en-US" sz="2000" dirty="0" smtClean="0">
                <a:solidFill>
                  <a:srgbClr val="FFFFFF"/>
                </a:solidFill>
              </a:rPr>
              <a:t>Plaintiffs seek to compel the defendant-obstetrician and the defendant-hospital’s labor and delivery nurse to answer certain questions that their counsel instructed them not to answer during depositions.</a:t>
            </a:r>
          </a:p>
          <a:p>
            <a:r>
              <a:rPr lang="en-US" sz="2000" dirty="0" smtClean="0">
                <a:solidFill>
                  <a:srgbClr val="FFFFFF"/>
                </a:solidFill>
              </a:rPr>
              <a:t>Malpractice plaintiffs may discover the past and present opinions of a defendant and defendant’s agent concerning the health care treatment at issue.  </a:t>
            </a:r>
            <a:r>
              <a:rPr lang="en-US" sz="2000" i="1" dirty="0" smtClean="0">
                <a:solidFill>
                  <a:srgbClr val="FFFFFF"/>
                </a:solidFill>
              </a:rPr>
              <a:t>See</a:t>
            </a:r>
            <a:r>
              <a:rPr lang="en-US" sz="2000" dirty="0" smtClean="0">
                <a:solidFill>
                  <a:srgbClr val="FFFFFF"/>
                </a:solidFill>
              </a:rPr>
              <a:t> Subcommittee Notes to Pa. Rules of Civil Procedure.</a:t>
            </a:r>
          </a:p>
        </p:txBody>
      </p:sp>
      <p:sp>
        <p:nvSpPr>
          <p:cNvPr id="4" name="Slide Number Placeholder 3"/>
          <p:cNvSpPr>
            <a:spLocks noGrp="1"/>
          </p:cNvSpPr>
          <p:nvPr>
            <p:ph type="sldNum" sz="quarter" idx="12"/>
          </p:nvPr>
        </p:nvSpPr>
        <p:spPr/>
        <p:txBody>
          <a:bodyPr/>
          <a:lstStyle/>
          <a:p>
            <a:fld id="{399A7A07-0BD0-2B45-87E2-5149D01EADE2}" type="slidenum">
              <a:rPr lang="en-US" smtClean="0"/>
              <a:pPr/>
              <a:t>24</a:t>
            </a:fld>
            <a:endParaRPr lang="en-US"/>
          </a:p>
        </p:txBody>
      </p:sp>
    </p:spTree>
    <p:extLst>
      <p:ext uri="{BB962C8B-B14F-4D97-AF65-F5344CB8AC3E}">
        <p14:creationId xmlns:p14="http://schemas.microsoft.com/office/powerpoint/2010/main" val="3276512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Karim</a:t>
            </a:r>
            <a:r>
              <a:rPr lang="en-US" sz="2700" b="1" dirty="0" smtClean="0">
                <a:solidFill>
                  <a:srgbClr val="FFFFFF"/>
                </a:solidFill>
                <a:latin typeface="Arial"/>
                <a:cs typeface="Arial"/>
              </a:rPr>
              <a:t> v. Reedy, MD</a:t>
            </a:r>
            <a:br>
              <a:rPr lang="en-US" sz="2700" b="1" dirty="0" smtClean="0">
                <a:solidFill>
                  <a:srgbClr val="FFFFFF"/>
                </a:solidFill>
                <a:latin typeface="Arial"/>
                <a:cs typeface="Arial"/>
              </a:rPr>
            </a:br>
            <a:r>
              <a:rPr lang="en-US" sz="2000" dirty="0" smtClean="0">
                <a:solidFill>
                  <a:srgbClr val="FFFFFF"/>
                </a:solidFill>
                <a:latin typeface="Arial"/>
                <a:cs typeface="Arial"/>
              </a:rPr>
              <a:t>PICS Case No. 16-0095 (C.P. Lackawanna January 11, 2016)</a:t>
            </a:r>
            <a:br>
              <a:rPr lang="en-US" sz="2000" dirty="0" smtClean="0">
                <a:solidFill>
                  <a:srgbClr val="FFFFFF"/>
                </a:solidFill>
                <a:latin typeface="Arial"/>
                <a:cs typeface="Arial"/>
              </a:rPr>
            </a:br>
            <a:r>
              <a:rPr lang="en-US" sz="1600" i="1" dirty="0" err="1" smtClean="0">
                <a:solidFill>
                  <a:srgbClr val="FFFFFF"/>
                </a:solidFill>
                <a:latin typeface="Arial"/>
                <a:cs typeface="Arial"/>
              </a:rPr>
              <a:t>Nealon</a:t>
            </a:r>
            <a:r>
              <a:rPr lang="en-US" sz="1600" i="1" dirty="0" smtClean="0">
                <a:solidFill>
                  <a:srgbClr val="FFFFFF"/>
                </a:solidFill>
                <a:latin typeface="Arial"/>
                <a:cs typeface="Arial"/>
              </a:rPr>
              <a: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No PA appellate statue, rule or appellate authority grants a party the right to withhold from discovery that party’s relevant opinions, nor does it provide a malpractice defendant with the ability to prevent the discovery of those opinions, including opinions addressing the standard of care, by agreeing not to disclose those opinions at trial.</a:t>
            </a:r>
          </a:p>
          <a:p>
            <a:r>
              <a:rPr lang="en-US" sz="2400" dirty="0" smtClean="0">
                <a:solidFill>
                  <a:srgbClr val="FFFFFF"/>
                </a:solidFill>
              </a:rPr>
              <a:t>The OB and nurse will be directed to submit to second depositions to answer the questions that their counsel instructed them not to answer.</a:t>
            </a: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25</a:t>
            </a:fld>
            <a:endParaRPr lang="en-US"/>
          </a:p>
        </p:txBody>
      </p:sp>
    </p:spTree>
    <p:extLst>
      <p:ext uri="{BB962C8B-B14F-4D97-AF65-F5344CB8AC3E}">
        <p14:creationId xmlns:p14="http://schemas.microsoft.com/office/powerpoint/2010/main" val="1260577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lstStyle/>
          <a:p>
            <a:pPr algn="ctr"/>
            <a:r>
              <a:rPr lang="en-US" sz="2800" b="1" dirty="0" smtClean="0">
                <a:solidFill>
                  <a:srgbClr val="FFFFFF"/>
                </a:solidFill>
                <a:latin typeface="Arial"/>
                <a:ea typeface="Garamond" pitchFamily="-107" charset="0"/>
                <a:cs typeface="Arial"/>
              </a:rPr>
              <a:t>Brink v. </a:t>
            </a:r>
            <a:r>
              <a:rPr lang="en-US" sz="2800" b="1" dirty="0" err="1" smtClean="0">
                <a:solidFill>
                  <a:srgbClr val="FFFFFF"/>
                </a:solidFill>
                <a:latin typeface="Arial"/>
                <a:ea typeface="Garamond" pitchFamily="-107" charset="0"/>
                <a:cs typeface="Arial"/>
              </a:rPr>
              <a:t>Mallick</a:t>
            </a:r>
            <a:r>
              <a:rPr lang="en-US" sz="2800" b="1" dirty="0" smtClean="0">
                <a:solidFill>
                  <a:srgbClr val="FFFFFF"/>
                </a:solidFill>
                <a:latin typeface="Arial"/>
                <a:ea typeface="Garamond" pitchFamily="-107" charset="0"/>
                <a:cs typeface="Arial"/>
              </a:rPr>
              <a:t/>
            </a:r>
            <a:br>
              <a:rPr lang="en-US" sz="2800" b="1" dirty="0" smtClean="0">
                <a:solidFill>
                  <a:srgbClr val="FFFFFF"/>
                </a:solidFill>
                <a:latin typeface="Arial"/>
                <a:ea typeface="Garamond" pitchFamily="-107" charset="0"/>
                <a:cs typeface="Arial"/>
              </a:rPr>
            </a:br>
            <a:r>
              <a:rPr lang="en-US" sz="2000" dirty="0" smtClean="0">
                <a:solidFill>
                  <a:srgbClr val="FFFFFF"/>
                </a:solidFill>
                <a:latin typeface="Arial"/>
                <a:ea typeface="Garamond" pitchFamily="-107" charset="0"/>
                <a:cs typeface="Arial"/>
              </a:rPr>
              <a:t>PICS Case No. 16-0429 (C.P. Lackawanna March 7, 2016)</a:t>
            </a:r>
            <a:br>
              <a:rPr lang="en-US" sz="2000" dirty="0" smtClean="0">
                <a:solidFill>
                  <a:srgbClr val="FFFFFF"/>
                </a:solidFill>
                <a:latin typeface="Arial"/>
                <a:ea typeface="Garamond" pitchFamily="-107" charset="0"/>
                <a:cs typeface="Arial"/>
              </a:rPr>
            </a:br>
            <a:r>
              <a:rPr lang="en-US" sz="1600" i="1" dirty="0" err="1" smtClean="0">
                <a:solidFill>
                  <a:srgbClr val="FFFFFF"/>
                </a:solidFill>
                <a:latin typeface="Arial"/>
                <a:ea typeface="Garamond" pitchFamily="-107" charset="0"/>
                <a:cs typeface="Arial"/>
              </a:rPr>
              <a:t>Nealon</a:t>
            </a:r>
            <a:r>
              <a:rPr lang="en-US" sz="1600" i="1" dirty="0" smtClean="0">
                <a:solidFill>
                  <a:srgbClr val="FFFFFF"/>
                </a:solidFill>
                <a:latin typeface="Arial"/>
                <a:ea typeface="Garamond" pitchFamily="-107" charset="0"/>
                <a:cs typeface="Arial"/>
              </a:rPr>
              <a: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7103"/>
            <a:ext cx="8229600" cy="4525963"/>
          </a:xfrm>
        </p:spPr>
        <p:txBody>
          <a:bodyPr>
            <a:normAutofit/>
          </a:bodyPr>
          <a:lstStyle/>
          <a:p>
            <a:pPr>
              <a:buFont typeface="Arial" charset="0"/>
              <a:buChar char="•"/>
            </a:pPr>
            <a:r>
              <a:rPr lang="en-US" sz="2400" dirty="0" smtClean="0"/>
              <a:t>A particular hospital event report was designed to improve the quality of behavioral health at the facility, rather than to facilitate the investigation or defense of a tort claim, and as such, it included an action plan recommending remedial measures. </a:t>
            </a:r>
          </a:p>
          <a:p>
            <a:pPr>
              <a:buFont typeface="Arial" charset="0"/>
              <a:buChar char="•"/>
            </a:pPr>
            <a:r>
              <a:rPr lang="en-US" sz="2400" dirty="0" smtClean="0"/>
              <a:t>Defendant established that the event report constituted protected peer review under Section 4 of the PRPA. </a:t>
            </a:r>
          </a:p>
          <a:p>
            <a:pPr>
              <a:buFont typeface="Arial" charset="0"/>
              <a:buChar char="•"/>
            </a:pPr>
            <a:r>
              <a:rPr lang="en-US" sz="2400" dirty="0" smtClean="0"/>
              <a:t>Court granted Defendant’s motion for reconsideration and denied Plaintiff’s motion to compel accordingly. </a:t>
            </a:r>
            <a:endParaRPr lang="en-US" sz="2400" dirty="0"/>
          </a:p>
        </p:txBody>
      </p:sp>
      <p:sp>
        <p:nvSpPr>
          <p:cNvPr id="4" name="Slide Number Placeholder 3"/>
          <p:cNvSpPr>
            <a:spLocks noGrp="1"/>
          </p:cNvSpPr>
          <p:nvPr>
            <p:ph type="sldNum" sz="quarter" idx="12"/>
          </p:nvPr>
        </p:nvSpPr>
        <p:spPr/>
        <p:txBody>
          <a:bodyPr/>
          <a:lstStyle/>
          <a:p>
            <a:pPr>
              <a:defRPr/>
            </a:pPr>
            <a:fld id="{6FF077D9-08F2-AA4D-8B23-4BA31EF7B1A2}" type="slidenum">
              <a:rPr lang="en-US" smtClean="0"/>
              <a:pPr>
                <a:defRPr/>
              </a:pPr>
              <a:t>26</a:t>
            </a:fld>
            <a:endParaRPr lang="en-US" sz="1200" b="1"/>
          </a:p>
        </p:txBody>
      </p:sp>
    </p:spTree>
    <p:extLst>
      <p:ext uri="{BB962C8B-B14F-4D97-AF65-F5344CB8AC3E}">
        <p14:creationId xmlns:p14="http://schemas.microsoft.com/office/powerpoint/2010/main" val="1074176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Sapone</a:t>
            </a:r>
            <a:r>
              <a:rPr lang="en-US" sz="2800" b="1" dirty="0" smtClean="0">
                <a:solidFill>
                  <a:srgbClr val="FFFFFF"/>
                </a:solidFill>
                <a:ea typeface="Garamond" pitchFamily="-107" charset="0"/>
                <a:cs typeface="Arial"/>
                <a:sym typeface="Garamond" pitchFamily="-107" charset="0"/>
              </a:rPr>
              <a:t> v. Hamilton</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16-0554 (C.P. Monroe February 29,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Williamson,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lnSpcReduction="10000"/>
          </a:bodyPr>
          <a:lstStyle/>
          <a:p>
            <a:r>
              <a:rPr lang="en-US" sz="2400" dirty="0" smtClean="0">
                <a:cs typeface="Garamond"/>
              </a:rPr>
              <a:t>Plaintiffs were precluded from presenting evidence of defendant doctor’s lack of board certification and failure to pass exams.</a:t>
            </a:r>
          </a:p>
          <a:p>
            <a:r>
              <a:rPr lang="en-US" sz="2400" dirty="0" smtClean="0">
                <a:cs typeface="Garamond"/>
              </a:rPr>
              <a:t>Plaintiff’s initial expert report did not mention the failure or associated it with cause of injury to plaintiff and breach of standard of care.</a:t>
            </a:r>
          </a:p>
          <a:p>
            <a:r>
              <a:rPr lang="en-US" sz="2400" dirty="0" smtClean="0">
                <a:cs typeface="Garamond"/>
              </a:rPr>
              <a:t>Following the pretrial conference, plaintiff provided rebuttal/supplemental report. The failure to pass the exam six times was mentioned.</a:t>
            </a:r>
          </a:p>
          <a:p>
            <a:r>
              <a:rPr lang="en-US" sz="2400" dirty="0" smtClean="0">
                <a:cs typeface="Garamond"/>
              </a:rPr>
              <a:t>Court stated that the prejudice of the information would outweigh its probative value.</a:t>
            </a:r>
          </a:p>
          <a:p>
            <a:r>
              <a:rPr lang="en-US" sz="2400" dirty="0" smtClean="0">
                <a:cs typeface="Garamond"/>
              </a:rPr>
              <a:t>Court would permit testimony of plaintiff’s expert as to the failure of defendant doctor to follow basic principles of medicine and lacked an understanding of same.</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27</a:t>
            </a:fld>
            <a:endParaRPr lang="en-US" sz="1200" b="1" dirty="0"/>
          </a:p>
        </p:txBody>
      </p:sp>
    </p:spTree>
    <p:extLst>
      <p:ext uri="{BB962C8B-B14F-4D97-AF65-F5344CB8AC3E}">
        <p14:creationId xmlns:p14="http://schemas.microsoft.com/office/powerpoint/2010/main" val="2647802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pPr algn="ctr"/>
            <a:r>
              <a:rPr lang="en-US" sz="2800" b="1" dirty="0" smtClean="0">
                <a:solidFill>
                  <a:srgbClr val="FFFFFF"/>
                </a:solidFill>
              </a:rPr>
              <a:t>Gallo </a:t>
            </a:r>
            <a:r>
              <a:rPr lang="en-US" sz="2800" b="1" dirty="0">
                <a:solidFill>
                  <a:srgbClr val="FFFFFF"/>
                </a:solidFill>
              </a:rPr>
              <a:t>v</a:t>
            </a:r>
            <a:r>
              <a:rPr lang="en-US" sz="2800" b="1" dirty="0" smtClean="0">
                <a:solidFill>
                  <a:srgbClr val="FFFFFF"/>
                </a:solidFill>
              </a:rPr>
              <a:t>. </a:t>
            </a:r>
            <a:r>
              <a:rPr lang="en-US" sz="2800" b="1" dirty="0" err="1" smtClean="0">
                <a:solidFill>
                  <a:srgbClr val="FFFFFF"/>
                </a:solidFill>
              </a:rPr>
              <a:t>Conemaugh</a:t>
            </a:r>
            <a:r>
              <a:rPr lang="en-US" sz="2800" b="1" dirty="0" smtClean="0">
                <a:solidFill>
                  <a:srgbClr val="FFFFFF"/>
                </a:solidFill>
              </a:rPr>
              <a:t> Health System, Inc.</a:t>
            </a:r>
            <a:r>
              <a:rPr lang="en-US" sz="2800" dirty="0" smtClean="0">
                <a:solidFill>
                  <a:srgbClr val="FFFFFF"/>
                </a:solidFill>
              </a:rPr>
              <a:t/>
            </a:r>
            <a:br>
              <a:rPr lang="en-US" sz="2800" dirty="0" smtClean="0">
                <a:solidFill>
                  <a:srgbClr val="FFFFFF"/>
                </a:solidFill>
              </a:rPr>
            </a:br>
            <a:r>
              <a:rPr lang="en-US" sz="2000" dirty="0" smtClean="0">
                <a:solidFill>
                  <a:srgbClr val="FFFFFF"/>
                </a:solidFill>
              </a:rPr>
              <a:t> 114 A.3d 855 (Pa. Super. 2015)</a:t>
            </a:r>
            <a:br>
              <a:rPr lang="en-US" sz="2000" dirty="0" smtClean="0">
                <a:solidFill>
                  <a:srgbClr val="FFFFFF"/>
                </a:solidFill>
              </a:rPr>
            </a:br>
            <a:r>
              <a:rPr lang="en-US" sz="1600" i="1" dirty="0" err="1" smtClean="0">
                <a:solidFill>
                  <a:srgbClr val="FFFFFF"/>
                </a:solidFill>
              </a:rPr>
              <a:t>Strassburger</a:t>
            </a:r>
            <a:r>
              <a:rPr lang="en-US" sz="1600" i="1" dirty="0" smtClean="0">
                <a:solidFill>
                  <a:srgbClr val="FFFFFF"/>
                </a:solidFill>
              </a:rPr>
              <a:t>, J.</a:t>
            </a:r>
            <a:endParaRPr lang="en-US" sz="1600" i="1" dirty="0">
              <a:solidFill>
                <a:srgbClr val="FFFFFF"/>
              </a:solidFill>
            </a:endParaRPr>
          </a:p>
        </p:txBody>
      </p:sp>
      <p:sp>
        <p:nvSpPr>
          <p:cNvPr id="3" name="Content Placeholder 2"/>
          <p:cNvSpPr>
            <a:spLocks noGrp="1"/>
          </p:cNvSpPr>
          <p:nvPr>
            <p:ph idx="1"/>
          </p:nvPr>
        </p:nvSpPr>
        <p:spPr>
          <a:xfrm>
            <a:off x="457201" y="1909097"/>
            <a:ext cx="8088670" cy="4447253"/>
          </a:xfrm>
        </p:spPr>
        <p:txBody>
          <a:bodyPr>
            <a:normAutofit lnSpcReduction="10000"/>
          </a:bodyPr>
          <a:lstStyle/>
          <a:p>
            <a:pPr>
              <a:buFont typeface="Arial"/>
              <a:buChar char="•"/>
            </a:pPr>
            <a:r>
              <a:rPr lang="en-US" sz="1800" dirty="0" err="1" smtClean="0"/>
              <a:t>Administratrix</a:t>
            </a:r>
            <a:r>
              <a:rPr lang="en-US" sz="1800" dirty="0" smtClean="0"/>
              <a:t>, individually and as </a:t>
            </a:r>
            <a:r>
              <a:rPr lang="en-US" sz="1800" dirty="0" err="1" smtClean="0"/>
              <a:t>administratrix</a:t>
            </a:r>
            <a:r>
              <a:rPr lang="en-US" sz="1800" dirty="0" smtClean="0"/>
              <a:t> of patient's estate, brought wrongful death and survival action against doctor, who was anesthesiologist during patient's toe-amputation surgery, asserting that alcohol impaired doctor during surgery and that doctor's actions and omissions caused patient to suffer cardiac arrest. </a:t>
            </a:r>
          </a:p>
          <a:p>
            <a:pPr>
              <a:buFont typeface="Arial" charset="0"/>
              <a:buChar char="•"/>
            </a:pPr>
            <a:r>
              <a:rPr lang="en-US" sz="1800" dirty="0" smtClean="0"/>
              <a:t>The Court of Common Pleas granted </a:t>
            </a:r>
            <a:r>
              <a:rPr lang="en-US" sz="1800" dirty="0" err="1" smtClean="0"/>
              <a:t>administratrix's</a:t>
            </a:r>
            <a:r>
              <a:rPr lang="en-US" sz="1800" dirty="0" smtClean="0"/>
              <a:t> motion to compel more specific responses to discovery request regarding doctor's alcohol treatment records. Doctor appealed.</a:t>
            </a:r>
          </a:p>
          <a:p>
            <a:pPr>
              <a:buFont typeface="Arial" charset="0"/>
              <a:buChar char="•"/>
            </a:pPr>
            <a:r>
              <a:rPr lang="en-US" sz="1800" dirty="0"/>
              <a:t>D</a:t>
            </a:r>
            <a:r>
              <a:rPr lang="en-US" sz="1800" dirty="0" smtClean="0"/>
              <a:t>octor's alcohol treatment records were privileged.  Doctor's disclosure of his records to medical license board, county court in sentencing for a driving under the influence (DUI) conviction, and health system in which he practiced did not constitute waiver of statutorily created privilege for patient records.</a:t>
            </a:r>
          </a:p>
          <a:p>
            <a:pPr>
              <a:buFont typeface="Arial" charset="0"/>
              <a:buChar char="•"/>
            </a:pPr>
            <a:r>
              <a:rPr lang="en-US" sz="1800" dirty="0" smtClean="0"/>
              <a:t>Drug and Alcohol Abuse Control Act's good-cause exception does not apply to Act's subsection governing disclosure of treatment records held by private facilities.</a:t>
            </a:r>
          </a:p>
          <a:p>
            <a:pPr>
              <a:buFont typeface="Arial" charset="0"/>
              <a:buChar char="•"/>
            </a:pPr>
            <a:endParaRPr lang="en-US" dirty="0"/>
          </a:p>
        </p:txBody>
      </p:sp>
      <p:sp>
        <p:nvSpPr>
          <p:cNvPr id="4" name="Slide Number Placeholder 3"/>
          <p:cNvSpPr>
            <a:spLocks noGrp="1"/>
          </p:cNvSpPr>
          <p:nvPr>
            <p:ph type="sldNum" sz="quarter" idx="12"/>
          </p:nvPr>
        </p:nvSpPr>
        <p:spPr/>
        <p:txBody>
          <a:bodyPr/>
          <a:lstStyle/>
          <a:p>
            <a:pPr>
              <a:defRPr/>
            </a:pPr>
            <a:fld id="{6FF077D9-08F2-AA4D-8B23-4BA31EF7B1A2}" type="slidenum">
              <a:rPr lang="en-US" smtClean="0"/>
              <a:pPr>
                <a:defRPr/>
              </a:pPr>
              <a:t>28</a:t>
            </a:fld>
            <a:endParaRPr lang="en-US" sz="1200" b="1"/>
          </a:p>
        </p:txBody>
      </p:sp>
    </p:spTree>
    <p:extLst>
      <p:ext uri="{BB962C8B-B14F-4D97-AF65-F5344CB8AC3E}">
        <p14:creationId xmlns:p14="http://schemas.microsoft.com/office/powerpoint/2010/main" val="4230335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Venosh</a:t>
            </a:r>
            <a:r>
              <a:rPr lang="en-US" sz="2700" b="1" dirty="0" smtClean="0">
                <a:solidFill>
                  <a:srgbClr val="FFFFFF"/>
                </a:solidFill>
                <a:latin typeface="Arial"/>
                <a:cs typeface="Arial"/>
              </a:rPr>
              <a:t> v. </a:t>
            </a:r>
            <a:r>
              <a:rPr lang="en-US" sz="2700" b="1" dirty="0" err="1" smtClean="0">
                <a:solidFill>
                  <a:srgbClr val="FFFFFF"/>
                </a:solidFill>
                <a:latin typeface="Arial"/>
                <a:cs typeface="Arial"/>
              </a:rPr>
              <a:t>Henzes</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321 A.3d 1026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Bowes, J.</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a:solidFill>
                  <a:srgbClr val="FFFFFF"/>
                </a:solidFill>
              </a:rPr>
              <a:t>Blue Cross appealed from a discovery order requiring Blue Cross to produce information concerning the quality-of-care review</a:t>
            </a:r>
            <a:r>
              <a:rPr lang="en-US" sz="2000" dirty="0" smtClean="0">
                <a:solidFill>
                  <a:srgbClr val="FFFFFF"/>
                </a:solidFill>
              </a:rPr>
              <a:t>.</a:t>
            </a:r>
          </a:p>
          <a:p>
            <a:r>
              <a:rPr lang="en-US" sz="2000" dirty="0" smtClean="0">
                <a:solidFill>
                  <a:srgbClr val="FFFFFF"/>
                </a:solidFill>
              </a:rPr>
              <a:t>Blue Cross was deciding whether to keep Dr. </a:t>
            </a:r>
            <a:r>
              <a:rPr lang="en-US" sz="2000" dirty="0" err="1" smtClean="0">
                <a:solidFill>
                  <a:srgbClr val="FFFFFF"/>
                </a:solidFill>
              </a:rPr>
              <a:t>Henzes</a:t>
            </a:r>
            <a:r>
              <a:rPr lang="en-US" sz="2000" dirty="0" smtClean="0">
                <a:solidFill>
                  <a:srgbClr val="FFFFFF"/>
                </a:solidFill>
              </a:rPr>
              <a:t> and Ms. Anderson as contract health care service providers.</a:t>
            </a:r>
          </a:p>
          <a:p>
            <a:r>
              <a:rPr lang="en-US" sz="2000" dirty="0" smtClean="0">
                <a:solidFill>
                  <a:srgbClr val="FFFFFF"/>
                </a:solidFill>
              </a:rPr>
              <a:t>None of these purposes were present in it’s quality-of-care review</a:t>
            </a:r>
          </a:p>
          <a:p>
            <a:r>
              <a:rPr lang="en-US" sz="2000" dirty="0" smtClean="0">
                <a:solidFill>
                  <a:srgbClr val="FFFFFF"/>
                </a:solidFill>
              </a:rPr>
              <a:t>A corporation that provides health care insurance and not medical care is not a professional health care provider.</a:t>
            </a:r>
          </a:p>
          <a:p>
            <a:r>
              <a:rPr lang="en-US" sz="2000" dirty="0" smtClean="0">
                <a:solidFill>
                  <a:srgbClr val="FFFFFF"/>
                </a:solidFill>
              </a:rPr>
              <a:t>The trial court rejected Blue Cross’s invocation of the privilege established by the PA Peer Review Protection Act.  The Superior Court affirmed.</a:t>
            </a:r>
          </a:p>
          <a:p>
            <a:pPr marL="0" indent="0">
              <a:buNone/>
            </a:pP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29</a:t>
            </a:fld>
            <a:endParaRPr lang="en-US"/>
          </a:p>
        </p:txBody>
      </p:sp>
    </p:spTree>
    <p:extLst>
      <p:ext uri="{BB962C8B-B14F-4D97-AF65-F5344CB8AC3E}">
        <p14:creationId xmlns:p14="http://schemas.microsoft.com/office/powerpoint/2010/main" val="110233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Kindred Nursing </a:t>
            </a:r>
            <a:r>
              <a:rPr lang="en-US" sz="2800" b="1" dirty="0" err="1" smtClean="0">
                <a:solidFill>
                  <a:srgbClr val="FFFFFF"/>
                </a:solidFill>
                <a:ea typeface="Garamond" pitchFamily="-107" charset="0"/>
                <a:cs typeface="Arial"/>
                <a:sym typeface="Garamond" pitchFamily="-107" charset="0"/>
              </a:rPr>
              <a:t>Ctrs</a:t>
            </a:r>
            <a:r>
              <a:rPr lang="en-US" sz="2800" b="1" dirty="0" smtClean="0">
                <a:solidFill>
                  <a:srgbClr val="FFFFFF"/>
                </a:solidFill>
                <a:ea typeface="Garamond" pitchFamily="-107" charset="0"/>
                <a:cs typeface="Arial"/>
                <a:sym typeface="Garamond" pitchFamily="-107" charset="0"/>
              </a:rPr>
              <a:t>. </a:t>
            </a:r>
            <a:r>
              <a:rPr lang="en-US" sz="2800" b="1" dirty="0" err="1" smtClean="0">
                <a:solidFill>
                  <a:srgbClr val="FFFFFF"/>
                </a:solidFill>
                <a:ea typeface="Garamond" pitchFamily="-107" charset="0"/>
                <a:cs typeface="Arial"/>
                <a:sym typeface="Garamond" pitchFamily="-107" charset="0"/>
              </a:rPr>
              <a:t>P’ship</a:t>
            </a:r>
            <a:r>
              <a:rPr lang="en-US" sz="2800" b="1" dirty="0" smtClean="0">
                <a:solidFill>
                  <a:srgbClr val="FFFFFF"/>
                </a:solidFill>
                <a:ea typeface="Garamond" pitchFamily="-107" charset="0"/>
                <a:cs typeface="Arial"/>
                <a:sym typeface="Garamond" pitchFamily="-107" charset="0"/>
              </a:rPr>
              <a:t>, et al. v. Clark</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U.S. LEXIS 2948 (May 15,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Kagan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Respondent-Plaintiff filed suit for substandard care by Petitioner-Defendant causing the deaths of two family members whom they were POA’s for.</a:t>
            </a:r>
          </a:p>
          <a:p>
            <a:r>
              <a:rPr lang="en-US" sz="2400" dirty="0" smtClean="0">
                <a:cs typeface="Garamond"/>
              </a:rPr>
              <a:t>Upon entering Kindred Nursing Centers, Respondent-Plaintiff signed arbitration agreements on the relative’s behalf stating any claims would be resolved through binding arbitration.</a:t>
            </a:r>
          </a:p>
          <a:p>
            <a:r>
              <a:rPr lang="en-US" sz="2400" dirty="0" smtClean="0">
                <a:cs typeface="Garamond"/>
              </a:rPr>
              <a:t>Petitioner-Defendant moved to dismiss claim stating the arbitration agreements prohibited disputes in court.</a:t>
            </a:r>
          </a:p>
          <a:p>
            <a:r>
              <a:rPr lang="en-US" sz="2400" dirty="0" smtClean="0">
                <a:cs typeface="Garamond"/>
              </a:rPr>
              <a:t>Trial court denied Petitioner-Defendant’s motion and the suit went forward.</a:t>
            </a:r>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a:t>
            </a:fld>
            <a:endParaRPr lang="en-US" sz="1200" b="1" dirty="0"/>
          </a:p>
        </p:txBody>
      </p:sp>
    </p:spTree>
    <p:extLst>
      <p:ext uri="{BB962C8B-B14F-4D97-AF65-F5344CB8AC3E}">
        <p14:creationId xmlns:p14="http://schemas.microsoft.com/office/powerpoint/2010/main" val="2892895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Yocabet</a:t>
            </a:r>
            <a:r>
              <a:rPr lang="en-US" sz="2700" b="1" dirty="0" smtClean="0">
                <a:solidFill>
                  <a:srgbClr val="FFFFFF"/>
                </a:solidFill>
                <a:latin typeface="Arial"/>
                <a:cs typeface="Arial"/>
              </a:rPr>
              <a:t> v. UPMC Presbyterian</a:t>
            </a:r>
            <a:br>
              <a:rPr lang="en-US" sz="2700" b="1" dirty="0" smtClean="0">
                <a:solidFill>
                  <a:srgbClr val="FFFFFF"/>
                </a:solidFill>
                <a:latin typeface="Arial"/>
                <a:cs typeface="Arial"/>
              </a:rPr>
            </a:br>
            <a:r>
              <a:rPr lang="en-US" sz="2000" dirty="0" smtClean="0">
                <a:solidFill>
                  <a:srgbClr val="FFFFFF"/>
                </a:solidFill>
                <a:latin typeface="Arial"/>
                <a:cs typeface="Arial"/>
              </a:rPr>
              <a:t>119 A.3d 1012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Bowes, J.</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Transplant donor and recipient filed actions against hospital and physicians, alleging medical malpractice after transplanting a </a:t>
            </a:r>
            <a:r>
              <a:rPr lang="en-US" sz="2000" dirty="0" err="1" smtClean="0">
                <a:solidFill>
                  <a:srgbClr val="FFFFFF"/>
                </a:solidFill>
              </a:rPr>
              <a:t>Hep</a:t>
            </a:r>
            <a:r>
              <a:rPr lang="en-US" sz="2000" dirty="0" smtClean="0">
                <a:solidFill>
                  <a:srgbClr val="FFFFFF"/>
                </a:solidFill>
              </a:rPr>
              <a:t>. C infected kidney.</a:t>
            </a:r>
          </a:p>
          <a:p>
            <a:r>
              <a:rPr lang="en-US" sz="2000" dirty="0" smtClean="0">
                <a:solidFill>
                  <a:srgbClr val="FFFFFF"/>
                </a:solidFill>
              </a:rPr>
              <a:t>Hospital was required to produce materials it asserted were confidential under Peer Review Protection Act and Attorney-Client privilege.</a:t>
            </a:r>
          </a:p>
          <a:p>
            <a:r>
              <a:rPr lang="en-US" sz="2000" dirty="0" smtClean="0">
                <a:solidFill>
                  <a:srgbClr val="FFFFFF"/>
                </a:solidFill>
              </a:rPr>
              <a:t>The confidentiality </a:t>
            </a:r>
            <a:r>
              <a:rPr lang="en-US" sz="2000" dirty="0" smtClean="0">
                <a:solidFill>
                  <a:srgbClr val="FFFFFF"/>
                </a:solidFill>
              </a:rPr>
              <a:t>provisions </a:t>
            </a:r>
            <a:r>
              <a:rPr lang="en-US" sz="2000" dirty="0" smtClean="0">
                <a:solidFill>
                  <a:srgbClr val="FFFFFF"/>
                </a:solidFill>
              </a:rPr>
              <a:t>of the Peer Review Act do not apply to the CMS/DOH investigation.  The DOH is not a professional health care provider and did not conduct peer review.</a:t>
            </a:r>
          </a:p>
          <a:p>
            <a:r>
              <a:rPr lang="en-US" sz="2000" dirty="0" smtClean="0">
                <a:solidFill>
                  <a:srgbClr val="FFFFFF"/>
                </a:solidFill>
              </a:rPr>
              <a:t>UPMC’s assertion that a record or document automatically is covered by the peer review privilege because it was forwarded to a peer review committee, was rejected.</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30</a:t>
            </a:fld>
            <a:endParaRPr lang="en-US"/>
          </a:p>
        </p:txBody>
      </p:sp>
    </p:spTree>
    <p:extLst>
      <p:ext uri="{BB962C8B-B14F-4D97-AF65-F5344CB8AC3E}">
        <p14:creationId xmlns:p14="http://schemas.microsoft.com/office/powerpoint/2010/main" val="960392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err="1" smtClean="0">
                <a:solidFill>
                  <a:srgbClr val="FFFFFF"/>
                </a:solidFill>
                <a:latin typeface="Arial"/>
                <a:cs typeface="Arial"/>
              </a:rPr>
              <a:t>Yocabet</a:t>
            </a:r>
            <a:r>
              <a:rPr lang="en-US" sz="2700" b="1" dirty="0" smtClean="0">
                <a:solidFill>
                  <a:srgbClr val="FFFFFF"/>
                </a:solidFill>
                <a:latin typeface="Arial"/>
                <a:cs typeface="Arial"/>
              </a:rPr>
              <a:t> v. UPMC Presbyterian</a:t>
            </a:r>
            <a:br>
              <a:rPr lang="en-US" sz="2700" b="1" dirty="0" smtClean="0">
                <a:solidFill>
                  <a:srgbClr val="FFFFFF"/>
                </a:solidFill>
                <a:latin typeface="Arial"/>
                <a:cs typeface="Arial"/>
              </a:rPr>
            </a:br>
            <a:r>
              <a:rPr lang="en-US" sz="2000" dirty="0" smtClean="0">
                <a:solidFill>
                  <a:srgbClr val="FFFFFF"/>
                </a:solidFill>
                <a:latin typeface="Arial"/>
                <a:cs typeface="Arial"/>
              </a:rPr>
              <a:t>119 A.3d 1012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Bowes, J.</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a:solidFill>
                  <a:srgbClr val="FFFFFF"/>
                </a:solidFill>
              </a:rPr>
              <a:t>A</a:t>
            </a:r>
            <a:r>
              <a:rPr lang="en-US" sz="2400" dirty="0" smtClean="0">
                <a:solidFill>
                  <a:srgbClr val="FFFFFF"/>
                </a:solidFill>
              </a:rPr>
              <a:t>rgument </a:t>
            </a:r>
            <a:r>
              <a:rPr lang="en-US" sz="2400" dirty="0" smtClean="0">
                <a:solidFill>
                  <a:srgbClr val="FFFFFF"/>
                </a:solidFill>
              </a:rPr>
              <a:t>that a corporate entity obtains legal advice only when one of it’s high-ranking officials meets privately with counsel for advice on behalf of the corporation was rejected as well.</a:t>
            </a:r>
          </a:p>
          <a:p>
            <a:r>
              <a:rPr lang="en-US" sz="2400" dirty="0">
                <a:solidFill>
                  <a:srgbClr val="FFFFFF"/>
                </a:solidFill>
              </a:rPr>
              <a:t>P</a:t>
            </a:r>
            <a:r>
              <a:rPr lang="en-US" sz="2400" dirty="0" smtClean="0">
                <a:solidFill>
                  <a:srgbClr val="FFFFFF"/>
                </a:solidFill>
              </a:rPr>
              <a:t>arty </a:t>
            </a:r>
            <a:r>
              <a:rPr lang="en-US" sz="2400" dirty="0" smtClean="0">
                <a:solidFill>
                  <a:srgbClr val="FFFFFF"/>
                </a:solidFill>
              </a:rPr>
              <a:t>invoking a privilege must initially set forth facts showing that the privilege has been properly invoked before the burden shifts to the party asking for discovery to set forth facts showing that the disclosure will not violate the </a:t>
            </a:r>
            <a:r>
              <a:rPr lang="en-US" sz="2400" dirty="0">
                <a:solidFill>
                  <a:srgbClr val="FFFFFF"/>
                </a:solidFill>
              </a:rPr>
              <a:t>a</a:t>
            </a:r>
            <a:r>
              <a:rPr lang="en-US" sz="2400" dirty="0" smtClean="0">
                <a:solidFill>
                  <a:srgbClr val="FFFFFF"/>
                </a:solidFill>
              </a:rPr>
              <a:t>ttorney-client </a:t>
            </a:r>
            <a:r>
              <a:rPr lang="en-US" sz="2400" dirty="0" smtClean="0">
                <a:solidFill>
                  <a:srgbClr val="FFFFFF"/>
                </a:solidFill>
              </a:rPr>
              <a:t>privilege.</a:t>
            </a: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31</a:t>
            </a:fld>
            <a:endParaRPr lang="en-US"/>
          </a:p>
        </p:txBody>
      </p:sp>
    </p:spTree>
    <p:extLst>
      <p:ext uri="{BB962C8B-B14F-4D97-AF65-F5344CB8AC3E}">
        <p14:creationId xmlns:p14="http://schemas.microsoft.com/office/powerpoint/2010/main" val="4094611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Lesterick</a:t>
            </a:r>
            <a:r>
              <a:rPr lang="en-US" sz="2800" b="1" dirty="0" smtClean="0">
                <a:solidFill>
                  <a:srgbClr val="FFFFFF"/>
                </a:solidFill>
                <a:ea typeface="Garamond" pitchFamily="-107" charset="0"/>
                <a:cs typeface="Arial"/>
                <a:sym typeface="Garamond" pitchFamily="-107" charset="0"/>
              </a:rPr>
              <a:t> v. Singh</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No. GD-13-016483 (Pa. Ct. Com. Pl. May 4, 2015)</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Wettick</a:t>
            </a:r>
            <a:r>
              <a:rPr lang="en-US" sz="1600" i="1" dirty="0" smtClean="0">
                <a:solidFill>
                  <a:srgbClr val="FFFFFF"/>
                </a:solidFill>
                <a:ea typeface="Garamond" pitchFamily="-107" charset="0"/>
                <a:cs typeface="Arial"/>
                <a:sym typeface="Garamond" pitchFamily="-107" charset="0"/>
              </a:rPr>
              <a:t>, J.</a:t>
            </a:r>
            <a:endParaRPr lang="en-US" sz="2000"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 alleges that a STAT C-section by a resident with no supervision due to the obstetrician leaving the hospital, was not done in a timely manner.</a:t>
            </a:r>
          </a:p>
          <a:p>
            <a:r>
              <a:rPr lang="en-US" sz="2400" dirty="0" smtClean="0">
                <a:cs typeface="Garamond"/>
              </a:rPr>
              <a:t>A  charge nurse prepared an incident report.</a:t>
            </a:r>
          </a:p>
          <a:p>
            <a:r>
              <a:rPr lang="en-US" sz="2400" dirty="0" smtClean="0">
                <a:cs typeface="Garamond"/>
              </a:rPr>
              <a:t>Plaintiffs sought discovery of the report and defendant opposed stated it was protected under Section 308(a) of the MCARE Act.</a:t>
            </a:r>
          </a:p>
          <a:p>
            <a:r>
              <a:rPr lang="en-US" sz="2400" dirty="0" smtClean="0">
                <a:cs typeface="Garamond"/>
              </a:rPr>
              <a:t>Court noted that the hospital had no patient safety plan and the incident report was not reviewed by the patient safety committee.</a:t>
            </a:r>
          </a:p>
          <a:p>
            <a:r>
              <a:rPr lang="en-US" sz="2400" dirty="0" smtClean="0">
                <a:cs typeface="Garamond"/>
              </a:rPr>
              <a:t>Judge held that the report was discoverable.  It did not meet the requirements of the MCARE Act.</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32</a:t>
            </a:fld>
            <a:endParaRPr lang="en-US" sz="1200" b="1" dirty="0"/>
          </a:p>
        </p:txBody>
      </p:sp>
    </p:spTree>
    <p:extLst>
      <p:ext uri="{BB962C8B-B14F-4D97-AF65-F5344CB8AC3E}">
        <p14:creationId xmlns:p14="http://schemas.microsoft.com/office/powerpoint/2010/main" val="1414512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6437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Informed Consent</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33</a:t>
            </a:fld>
            <a:endParaRPr lang="en-US" dirty="0"/>
          </a:p>
        </p:txBody>
      </p:sp>
    </p:spTree>
    <p:extLst>
      <p:ext uri="{BB962C8B-B14F-4D97-AF65-F5344CB8AC3E}">
        <p14:creationId xmlns:p14="http://schemas.microsoft.com/office/powerpoint/2010/main" val="1981790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Mitchell v. </a:t>
            </a:r>
            <a:r>
              <a:rPr lang="en-US" sz="2800" b="1" dirty="0" err="1" smtClean="0">
                <a:solidFill>
                  <a:srgbClr val="FFFFFF"/>
                </a:solidFill>
                <a:ea typeface="Garamond" pitchFamily="-107" charset="0"/>
                <a:cs typeface="Arial"/>
                <a:sym typeface="Garamond" pitchFamily="-107" charset="0"/>
              </a:rPr>
              <a:t>Shikora</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Super. 134 (May 5,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Musmanno</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 suffered bowel perforation during hysterectomy.</a:t>
            </a:r>
          </a:p>
          <a:p>
            <a:r>
              <a:rPr lang="en-US" sz="2400" dirty="0" smtClean="0">
                <a:cs typeface="Garamond"/>
              </a:rPr>
              <a:t>Jury returned a verdict in favor of defendant.</a:t>
            </a:r>
          </a:p>
          <a:p>
            <a:r>
              <a:rPr lang="en-US" sz="2400" dirty="0" smtClean="0">
                <a:cs typeface="Garamond"/>
              </a:rPr>
              <a:t>Plaintiff filed Motion for Post </a:t>
            </a:r>
            <a:r>
              <a:rPr lang="mr-IN" sz="2400" dirty="0" smtClean="0">
                <a:cs typeface="Garamond"/>
              </a:rPr>
              <a:t>–</a:t>
            </a:r>
            <a:r>
              <a:rPr lang="en-US" sz="2400" dirty="0" smtClean="0">
                <a:cs typeface="Garamond"/>
              </a:rPr>
              <a:t>Trial Relief for new trial excluding the risk/complications evidence.  Motion was denied.</a:t>
            </a:r>
          </a:p>
          <a:p>
            <a:r>
              <a:rPr lang="en-US" sz="2400" dirty="0" smtClean="0">
                <a:cs typeface="Garamond"/>
              </a:rPr>
              <a:t>Plaintiff appealed claiming trial court erred allowing defendants to admit evidence of “known risks and complications” of a surgical procedure in a case that did not involve informed consent-related claims.</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34</a:t>
            </a:fld>
            <a:endParaRPr lang="en-US" sz="1200" b="1" dirty="0"/>
          </a:p>
        </p:txBody>
      </p:sp>
    </p:spTree>
    <p:extLst>
      <p:ext uri="{BB962C8B-B14F-4D97-AF65-F5344CB8AC3E}">
        <p14:creationId xmlns:p14="http://schemas.microsoft.com/office/powerpoint/2010/main" val="4258270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Mitchell v. </a:t>
            </a:r>
            <a:r>
              <a:rPr lang="en-US" sz="2800" b="1" dirty="0" err="1" smtClean="0">
                <a:solidFill>
                  <a:srgbClr val="FFFFFF"/>
                </a:solidFill>
                <a:ea typeface="Garamond" pitchFamily="-107" charset="0"/>
                <a:cs typeface="Arial"/>
                <a:sym typeface="Garamond" pitchFamily="-107" charset="0"/>
              </a:rPr>
              <a:t>Shikora</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Super. 134 (May 5,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Musmanno</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Evidence must be probative of whether defendants’ treatment of plaintiff fell below standard of care.</a:t>
            </a:r>
          </a:p>
          <a:p>
            <a:r>
              <a:rPr lang="en-US" sz="2400" dirty="0" smtClean="0">
                <a:cs typeface="Garamond"/>
              </a:rPr>
              <a:t>Fact that risk and complication of laparoscopic hysterectomy, i.e., perforation of bowel, was the injury suffered, does not make it more or less probable that defendant conformed to proper standard of care and was negligent.</a:t>
            </a:r>
          </a:p>
          <a:p>
            <a:r>
              <a:rPr lang="en-US" sz="2400" dirty="0" smtClean="0">
                <a:cs typeface="Garamond"/>
              </a:rPr>
              <a:t>Judgment was reversed and a new trial without admission of risks/complications evidence is required. </a:t>
            </a:r>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35</a:t>
            </a:fld>
            <a:endParaRPr lang="en-US" sz="1200" b="1" dirty="0"/>
          </a:p>
        </p:txBody>
      </p:sp>
    </p:spTree>
    <p:extLst>
      <p:ext uri="{BB962C8B-B14F-4D97-AF65-F5344CB8AC3E}">
        <p14:creationId xmlns:p14="http://schemas.microsoft.com/office/powerpoint/2010/main" val="2792733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Crew v. Penn Presbyterian Med. Ctr.</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a:t>
            </a:r>
            <a:r>
              <a:rPr lang="en-US" sz="2000" dirty="0" err="1" smtClean="0">
                <a:solidFill>
                  <a:srgbClr val="FFFFFF"/>
                </a:solidFill>
                <a:ea typeface="Garamond" pitchFamily="-107" charset="0"/>
                <a:cs typeface="Arial"/>
                <a:sym typeface="Garamond" pitchFamily="-107" charset="0"/>
              </a:rPr>
              <a:t>Phila</a:t>
            </a:r>
            <a:r>
              <a:rPr lang="en-US" sz="2000" dirty="0" smtClean="0">
                <a:solidFill>
                  <a:srgbClr val="FFFFFF"/>
                </a:solidFill>
                <a:ea typeface="Garamond" pitchFamily="-107" charset="0"/>
                <a:cs typeface="Arial"/>
                <a:sym typeface="Garamond" pitchFamily="-107" charset="0"/>
              </a:rPr>
              <a:t>. Ct. Com. Pl. LEXIS 188 (June 30,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Lachman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lnSpcReduction="10000"/>
          </a:bodyPr>
          <a:lstStyle/>
          <a:p>
            <a:r>
              <a:rPr lang="en-US" sz="2400" dirty="0" smtClean="0">
                <a:cs typeface="Garamond"/>
              </a:rPr>
              <a:t>Decedent was admitted to Park Pleasant Health Care Facility for nursing care and therapy.  With skin “intact,” she developed gastric and pressure ulcers.  She was released in fair condition.</a:t>
            </a:r>
          </a:p>
          <a:p>
            <a:r>
              <a:rPr lang="en-US" sz="2400" dirty="0" smtClean="0">
                <a:cs typeface="Garamond"/>
              </a:rPr>
              <a:t>Decedent passed away in Penn Hospice care a month later due to lack of nutrition and hydration.</a:t>
            </a:r>
          </a:p>
          <a:p>
            <a:r>
              <a:rPr lang="en-US" sz="2400" dirty="0" smtClean="0">
                <a:cs typeface="Garamond"/>
              </a:rPr>
              <a:t>Jury found that Penn Hospice was not negligent and did not answer causation or damage questions on verdict slip.</a:t>
            </a:r>
          </a:p>
          <a:p>
            <a:r>
              <a:rPr lang="en-US" sz="2400" dirty="0" smtClean="0">
                <a:cs typeface="Garamond"/>
              </a:rPr>
              <a:t>Plaintiff filed a post-trial motion contending that it was error to permit defendants to introduce the “Consent for Hospice Care” form signed by Plaintiff authorizing admission to Penn Hospice.</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36</a:t>
            </a:fld>
            <a:endParaRPr lang="en-US" sz="1200" b="1" dirty="0"/>
          </a:p>
        </p:txBody>
      </p:sp>
    </p:spTree>
    <p:extLst>
      <p:ext uri="{BB962C8B-B14F-4D97-AF65-F5344CB8AC3E}">
        <p14:creationId xmlns:p14="http://schemas.microsoft.com/office/powerpoint/2010/main" val="372756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Crew v. Penn Presbyterian Med. Ctr.</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a:t>
            </a:r>
            <a:r>
              <a:rPr lang="en-US" sz="2000" dirty="0" err="1" smtClean="0">
                <a:solidFill>
                  <a:srgbClr val="FFFFFF"/>
                </a:solidFill>
                <a:ea typeface="Garamond" pitchFamily="-107" charset="0"/>
                <a:cs typeface="Arial"/>
                <a:sym typeface="Garamond" pitchFamily="-107" charset="0"/>
              </a:rPr>
              <a:t>Phila</a:t>
            </a:r>
            <a:r>
              <a:rPr lang="en-US" sz="2000" dirty="0" smtClean="0">
                <a:solidFill>
                  <a:srgbClr val="FFFFFF"/>
                </a:solidFill>
                <a:ea typeface="Garamond" pitchFamily="-107" charset="0"/>
                <a:cs typeface="Arial"/>
                <a:sym typeface="Garamond" pitchFamily="-107" charset="0"/>
              </a:rPr>
              <a:t>. Ct. Com. Pl. LEXIS 188 (June 30,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Lachman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lnSpcReduction="20000"/>
          </a:bodyPr>
          <a:lstStyle/>
          <a:p>
            <a:r>
              <a:rPr lang="en-US" sz="2400" dirty="0" smtClean="0">
                <a:cs typeface="Garamond"/>
              </a:rPr>
              <a:t>Plaintiff argued this was an “informed consent” form which is barred in non-informed-consent cases by </a:t>
            </a:r>
            <a:r>
              <a:rPr lang="en-US" sz="2400" i="1" u="sng" dirty="0" smtClean="0">
                <a:cs typeface="Garamond"/>
              </a:rPr>
              <a:t>Brady v. </a:t>
            </a:r>
            <a:r>
              <a:rPr lang="en-US" sz="2400" i="1" u="sng" dirty="0" err="1" smtClean="0">
                <a:cs typeface="Garamond"/>
              </a:rPr>
              <a:t>Urbas</a:t>
            </a:r>
            <a:r>
              <a:rPr lang="en-US" sz="2400" i="1" u="sng" dirty="0" smtClean="0">
                <a:cs typeface="Garamond"/>
              </a:rPr>
              <a:t>, 631 Pa. 329, 111 A.3d 1155 (2015)</a:t>
            </a:r>
            <a:r>
              <a:rPr lang="en-US" sz="2400" dirty="0" smtClean="0">
                <a:cs typeface="Garamond"/>
              </a:rPr>
              <a:t>.  </a:t>
            </a:r>
          </a:p>
          <a:p>
            <a:r>
              <a:rPr lang="en-US" sz="2400" dirty="0" smtClean="0">
                <a:cs typeface="Garamond"/>
              </a:rPr>
              <a:t>The “Consent to Hospice Care” form has no relation to “informed consent” since it does not identify the risks of a proposed surgical procedure.  The care was only “palliative” in nature.</a:t>
            </a:r>
          </a:p>
          <a:p>
            <a:r>
              <a:rPr lang="en-US" sz="2400" dirty="0" smtClean="0">
                <a:cs typeface="Garamond"/>
              </a:rPr>
              <a:t>Plaintiff’s attorney opened the door to the introduction of the Consent to Hospice Care form by saying in his opening statement that Ms. Crew’s family “wanted their mother to live.  That was their intention.  They were not taking her to Penn to pass away.”  There was no error.</a:t>
            </a:r>
          </a:p>
          <a:p>
            <a:r>
              <a:rPr lang="en-US" sz="2400" dirty="0" smtClean="0">
                <a:cs typeface="Garamond"/>
              </a:rPr>
              <a:t>No error in allowing hospice opportunity to cross-examine decedent’s expert regarding all opinions expressed in expert report for impeachment purposes including liability of settlement of nursing home defendants.</a:t>
            </a:r>
          </a:p>
          <a:p>
            <a:pPr marL="0" indent="0">
              <a:buNone/>
            </a:pPr>
            <a:endParaRPr lang="en-US" sz="2400" dirty="0">
              <a:cs typeface="Garamond"/>
            </a:endParaRP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37</a:t>
            </a:fld>
            <a:endParaRPr lang="en-US" sz="1200" b="1" dirty="0"/>
          </a:p>
        </p:txBody>
      </p:sp>
    </p:spTree>
    <p:extLst>
      <p:ext uri="{BB962C8B-B14F-4D97-AF65-F5344CB8AC3E}">
        <p14:creationId xmlns:p14="http://schemas.microsoft.com/office/powerpoint/2010/main" val="226311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lstStyle/>
          <a:p>
            <a:pPr algn="ctr"/>
            <a:r>
              <a:rPr lang="en-US" sz="2800" b="1" dirty="0" smtClean="0">
                <a:solidFill>
                  <a:srgbClr val="FFFFFF"/>
                </a:solidFill>
                <a:latin typeface="Arial"/>
                <a:ea typeface="Garamond" pitchFamily="-107" charset="0"/>
                <a:cs typeface="Arial"/>
                <a:sym typeface="Garamond" pitchFamily="-107" charset="0"/>
              </a:rPr>
              <a:t>Brady </a:t>
            </a:r>
            <a:r>
              <a:rPr lang="en-US" sz="2800" b="1" dirty="0">
                <a:solidFill>
                  <a:srgbClr val="FFFFFF"/>
                </a:solidFill>
                <a:latin typeface="Arial"/>
                <a:ea typeface="Garamond" pitchFamily="-107" charset="0"/>
                <a:cs typeface="Arial"/>
                <a:sym typeface="Garamond" pitchFamily="-107" charset="0"/>
              </a:rPr>
              <a:t>v</a:t>
            </a:r>
            <a:r>
              <a:rPr lang="en-US" sz="2800" b="1" dirty="0" smtClean="0">
                <a:solidFill>
                  <a:srgbClr val="FFFFFF"/>
                </a:solidFill>
                <a:latin typeface="Arial"/>
                <a:ea typeface="Garamond" pitchFamily="-107" charset="0"/>
                <a:cs typeface="Arial"/>
                <a:sym typeface="Garamond" pitchFamily="-107" charset="0"/>
              </a:rPr>
              <a:t>. </a:t>
            </a:r>
            <a:r>
              <a:rPr lang="en-US" sz="2800" b="1" dirty="0" err="1" smtClean="0">
                <a:solidFill>
                  <a:srgbClr val="FFFFFF"/>
                </a:solidFill>
                <a:latin typeface="Arial"/>
                <a:ea typeface="Garamond" pitchFamily="-107" charset="0"/>
                <a:cs typeface="Arial"/>
                <a:sym typeface="Garamond" pitchFamily="-107" charset="0"/>
              </a:rPr>
              <a:t>Urbas</a:t>
            </a:r>
            <a:r>
              <a:rPr lang="en-US" sz="2800" b="1" dirty="0" smtClean="0">
                <a:solidFill>
                  <a:srgbClr val="FFFFFF"/>
                </a:solidFill>
                <a:latin typeface="Arial"/>
                <a:ea typeface="Garamond" pitchFamily="-107" charset="0"/>
                <a:cs typeface="Arial"/>
                <a:sym typeface="Garamond" pitchFamily="-107" charset="0"/>
              </a:rPr>
              <a:t/>
            </a:r>
            <a:br>
              <a:rPr lang="en-US" sz="2800" b="1" dirty="0" smtClean="0">
                <a:solidFill>
                  <a:srgbClr val="FFFFFF"/>
                </a:solidFill>
                <a:latin typeface="Arial"/>
                <a:ea typeface="Garamond" pitchFamily="-107" charset="0"/>
                <a:cs typeface="Arial"/>
                <a:sym typeface="Garamond" pitchFamily="-107" charset="0"/>
              </a:rPr>
            </a:br>
            <a:r>
              <a:rPr lang="en-US" sz="2000" dirty="0" smtClean="0">
                <a:solidFill>
                  <a:srgbClr val="FFFFFF"/>
                </a:solidFill>
                <a:latin typeface="Arial"/>
                <a:ea typeface="Garamond" pitchFamily="-107" charset="0"/>
                <a:cs typeface="Arial"/>
                <a:sym typeface="Garamond" pitchFamily="-107" charset="0"/>
              </a:rPr>
              <a:t>111 A.3d 1155 (Pa. 2015)</a:t>
            </a:r>
            <a:br>
              <a:rPr lang="en-US" sz="2000" dirty="0" smtClean="0">
                <a:solidFill>
                  <a:srgbClr val="FFFFFF"/>
                </a:solidFill>
                <a:latin typeface="Arial"/>
                <a:ea typeface="Garamond" pitchFamily="-107" charset="0"/>
                <a:cs typeface="Arial"/>
                <a:sym typeface="Garamond" pitchFamily="-107" charset="0"/>
              </a:rPr>
            </a:br>
            <a:r>
              <a:rPr lang="en-US" sz="1600" i="1" dirty="0" smtClean="0">
                <a:solidFill>
                  <a:srgbClr val="FFFFFF"/>
                </a:solidFill>
                <a:latin typeface="Arial"/>
                <a:ea typeface="Garamond" pitchFamily="-107" charset="0"/>
                <a:cs typeface="Arial"/>
                <a:sym typeface="Garamond" pitchFamily="-107" charset="0"/>
              </a:rPr>
              <a:t>Saylor, C.J.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839043"/>
            <a:ext cx="8229600" cy="4215989"/>
          </a:xfrm>
        </p:spPr>
        <p:txBody>
          <a:bodyPr>
            <a:noAutofit/>
          </a:bodyPr>
          <a:lstStyle/>
          <a:p>
            <a:pPr>
              <a:buFont typeface="Arial"/>
              <a:buChar char="•"/>
            </a:pPr>
            <a:r>
              <a:rPr lang="en-US" sz="2000" dirty="0" smtClean="0"/>
              <a:t>Negligence count against podiatrist who performed surgeries on patient's toe which failed to resolve her medical problem. The Court entered judgment on jury verdict finding that podiatrist was not negligent and denied patient's post-trial motions. Patient and her husband appealed. </a:t>
            </a:r>
          </a:p>
          <a:p>
            <a:pPr>
              <a:buFont typeface="Arial"/>
              <a:buChar char="•"/>
            </a:pPr>
            <a:r>
              <a:rPr lang="en-US" sz="2000" dirty="0" smtClean="0"/>
              <a:t>The Superior Court vacated, reversed, and remanded, and podiatrist appealed.</a:t>
            </a:r>
          </a:p>
          <a:p>
            <a:pPr>
              <a:buFont typeface="Arial"/>
              <a:buChar char="•"/>
            </a:pPr>
            <a:r>
              <a:rPr lang="en-US" sz="2000" dirty="0" smtClean="0"/>
              <a:t>The Supreme Court affirmed and held that evidence that a patient affirmatively consented to treatment after being informed of the risks of that treatment is generally irrelevant to a cause of action sounding in medical negligence.</a:t>
            </a:r>
            <a:endParaRPr lang="en-US" sz="2000" dirty="0">
              <a:latin typeface="Garamond"/>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38</a:t>
            </a:fld>
            <a:endParaRPr lang="en-US" sz="1200" b="1" dirty="0"/>
          </a:p>
        </p:txBody>
      </p:sp>
    </p:spTree>
    <p:extLst>
      <p:ext uri="{BB962C8B-B14F-4D97-AF65-F5344CB8AC3E}">
        <p14:creationId xmlns:p14="http://schemas.microsoft.com/office/powerpoint/2010/main" val="827899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lstStyle/>
          <a:p>
            <a:r>
              <a:rPr lang="en-US" sz="2800" b="1" dirty="0">
                <a:solidFill>
                  <a:srgbClr val="FFFFFF"/>
                </a:solidFill>
                <a:ea typeface="Garamond" pitchFamily="-107" charset="0"/>
                <a:cs typeface="Arial"/>
                <a:sym typeface="Garamond" pitchFamily="-107" charset="0"/>
              </a:rPr>
              <a:t>Brady v. </a:t>
            </a:r>
            <a:r>
              <a:rPr lang="en-US" sz="2800" b="1" dirty="0" err="1">
                <a:solidFill>
                  <a:srgbClr val="FFFFFF"/>
                </a:solidFill>
                <a:ea typeface="Garamond" pitchFamily="-107" charset="0"/>
                <a:cs typeface="Arial"/>
                <a:sym typeface="Garamond" pitchFamily="-107" charset="0"/>
              </a:rPr>
              <a:t>Urbas</a:t>
            </a:r>
            <a:r>
              <a:rPr lang="en-US" sz="2800" b="1" dirty="0">
                <a:solidFill>
                  <a:srgbClr val="FFFFFF"/>
                </a:solidFill>
                <a:ea typeface="Garamond" pitchFamily="-107" charset="0"/>
                <a:cs typeface="Arial"/>
                <a:sym typeface="Garamond" pitchFamily="-107" charset="0"/>
              </a:rPr>
              <a:t/>
            </a:r>
            <a:br>
              <a:rPr lang="en-US" sz="2800" b="1" dirty="0">
                <a:solidFill>
                  <a:srgbClr val="FFFFFF"/>
                </a:solidFill>
                <a:ea typeface="Garamond" pitchFamily="-107" charset="0"/>
                <a:cs typeface="Arial"/>
                <a:sym typeface="Garamond" pitchFamily="-107" charset="0"/>
              </a:rPr>
            </a:br>
            <a:r>
              <a:rPr lang="en-US" sz="2000" dirty="0">
                <a:solidFill>
                  <a:srgbClr val="FFFFFF"/>
                </a:solidFill>
                <a:ea typeface="Garamond" pitchFamily="-107" charset="0"/>
                <a:cs typeface="Arial"/>
                <a:sym typeface="Garamond" pitchFamily="-107" charset="0"/>
              </a:rPr>
              <a:t>111 A.</a:t>
            </a:r>
            <a:r>
              <a:rPr lang="en-US" sz="2000" dirty="0" smtClean="0">
                <a:solidFill>
                  <a:srgbClr val="FFFFFF"/>
                </a:solidFill>
                <a:ea typeface="Garamond" pitchFamily="-107" charset="0"/>
                <a:cs typeface="Arial"/>
                <a:sym typeface="Garamond" pitchFamily="-107" charset="0"/>
              </a:rPr>
              <a:t>3d </a:t>
            </a:r>
            <a:r>
              <a:rPr lang="en-US" sz="2000" dirty="0">
                <a:solidFill>
                  <a:srgbClr val="FFFFFF"/>
                </a:solidFill>
                <a:ea typeface="Garamond" pitchFamily="-107" charset="0"/>
                <a:cs typeface="Arial"/>
                <a:sym typeface="Garamond" pitchFamily="-107" charset="0"/>
              </a:rPr>
              <a:t>1155 (</a:t>
            </a:r>
            <a:r>
              <a:rPr lang="en-US" sz="2000" dirty="0" smtClean="0">
                <a:solidFill>
                  <a:srgbClr val="FFFFFF"/>
                </a:solidFill>
                <a:ea typeface="Garamond" pitchFamily="-107" charset="0"/>
                <a:cs typeface="Arial"/>
                <a:sym typeface="Garamond" pitchFamily="-107" charset="0"/>
              </a:rPr>
              <a:t>Pa. </a:t>
            </a:r>
            <a:r>
              <a:rPr lang="en-US" sz="2000" dirty="0">
                <a:solidFill>
                  <a:srgbClr val="FFFFFF"/>
                </a:solidFill>
                <a:ea typeface="Garamond" pitchFamily="-107" charset="0"/>
                <a:cs typeface="Arial"/>
                <a:sym typeface="Garamond" pitchFamily="-107" charset="0"/>
              </a:rPr>
              <a:t>2015</a:t>
            </a:r>
            <a:r>
              <a:rPr lang="en-US" sz="2000" dirty="0" smtClean="0">
                <a:solidFill>
                  <a:srgbClr val="FFFFFF"/>
                </a:solidFill>
                <a:ea typeface="Garamond" pitchFamily="-107" charset="0"/>
                <a:cs typeface="Arial"/>
                <a:sym typeface="Garamond" pitchFamily="-107" charset="0"/>
              </a:rPr>
              <a:t>)</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Saylor, C.J.</a:t>
            </a:r>
            <a:endParaRPr lang="en-US" sz="1600" i="1" dirty="0">
              <a:solidFill>
                <a:srgbClr val="000000"/>
              </a:solidFill>
            </a:endParaRPr>
          </a:p>
        </p:txBody>
      </p:sp>
      <p:sp>
        <p:nvSpPr>
          <p:cNvPr id="3" name="Content Placeholder 2"/>
          <p:cNvSpPr>
            <a:spLocks noGrp="1"/>
          </p:cNvSpPr>
          <p:nvPr>
            <p:ph idx="1"/>
          </p:nvPr>
        </p:nvSpPr>
        <p:spPr>
          <a:xfrm>
            <a:off x="457200" y="1871817"/>
            <a:ext cx="8229600" cy="4429022"/>
          </a:xfrm>
        </p:spPr>
        <p:txBody>
          <a:bodyPr>
            <a:normAutofit/>
          </a:bodyPr>
          <a:lstStyle/>
          <a:p>
            <a:pPr>
              <a:buFont typeface="Arial"/>
              <a:buChar char="•"/>
            </a:pPr>
            <a:r>
              <a:rPr lang="en-US" sz="1800" dirty="0" smtClean="0"/>
              <a:t>Evidence that </a:t>
            </a:r>
            <a:r>
              <a:rPr lang="en-US" sz="1800" dirty="0" smtClean="0">
                <a:solidFill>
                  <a:srgbClr val="FFFFFF"/>
                </a:solidFill>
              </a:rPr>
              <a:t>a </a:t>
            </a:r>
            <a:r>
              <a:rPr lang="en-US" sz="1800" dirty="0" smtClean="0"/>
              <a:t>patient affirmatively consented to treatment after being informed of the risks of that treatment is generally irrelevant to a cause of action sounding in medical negligence.</a:t>
            </a:r>
          </a:p>
          <a:p>
            <a:pPr>
              <a:buFont typeface="Arial"/>
              <a:buChar char="•"/>
            </a:pPr>
            <a:r>
              <a:rPr lang="en-US" sz="1800" dirty="0" smtClean="0"/>
              <a:t>Where a malpractice complaint only asserts negligence, and not lack of informed consent, evidence that a patient agreed to go forward with the operation, in spite of the risks of which she was informed, is irrelevant and should be excluded.</a:t>
            </a:r>
          </a:p>
          <a:p>
            <a:pPr>
              <a:buFont typeface="Arial"/>
              <a:buChar char="•"/>
            </a:pPr>
            <a:r>
              <a:rPr lang="en-US" sz="1800" dirty="0" smtClean="0"/>
              <a:t>Evidence about the risks of surgical procedures, in the form of either testimony or a list of such risks as they appear on an informed-consent sheet, may be relevant in establishing the standard of care in malpractice action.</a:t>
            </a:r>
          </a:p>
          <a:p>
            <a:pPr>
              <a:buFont typeface="Arial"/>
              <a:buChar char="•"/>
            </a:pPr>
            <a:r>
              <a:rPr lang="en-US" sz="1800" dirty="0" smtClean="0"/>
              <a:t>Fact that a patient may have agreed to a procedure in light of the known risks does not make it more or less probable that the physician was negligent in either considering the patient an appropriate candidate for the operation or in performing it in the post-consent timeframe.</a:t>
            </a:r>
            <a:endParaRPr lang="en-US" sz="1800" dirty="0">
              <a:latin typeface="Garamond"/>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39</a:t>
            </a:fld>
            <a:endParaRPr lang="en-US" sz="1200" b="1" dirty="0"/>
          </a:p>
        </p:txBody>
      </p:sp>
    </p:spTree>
    <p:extLst>
      <p:ext uri="{BB962C8B-B14F-4D97-AF65-F5344CB8AC3E}">
        <p14:creationId xmlns:p14="http://schemas.microsoft.com/office/powerpoint/2010/main" val="12558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Kindred Nursing </a:t>
            </a:r>
            <a:r>
              <a:rPr lang="en-US" sz="2800" b="1" dirty="0" err="1" smtClean="0">
                <a:solidFill>
                  <a:srgbClr val="FFFFFF"/>
                </a:solidFill>
                <a:ea typeface="Garamond" pitchFamily="-107" charset="0"/>
                <a:cs typeface="Arial"/>
                <a:sym typeface="Garamond" pitchFamily="-107" charset="0"/>
              </a:rPr>
              <a:t>Ctrs</a:t>
            </a:r>
            <a:r>
              <a:rPr lang="en-US" sz="2800" b="1" dirty="0" smtClean="0">
                <a:solidFill>
                  <a:srgbClr val="FFFFFF"/>
                </a:solidFill>
                <a:ea typeface="Garamond" pitchFamily="-107" charset="0"/>
                <a:cs typeface="Arial"/>
                <a:sym typeface="Garamond" pitchFamily="-107" charset="0"/>
              </a:rPr>
              <a:t>. </a:t>
            </a:r>
            <a:r>
              <a:rPr lang="en-US" sz="2800" b="1" dirty="0" err="1" smtClean="0">
                <a:solidFill>
                  <a:srgbClr val="FFFFFF"/>
                </a:solidFill>
                <a:ea typeface="Garamond" pitchFamily="-107" charset="0"/>
                <a:cs typeface="Arial"/>
                <a:sym typeface="Garamond" pitchFamily="-107" charset="0"/>
              </a:rPr>
              <a:t>P’ship</a:t>
            </a:r>
            <a:r>
              <a:rPr lang="en-US" sz="2800" b="1" dirty="0" smtClean="0">
                <a:solidFill>
                  <a:srgbClr val="FFFFFF"/>
                </a:solidFill>
                <a:ea typeface="Garamond" pitchFamily="-107" charset="0"/>
                <a:cs typeface="Arial"/>
                <a:sym typeface="Garamond" pitchFamily="-107" charset="0"/>
              </a:rPr>
              <a:t>, et al. v. Clark</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U.S. LEXIS 2948 (May 15,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Kagan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Kentucky Supreme Court held that a general grant of POA does not permit a legal representative to enter into an arbitration agreement for someone else.</a:t>
            </a:r>
          </a:p>
          <a:p>
            <a:r>
              <a:rPr lang="en-US" sz="2400" dirty="0" smtClean="0">
                <a:cs typeface="Garamond"/>
              </a:rPr>
              <a:t>Supreme Court held that the court’s clear-statement rule violates the Federal Arbitration Act by singling out arbitration agreement for disfavored treatment.</a:t>
            </a:r>
          </a:p>
          <a:p>
            <a:r>
              <a:rPr lang="en-US" sz="2400" dirty="0" smtClean="0">
                <a:cs typeface="Garamond"/>
              </a:rPr>
              <a:t>Blew aside 7</a:t>
            </a:r>
            <a:r>
              <a:rPr lang="en-US" sz="2400" baseline="30000" dirty="0" smtClean="0">
                <a:cs typeface="Garamond"/>
              </a:rPr>
              <a:t>th</a:t>
            </a:r>
            <a:r>
              <a:rPr lang="en-US" sz="2400" dirty="0" smtClean="0">
                <a:cs typeface="Garamond"/>
              </a:rPr>
              <a:t> Amendment.</a:t>
            </a:r>
          </a:p>
          <a:p>
            <a:r>
              <a:rPr lang="en-US" sz="2400" dirty="0" smtClean="0">
                <a:cs typeface="Garamond"/>
              </a:rPr>
              <a:t>Found FAA preempted state law and 7</a:t>
            </a:r>
            <a:r>
              <a:rPr lang="en-US" sz="2400" baseline="30000" dirty="0" smtClean="0">
                <a:cs typeface="Garamond"/>
              </a:rPr>
              <a:t>th</a:t>
            </a:r>
            <a:r>
              <a:rPr lang="en-US" sz="2400" dirty="0" smtClean="0">
                <a:cs typeface="Garamond"/>
              </a:rPr>
              <a:t> Amendment.</a:t>
            </a:r>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a:t>
            </a:fld>
            <a:endParaRPr lang="en-US" sz="1200" b="1" dirty="0"/>
          </a:p>
        </p:txBody>
      </p:sp>
    </p:spTree>
    <p:extLst>
      <p:ext uri="{BB962C8B-B14F-4D97-AF65-F5344CB8AC3E}">
        <p14:creationId xmlns:p14="http://schemas.microsoft.com/office/powerpoint/2010/main" val="3166857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8165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Jury Selection/Venue</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40</a:t>
            </a:fld>
            <a:endParaRPr lang="en-US" dirty="0"/>
          </a:p>
        </p:txBody>
      </p:sp>
    </p:spTree>
    <p:extLst>
      <p:ext uri="{BB962C8B-B14F-4D97-AF65-F5344CB8AC3E}">
        <p14:creationId xmlns:p14="http://schemas.microsoft.com/office/powerpoint/2010/main" val="3388066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Shinal</a:t>
            </a:r>
            <a:r>
              <a:rPr lang="en-US" sz="2800" b="1" dirty="0" smtClean="0">
                <a:solidFill>
                  <a:srgbClr val="FFFFFF"/>
                </a:solidFill>
                <a:ea typeface="Garamond" pitchFamily="-107" charset="0"/>
                <a:cs typeface="Arial"/>
                <a:sym typeface="Garamond" pitchFamily="-107" charset="0"/>
              </a:rPr>
              <a:t> v. Toms</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LEXIS 1385 (Pa. June 20,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Wecht</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lnSpcReduction="20000"/>
          </a:bodyPr>
          <a:lstStyle/>
          <a:p>
            <a:r>
              <a:rPr lang="en-US" sz="2400" dirty="0" smtClean="0">
                <a:cs typeface="Garamond"/>
              </a:rPr>
              <a:t>Plaintiff alleges that defendant failed to obtain informed consent for an open craniotomy total resection of a brain tumor.</a:t>
            </a:r>
          </a:p>
          <a:p>
            <a:r>
              <a:rPr lang="en-US" sz="2400" dirty="0" smtClean="0">
                <a:cs typeface="Garamond"/>
              </a:rPr>
              <a:t>Plaintiff’s moved to strike all potential jurors who were either employed or insured by </a:t>
            </a:r>
            <a:r>
              <a:rPr lang="en-US" sz="2400" dirty="0" err="1" smtClean="0">
                <a:cs typeface="Garamond"/>
              </a:rPr>
              <a:t>Geisinger</a:t>
            </a:r>
            <a:r>
              <a:rPr lang="en-US" sz="2400" dirty="0" smtClean="0">
                <a:cs typeface="Garamond"/>
              </a:rPr>
              <a:t>.</a:t>
            </a:r>
          </a:p>
          <a:p>
            <a:r>
              <a:rPr lang="en-US" sz="2400" dirty="0" smtClean="0">
                <a:cs typeface="Garamond"/>
              </a:rPr>
              <a:t>Court granted in part and denied in part directing that prospective jurors who were employed by named defendant, or who had family in the same house that were employed, would be stricken for cause.</a:t>
            </a:r>
          </a:p>
          <a:p>
            <a:r>
              <a:rPr lang="en-US" sz="2400" dirty="0" smtClean="0">
                <a:cs typeface="Garamond"/>
              </a:rPr>
              <a:t>Indirect employment relationship with employer that has ownership interest in defendant, standing alone, does not warrant presumption of prejudice.</a:t>
            </a:r>
          </a:p>
          <a:p>
            <a:r>
              <a:rPr lang="en-US" sz="2400" dirty="0" smtClean="0">
                <a:cs typeface="Garamond"/>
              </a:rPr>
              <a:t>Plaintiff invoked </a:t>
            </a:r>
            <a:r>
              <a:rPr lang="en-US" sz="2400" i="1" dirty="0" err="1" smtClean="0">
                <a:cs typeface="Garamond"/>
              </a:rPr>
              <a:t>Cordes</a:t>
            </a:r>
            <a:r>
              <a:rPr lang="en-US" sz="2400" i="1" dirty="0" smtClean="0">
                <a:cs typeface="Garamond"/>
              </a:rPr>
              <a:t> v. Assocs. Of Internal Med., </a:t>
            </a:r>
            <a:r>
              <a:rPr lang="en-US" sz="2400" dirty="0" smtClean="0">
                <a:cs typeface="Garamond"/>
              </a:rPr>
              <a:t>2014 Pa. Super. 52, 87 A.3d 829, 843-45 moving for disqualification for cause of any juror employed by any </a:t>
            </a:r>
            <a:r>
              <a:rPr lang="en-US" sz="2400" dirty="0" err="1" smtClean="0">
                <a:cs typeface="Garamond"/>
              </a:rPr>
              <a:t>Geisinger</a:t>
            </a:r>
            <a:r>
              <a:rPr lang="en-US" sz="2400" dirty="0" smtClean="0">
                <a:cs typeface="Garamond"/>
              </a:rPr>
              <a:t> entity.  </a:t>
            </a:r>
            <a:endParaRPr lang="en-US" sz="2400" dirty="0">
              <a:cs typeface="Garamond"/>
            </a:endParaRPr>
          </a:p>
          <a:p>
            <a:r>
              <a:rPr lang="en-US" sz="2400" dirty="0" smtClean="0">
                <a:cs typeface="Garamond"/>
              </a:rPr>
              <a:t>Trial court denied motion.</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41</a:t>
            </a:fld>
            <a:endParaRPr lang="en-US" sz="1200" b="1" dirty="0"/>
          </a:p>
        </p:txBody>
      </p:sp>
    </p:spTree>
    <p:extLst>
      <p:ext uri="{BB962C8B-B14F-4D97-AF65-F5344CB8AC3E}">
        <p14:creationId xmlns:p14="http://schemas.microsoft.com/office/powerpoint/2010/main" val="1014477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Shinal</a:t>
            </a:r>
            <a:r>
              <a:rPr lang="en-US" sz="2800" b="1" dirty="0" smtClean="0">
                <a:solidFill>
                  <a:srgbClr val="FFFFFF"/>
                </a:solidFill>
                <a:ea typeface="Garamond" pitchFamily="-107" charset="0"/>
                <a:cs typeface="Arial"/>
                <a:sym typeface="Garamond" pitchFamily="-107" charset="0"/>
              </a:rPr>
              <a:t> v. Toms</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LEXIS 1385 (Pa. June 20,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Wecht</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lnSpcReduction="10000"/>
          </a:bodyPr>
          <a:lstStyle/>
          <a:p>
            <a:r>
              <a:rPr lang="en-US" sz="2400" dirty="0">
                <a:cs typeface="Garamond"/>
              </a:rPr>
              <a:t>Court granted motion for partial summary judgment in favor of </a:t>
            </a:r>
            <a:r>
              <a:rPr lang="en-US" sz="2400" dirty="0" err="1">
                <a:cs typeface="Garamond"/>
              </a:rPr>
              <a:t>Geisinger</a:t>
            </a:r>
            <a:r>
              <a:rPr lang="en-US" sz="2400" dirty="0">
                <a:cs typeface="Garamond"/>
              </a:rPr>
              <a:t> stating the duty to obtain plaintiff’s informed consent belonged solely to Dr. </a:t>
            </a:r>
            <a:r>
              <a:rPr lang="en-US" sz="2400" dirty="0" smtClean="0">
                <a:cs typeface="Garamond"/>
              </a:rPr>
              <a:t>Toms</a:t>
            </a:r>
            <a:r>
              <a:rPr lang="en-US" sz="2400" dirty="0">
                <a:cs typeface="Garamond"/>
              </a:rPr>
              <a:t> </a:t>
            </a:r>
            <a:r>
              <a:rPr lang="en-US" sz="2400" dirty="0" smtClean="0">
                <a:cs typeface="Garamond"/>
              </a:rPr>
              <a:t>and not his physician’s assistant.  </a:t>
            </a:r>
          </a:p>
          <a:p>
            <a:r>
              <a:rPr lang="en-US" sz="2400" dirty="0" smtClean="0">
                <a:cs typeface="Garamond"/>
              </a:rPr>
              <a:t>Without direct dialogue and two-way exchange between physician and patient, physician cannot be confident that patient comprehends the risks, benefits, likelihood of success and alternatives.</a:t>
            </a:r>
            <a:endParaRPr lang="en-US" sz="2400" dirty="0">
              <a:cs typeface="Garamond"/>
            </a:endParaRPr>
          </a:p>
          <a:p>
            <a:r>
              <a:rPr lang="en-US" sz="2400" dirty="0" smtClean="0">
                <a:cs typeface="Garamond"/>
              </a:rPr>
              <a:t>Court held that a physician may not delegate to others his or her obligation to provide sufficient information in order to obtain patient’s informed consent.</a:t>
            </a:r>
          </a:p>
          <a:p>
            <a:r>
              <a:rPr lang="en-US" sz="2400" dirty="0" smtClean="0">
                <a:cs typeface="Garamond"/>
              </a:rPr>
              <a:t>Superior Court’s order affirmed trial court’s denial of Plaintiff’s motion for post-trial relief remanding for new trial.</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42</a:t>
            </a:fld>
            <a:endParaRPr lang="en-US" sz="1200" b="1" dirty="0"/>
          </a:p>
        </p:txBody>
      </p:sp>
    </p:spTree>
    <p:extLst>
      <p:ext uri="{BB962C8B-B14F-4D97-AF65-F5344CB8AC3E}">
        <p14:creationId xmlns:p14="http://schemas.microsoft.com/office/powerpoint/2010/main" val="1231232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Wentzel</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Cammarano</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Super. LEXIS 540 (July 19,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Stevens, P.J.E.</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77500" lnSpcReduction="20000"/>
          </a:bodyPr>
          <a:lstStyle/>
          <a:p>
            <a:r>
              <a:rPr lang="en-US" sz="2400" dirty="0" smtClean="0">
                <a:cs typeface="Garamond"/>
              </a:rPr>
              <a:t>Claim arising from the allegedly negligent failure of St. Christopher’s Hospital (</a:t>
            </a:r>
            <a:r>
              <a:rPr lang="en-US" sz="2400" dirty="0" err="1" smtClean="0">
                <a:cs typeface="Garamond"/>
              </a:rPr>
              <a:t>Phila</a:t>
            </a:r>
            <a:r>
              <a:rPr lang="en-US" sz="2400" dirty="0" smtClean="0">
                <a:cs typeface="Garamond"/>
              </a:rPr>
              <a:t>.) and Dr. Rogers (</a:t>
            </a:r>
            <a:r>
              <a:rPr lang="en-US" sz="2400" dirty="0" err="1" smtClean="0">
                <a:cs typeface="Garamond"/>
              </a:rPr>
              <a:t>Phila</a:t>
            </a:r>
            <a:r>
              <a:rPr lang="en-US" sz="2400" dirty="0" smtClean="0">
                <a:cs typeface="Garamond"/>
              </a:rPr>
              <a:t>.) to timely transmit diagnosis and treatment plan for premature newborn in the </a:t>
            </a:r>
            <a:r>
              <a:rPr lang="en-US" sz="2400" dirty="0" err="1" smtClean="0">
                <a:cs typeface="Garamond"/>
              </a:rPr>
              <a:t>NICU</a:t>
            </a:r>
            <a:r>
              <a:rPr lang="en-US" sz="2400" dirty="0" smtClean="0">
                <a:cs typeface="Garamond"/>
              </a:rPr>
              <a:t> at Reading Hospital (Berks).</a:t>
            </a:r>
          </a:p>
          <a:p>
            <a:r>
              <a:rPr lang="en-US" sz="2400" dirty="0" smtClean="0">
                <a:cs typeface="Garamond"/>
              </a:rPr>
              <a:t>Dr. Rogers’ diagnosis required immediate treatment and recommend St. Christopher’s Hospital provide</a:t>
            </a:r>
            <a:r>
              <a:rPr lang="en-US" sz="2400" dirty="0">
                <a:cs typeface="Garamond"/>
              </a:rPr>
              <a:t> </a:t>
            </a:r>
            <a:r>
              <a:rPr lang="en-US" sz="2400" dirty="0" smtClean="0">
                <a:cs typeface="Garamond"/>
              </a:rPr>
              <a:t>said treatment.</a:t>
            </a:r>
          </a:p>
          <a:p>
            <a:r>
              <a:rPr lang="en-US" sz="2400" dirty="0" smtClean="0">
                <a:cs typeface="Garamond"/>
              </a:rPr>
              <a:t>Trial court sustained Appellees’ preliminary objections to venue in Philadelphia County and transferred the matter to Berks County.</a:t>
            </a:r>
          </a:p>
          <a:p>
            <a:r>
              <a:rPr lang="en-US" sz="2400" dirty="0" smtClean="0">
                <a:cs typeface="Garamond"/>
              </a:rPr>
              <a:t>Argument was: transmission of Dr. Rogers’ treatment plan for immediate transfer to St. Christopher’s constituted the furnishing of “health care services” as defined under both MCARE Act and PA Rules of Civil Procedure.</a:t>
            </a:r>
          </a:p>
          <a:p>
            <a:r>
              <a:rPr lang="en-US" sz="2400" dirty="0" smtClean="0">
                <a:cs typeface="Garamond"/>
              </a:rPr>
              <a:t>Trial Court agreed with defendants’ position that plaintiffs’ complaint was predicated on an allegation of mere clerical error.</a:t>
            </a:r>
          </a:p>
          <a:p>
            <a:r>
              <a:rPr lang="en-US" sz="2400" dirty="0" smtClean="0">
                <a:cs typeface="Garamond"/>
              </a:rPr>
              <a:t>Trial court’s rationale for transferring case to Berks county was flawed and the order was vacated and reinstated in Philadelphia County.</a:t>
            </a:r>
          </a:p>
          <a:p>
            <a:r>
              <a:rPr lang="en-US" sz="2400" dirty="0" smtClean="0">
                <a:cs typeface="Garamond"/>
              </a:rPr>
              <a:t>The error of Dr. Rogers was about the need for services and a transfer.</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43</a:t>
            </a:fld>
            <a:endParaRPr lang="en-US" sz="1200" b="1" dirty="0"/>
          </a:p>
        </p:txBody>
      </p:sp>
    </p:spTree>
    <p:extLst>
      <p:ext uri="{BB962C8B-B14F-4D97-AF65-F5344CB8AC3E}">
        <p14:creationId xmlns:p14="http://schemas.microsoft.com/office/powerpoint/2010/main" val="2379360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60916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Child Abuse</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44</a:t>
            </a:fld>
            <a:endParaRPr lang="en-US" dirty="0"/>
          </a:p>
        </p:txBody>
      </p:sp>
    </p:spTree>
    <p:extLst>
      <p:ext uri="{BB962C8B-B14F-4D97-AF65-F5344CB8AC3E}">
        <p14:creationId xmlns:p14="http://schemas.microsoft.com/office/powerpoint/2010/main" val="4148775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K.H. ex rel. H.S. v. Kumar</a:t>
            </a:r>
            <a:br>
              <a:rPr lang="en-US" sz="2700" b="1" dirty="0" smtClean="0">
                <a:solidFill>
                  <a:srgbClr val="FFFFFF"/>
                </a:solidFill>
                <a:latin typeface="Arial"/>
                <a:cs typeface="Arial"/>
              </a:rPr>
            </a:br>
            <a:r>
              <a:rPr lang="en-US" sz="2000" dirty="0" smtClean="0">
                <a:solidFill>
                  <a:srgbClr val="FFFFFF"/>
                </a:solidFill>
                <a:latin typeface="Arial"/>
                <a:cs typeface="Arial"/>
              </a:rPr>
              <a:t>122 A.3d 1080 (Pa. Super. 2015)</a:t>
            </a:r>
            <a:br>
              <a:rPr lang="en-US" sz="2000" dirty="0" smtClean="0">
                <a:solidFill>
                  <a:srgbClr val="FFFFFF"/>
                </a:solidFill>
                <a:latin typeface="Arial"/>
                <a:cs typeface="Arial"/>
              </a:rPr>
            </a:br>
            <a:r>
              <a:rPr lang="en-US" sz="1600" i="1" dirty="0" err="1" smtClean="0">
                <a:solidFill>
                  <a:srgbClr val="FFFFFF"/>
                </a:solidFill>
                <a:latin typeface="Arial"/>
                <a:cs typeface="Arial"/>
              </a:rPr>
              <a:t>Wecht</a:t>
            </a:r>
            <a:r>
              <a:rPr lang="en-US" sz="1600" i="1" dirty="0" smtClean="0">
                <a:solidFill>
                  <a:srgbClr val="FFFFFF"/>
                </a:solidFill>
                <a:latin typeface="Arial"/>
                <a:cs typeface="Arial"/>
              </a:rPr>
              <a:t>,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830387"/>
            <a:ext cx="8229600" cy="4525963"/>
          </a:xfrm>
        </p:spPr>
        <p:txBody>
          <a:bodyPr>
            <a:noAutofit/>
          </a:bodyPr>
          <a:lstStyle/>
          <a:p>
            <a:r>
              <a:rPr lang="en-US" sz="2000" dirty="0" smtClean="0">
                <a:solidFill>
                  <a:srgbClr val="FFFFFF"/>
                </a:solidFill>
              </a:rPr>
              <a:t>Child and parents brought negligence action against physicians and health care providers, alleging that they collectively failed to recognize, treat and report child abuse that resulted in permanent injury.</a:t>
            </a:r>
          </a:p>
          <a:p>
            <a:r>
              <a:rPr lang="en-US" sz="2000" dirty="0" smtClean="0">
                <a:solidFill>
                  <a:srgbClr val="FFFFFF"/>
                </a:solidFill>
              </a:rPr>
              <a:t>Issue: Whether the lack of an express statutory civil remedy under the Child Protective Services Law, 23 Pa. C.S. §§ 6301, </a:t>
            </a:r>
            <a:r>
              <a:rPr lang="en-US" sz="2000" i="1" dirty="0" smtClean="0">
                <a:solidFill>
                  <a:srgbClr val="FFFFFF"/>
                </a:solidFill>
              </a:rPr>
              <a:t>et seq</a:t>
            </a:r>
            <a:r>
              <a:rPr lang="en-US" sz="2000" dirty="0" smtClean="0">
                <a:solidFill>
                  <a:srgbClr val="FFFFFF"/>
                </a:solidFill>
              </a:rPr>
              <a:t>., implicitly precludes a common-law remedy in tort for harm sustained due to child abuse when the physician has failed to report reasonable suspicions that a child is a victim of abuse to the government authorities designated by the CPSL.</a:t>
            </a:r>
          </a:p>
          <a:p>
            <a:r>
              <a:rPr lang="en-US" sz="2000" dirty="0" smtClean="0">
                <a:solidFill>
                  <a:srgbClr val="FFFFFF"/>
                </a:solidFill>
              </a:rPr>
              <a:t>Parents have a </a:t>
            </a:r>
            <a:r>
              <a:rPr lang="en-US" sz="2000" i="1" dirty="0" smtClean="0">
                <a:solidFill>
                  <a:srgbClr val="FFFFFF"/>
                </a:solidFill>
              </a:rPr>
              <a:t>prima facie </a:t>
            </a:r>
            <a:r>
              <a:rPr lang="en-US" sz="2000" dirty="0" smtClean="0">
                <a:solidFill>
                  <a:srgbClr val="FFFFFF"/>
                </a:solidFill>
              </a:rPr>
              <a:t>case of medical malpractice.</a:t>
            </a:r>
          </a:p>
          <a:p>
            <a:r>
              <a:rPr lang="en-US" sz="2000" dirty="0" smtClean="0">
                <a:solidFill>
                  <a:srgbClr val="FFFFFF"/>
                </a:solidFill>
              </a:rPr>
              <a:t>Issue of material fact regarding whether the doctors breached the governing standard of care.</a:t>
            </a:r>
          </a:p>
          <a:p>
            <a:r>
              <a:rPr lang="en-US" sz="2000" dirty="0" smtClean="0">
                <a:solidFill>
                  <a:srgbClr val="FFFFFF"/>
                </a:solidFill>
              </a:rPr>
              <a:t>The trial court erred in entering summary judgment.</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45</a:t>
            </a:fld>
            <a:endParaRPr lang="en-US"/>
          </a:p>
        </p:txBody>
      </p:sp>
    </p:spTree>
    <p:extLst>
      <p:ext uri="{BB962C8B-B14F-4D97-AF65-F5344CB8AC3E}">
        <p14:creationId xmlns:p14="http://schemas.microsoft.com/office/powerpoint/2010/main" val="886184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54004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Vicarious Liability</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46</a:t>
            </a:fld>
            <a:endParaRPr lang="en-US" dirty="0"/>
          </a:p>
        </p:txBody>
      </p:sp>
    </p:spTree>
    <p:extLst>
      <p:ext uri="{BB962C8B-B14F-4D97-AF65-F5344CB8AC3E}">
        <p14:creationId xmlns:p14="http://schemas.microsoft.com/office/powerpoint/2010/main" val="4013751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Walters v. UPMC Presbyterian Shadyside</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144 A.3d 104 (Pa. Super.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Bowes,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Plaintiffs claim decedent died from hepatitis C infection contracted through use of contaminated needles at hospital from a drug addicted radiologic technician who tested positive for hepatitis C.</a:t>
            </a:r>
          </a:p>
          <a:p>
            <a:r>
              <a:rPr lang="en-US" sz="2400" dirty="0" smtClean="0">
                <a:cs typeface="Garamond"/>
              </a:rPr>
              <a:t>Defendant fired the employee but failed to report him to criminal authorities.</a:t>
            </a:r>
          </a:p>
          <a:p>
            <a:r>
              <a:rPr lang="en-US" sz="2400" dirty="0">
                <a:cs typeface="Garamond"/>
              </a:rPr>
              <a:t>There was a special relationship between defendants and employee imposing a responsibility on defendant to report to criminal authorities.</a:t>
            </a:r>
          </a:p>
          <a:p>
            <a:pPr marL="0" indent="0">
              <a:buNone/>
            </a:pPr>
            <a:endParaRPr lang="en-US" sz="2400" dirty="0" smtClean="0">
              <a:cs typeface="Garamond"/>
            </a:endParaRPr>
          </a:p>
          <a:p>
            <a:pPr marL="0" indent="0">
              <a:buNone/>
            </a:pPr>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47</a:t>
            </a:fld>
            <a:endParaRPr lang="en-US" sz="1200" b="1" dirty="0"/>
          </a:p>
        </p:txBody>
      </p:sp>
    </p:spTree>
    <p:extLst>
      <p:ext uri="{BB962C8B-B14F-4D97-AF65-F5344CB8AC3E}">
        <p14:creationId xmlns:p14="http://schemas.microsoft.com/office/powerpoint/2010/main" val="507281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Walters v. UPMC Presbyterian Shadyside</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144 A.3d 104 (Pa. Super.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Bowes,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 pled sufficient facts that could support an imposition of common-law duty of care on defendants to report employee for prosecution.</a:t>
            </a:r>
          </a:p>
          <a:p>
            <a:r>
              <a:rPr lang="en-US" sz="2400" dirty="0" smtClean="0">
                <a:cs typeface="Garamond"/>
              </a:rPr>
              <a:t>Superior Court agreed with trial court that there was no indication that reporting requirement in the law was intended to protect a particular group to which plaintiffs belonged, so no negligence per se.</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48</a:t>
            </a:fld>
            <a:endParaRPr lang="en-US" sz="1200" b="1" dirty="0"/>
          </a:p>
        </p:txBody>
      </p:sp>
    </p:spTree>
    <p:extLst>
      <p:ext uri="{BB962C8B-B14F-4D97-AF65-F5344CB8AC3E}">
        <p14:creationId xmlns:p14="http://schemas.microsoft.com/office/powerpoint/2010/main" val="3911402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a:bodyPr>
          <a:lstStyle/>
          <a:p>
            <a:r>
              <a:rPr lang="en-US" sz="2400" dirty="0" smtClean="0"/>
              <a:t>Plaintiff underwent 11 radiation therapy treatments on the wrong side of her neck.</a:t>
            </a:r>
          </a:p>
          <a:p>
            <a:r>
              <a:rPr lang="en-US" sz="2400" dirty="0" smtClean="0"/>
              <a:t>Doctor offered plaintiff free treatments to the correct side of her neck and advised her against seeking treatment elsewhere due to increased risk of harm.</a:t>
            </a:r>
          </a:p>
          <a:p>
            <a:r>
              <a:rPr lang="en-US" sz="2400" dirty="0" smtClean="0"/>
              <a:t>Plaintiff sued </a:t>
            </a:r>
            <a:r>
              <a:rPr lang="en-US" sz="2400" dirty="0" err="1" smtClean="0"/>
              <a:t>Astleford</a:t>
            </a:r>
            <a:r>
              <a:rPr lang="en-US" sz="2400" dirty="0" smtClean="0"/>
              <a:t> for negligence, vicarious liability, lack of informed consent, intentional infliction of emotional distress and punitive damages.</a:t>
            </a:r>
          </a:p>
          <a:p>
            <a:pPr marL="0" indent="0">
              <a:buNone/>
            </a:pPr>
            <a:endParaRPr lang="en-US" sz="2400" dirty="0"/>
          </a:p>
        </p:txBody>
      </p:sp>
      <p:sp>
        <p:nvSpPr>
          <p:cNvPr id="4" name="Slide Number Placeholder 3"/>
          <p:cNvSpPr>
            <a:spLocks noGrp="1"/>
          </p:cNvSpPr>
          <p:nvPr>
            <p:ph type="sldNum" sz="quarter" idx="12"/>
          </p:nvPr>
        </p:nvSpPr>
        <p:spPr/>
        <p:txBody>
          <a:bodyPr/>
          <a:lstStyle/>
          <a:p>
            <a:fld id="{194F131D-41A4-A242-9676-BBA386F9D3AE}" type="slidenum">
              <a:rPr lang="en-US" smtClean="0"/>
              <a:pPr/>
              <a:t>49</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Astleford</a:t>
            </a:r>
            <a:r>
              <a:rPr lang="en-US" sz="2800" b="1" dirty="0" smtClean="0">
                <a:solidFill>
                  <a:srgbClr val="FFFFFF"/>
                </a:solidFill>
                <a:ea typeface="Garamond" pitchFamily="-107" charset="0"/>
                <a:cs typeface="Arial"/>
                <a:sym typeface="Garamond" pitchFamily="-107" charset="0"/>
              </a:rPr>
              <a:t> v. Delta </a:t>
            </a:r>
            <a:r>
              <a:rPr lang="en-US" sz="2800" b="1" dirty="0" err="1" smtClean="0">
                <a:solidFill>
                  <a:srgbClr val="FFFFFF"/>
                </a:solidFill>
                <a:ea typeface="Garamond" pitchFamily="-107" charset="0"/>
                <a:cs typeface="Arial"/>
                <a:sym typeface="Garamond" pitchFamily="-107" charset="0"/>
              </a:rPr>
              <a:t>Medix</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No. 15-CV-5134 (C.P. </a:t>
            </a:r>
            <a:r>
              <a:rPr lang="en-US" sz="2000" dirty="0" err="1" smtClean="0">
                <a:solidFill>
                  <a:srgbClr val="FFFFFF"/>
                </a:solidFill>
                <a:ea typeface="Garamond" pitchFamily="-107" charset="0"/>
                <a:cs typeface="Arial"/>
                <a:sym typeface="Garamond" pitchFamily="-107" charset="0"/>
              </a:rPr>
              <a:t>Lacka</a:t>
            </a:r>
            <a:r>
              <a:rPr lang="en-US" sz="2000" dirty="0" smtClean="0">
                <a:solidFill>
                  <a:srgbClr val="FFFFFF"/>
                </a:solidFill>
                <a:ea typeface="Garamond" pitchFamily="-107" charset="0"/>
                <a:cs typeface="Arial"/>
                <a:sym typeface="Garamond" pitchFamily="-107" charset="0"/>
              </a:rPr>
              <a:t>. Co.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Gibbons, J.</a:t>
            </a:r>
            <a:endParaRPr lang="en-US" sz="1600" i="1" dirty="0">
              <a:solidFill>
                <a:srgbClr val="000000"/>
              </a:solidFill>
            </a:endParaRPr>
          </a:p>
        </p:txBody>
      </p:sp>
    </p:spTree>
    <p:extLst>
      <p:ext uri="{BB962C8B-B14F-4D97-AF65-F5344CB8AC3E}">
        <p14:creationId xmlns:p14="http://schemas.microsoft.com/office/powerpoint/2010/main" val="330982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Taylor v. Extendicare</a:t>
            </a:r>
            <a:r>
              <a:rPr lang="en-US" sz="2800" dirty="0">
                <a:solidFill>
                  <a:srgbClr val="FFFFFF"/>
                </a:solidFill>
                <a:ea typeface="Garamond" pitchFamily="-107" charset="0"/>
                <a:cs typeface="Arial"/>
                <a:sym typeface="Garamond" pitchFamily="-107" charset="0"/>
              </a:rPr>
              <a:t> </a:t>
            </a:r>
            <a:r>
              <a:rPr lang="en-US" sz="2800" b="1" dirty="0" smtClean="0">
                <a:solidFill>
                  <a:srgbClr val="FFFFFF"/>
                </a:solidFill>
                <a:ea typeface="Garamond" pitchFamily="-107" charset="0"/>
                <a:cs typeface="Arial"/>
                <a:sym typeface="Garamond" pitchFamily="-107" charset="0"/>
              </a:rPr>
              <a:t>Health Facilities</a:t>
            </a:r>
            <a:r>
              <a:rPr lang="en-US" sz="2000" b="1" dirty="0" smtClean="0">
                <a:solidFill>
                  <a:srgbClr val="FFFFFF"/>
                </a:solidFill>
                <a:ea typeface="Garamond" pitchFamily="-107" charset="0"/>
                <a:cs typeface="Arial"/>
                <a:sym typeface="Garamond" pitchFamily="-107" charset="0"/>
              </a:rPr>
              <a:t/>
            </a:r>
            <a:br>
              <a:rPr lang="en-US" sz="20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147 A.3d 490 (Pa.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Wecht</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lnSpcReduction="10000"/>
          </a:bodyPr>
          <a:lstStyle/>
          <a:p>
            <a:r>
              <a:rPr lang="en-US" sz="2400" dirty="0" smtClean="0">
                <a:cs typeface="Garamond"/>
              </a:rPr>
              <a:t>Defendant executed an arbitration agreement with decedent requiring the arbitration of claims arising from decedent’s care at the facility.</a:t>
            </a:r>
          </a:p>
          <a:p>
            <a:r>
              <a:rPr lang="en-US" sz="2400" dirty="0" smtClean="0">
                <a:cs typeface="Garamond"/>
              </a:rPr>
              <a:t>Plaintiffs brought claim on behalf of themselves as wrongful death beneficiaries.</a:t>
            </a:r>
          </a:p>
          <a:p>
            <a:r>
              <a:rPr lang="en-US" sz="2400" dirty="0" smtClean="0">
                <a:cs typeface="Garamond"/>
              </a:rPr>
              <a:t>Trial court relied upon Rule 213(e) to deny defendant’s motion to bifurcate and Supreme Court affirmed.</a:t>
            </a:r>
          </a:p>
          <a:p>
            <a:r>
              <a:rPr lang="en-US" sz="2400" dirty="0" smtClean="0">
                <a:cs typeface="Garamond"/>
              </a:rPr>
              <a:t>It was concluded that FAA preempts Rule 213(e) requiring arbitration.</a:t>
            </a:r>
          </a:p>
          <a:p>
            <a:r>
              <a:rPr lang="en-US" sz="2400" dirty="0" smtClean="0">
                <a:cs typeface="Garamond"/>
              </a:rPr>
              <a:t>State’s only exception in enforcing an arbitration agreement is provided by the savings clause permitting the application of generally applicable state contract law defenses.</a:t>
            </a:r>
          </a:p>
          <a:p>
            <a:pPr marL="0" indent="0">
              <a:buNone/>
            </a:pPr>
            <a:endParaRPr lang="en-US" sz="2400" dirty="0" smtClean="0">
              <a:cs typeface="Garamond"/>
            </a:endParaRP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a:t>
            </a:fld>
            <a:endParaRPr lang="en-US" sz="1200" b="1" dirty="0"/>
          </a:p>
        </p:txBody>
      </p:sp>
    </p:spTree>
    <p:extLst>
      <p:ext uri="{BB962C8B-B14F-4D97-AF65-F5344CB8AC3E}">
        <p14:creationId xmlns:p14="http://schemas.microsoft.com/office/powerpoint/2010/main" val="313380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a:bodyPr>
          <a:lstStyle/>
          <a:p>
            <a:r>
              <a:rPr lang="en-US" sz="2400" dirty="0" smtClean="0"/>
              <a:t>The argument that corporate liability only applies to hospitals or health management organizations was rejected.</a:t>
            </a:r>
          </a:p>
          <a:p>
            <a:r>
              <a:rPr lang="en-US" sz="2400" dirty="0" smtClean="0"/>
              <a:t>Court cited </a:t>
            </a:r>
            <a:r>
              <a:rPr lang="en-US" sz="2400" i="1" dirty="0" err="1" smtClean="0"/>
              <a:t>Scampone</a:t>
            </a:r>
            <a:r>
              <a:rPr lang="en-US" sz="2400" dirty="0" smtClean="0"/>
              <a:t>, “Categorical exemptions from liability exist</a:t>
            </a:r>
            <a:r>
              <a:rPr lang="is-IS" sz="2400" dirty="0" smtClean="0"/>
              <a:t>…only where the General Assembly has acted to create explicit policy-based immunites...”</a:t>
            </a:r>
            <a:endParaRPr lang="en-US" sz="2400" dirty="0" smtClean="0"/>
          </a:p>
          <a:p>
            <a:r>
              <a:rPr lang="en-US" sz="2400" dirty="0" smtClean="0"/>
              <a:t>The private practice may be held liable for alleged negligence.</a:t>
            </a:r>
          </a:p>
          <a:p>
            <a:r>
              <a:rPr lang="en-US" sz="2400" dirty="0" smtClean="0"/>
              <a:t>Court granted preliminary objections that under </a:t>
            </a:r>
            <a:r>
              <a:rPr lang="en-US" sz="2400" i="1" dirty="0" err="1" smtClean="0"/>
              <a:t>Scampone</a:t>
            </a:r>
            <a:r>
              <a:rPr lang="en-US" sz="2400" dirty="0" smtClean="0"/>
              <a:t>, the corporate negligence claims should survive against the medical practice group.</a:t>
            </a:r>
          </a:p>
          <a:p>
            <a:endParaRPr lang="en-US" sz="2400" dirty="0"/>
          </a:p>
        </p:txBody>
      </p:sp>
      <p:sp>
        <p:nvSpPr>
          <p:cNvPr id="4" name="Slide Number Placeholder 3"/>
          <p:cNvSpPr>
            <a:spLocks noGrp="1"/>
          </p:cNvSpPr>
          <p:nvPr>
            <p:ph type="sldNum" sz="quarter" idx="12"/>
          </p:nvPr>
        </p:nvSpPr>
        <p:spPr/>
        <p:txBody>
          <a:bodyPr/>
          <a:lstStyle/>
          <a:p>
            <a:fld id="{194F131D-41A4-A242-9676-BBA386F9D3AE}" type="slidenum">
              <a:rPr lang="en-US" smtClean="0"/>
              <a:pPr/>
              <a:t>50</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Astleford</a:t>
            </a:r>
            <a:r>
              <a:rPr lang="en-US" sz="2800" b="1" dirty="0" smtClean="0">
                <a:solidFill>
                  <a:srgbClr val="FFFFFF"/>
                </a:solidFill>
                <a:ea typeface="Garamond" pitchFamily="-107" charset="0"/>
                <a:cs typeface="Arial"/>
                <a:sym typeface="Garamond" pitchFamily="-107" charset="0"/>
              </a:rPr>
              <a:t> v. Delta </a:t>
            </a:r>
            <a:r>
              <a:rPr lang="en-US" sz="2800" b="1" dirty="0" err="1" smtClean="0">
                <a:solidFill>
                  <a:srgbClr val="FFFFFF"/>
                </a:solidFill>
                <a:ea typeface="Garamond" pitchFamily="-107" charset="0"/>
                <a:cs typeface="Arial"/>
                <a:sym typeface="Garamond" pitchFamily="-107" charset="0"/>
              </a:rPr>
              <a:t>Medix</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No. 15-CV-5134 (C.P. </a:t>
            </a:r>
            <a:r>
              <a:rPr lang="en-US" sz="2000" dirty="0" err="1" smtClean="0">
                <a:solidFill>
                  <a:srgbClr val="FFFFFF"/>
                </a:solidFill>
                <a:ea typeface="Garamond" pitchFamily="-107" charset="0"/>
                <a:cs typeface="Arial"/>
                <a:sym typeface="Garamond" pitchFamily="-107" charset="0"/>
              </a:rPr>
              <a:t>Lacka</a:t>
            </a:r>
            <a:r>
              <a:rPr lang="en-US" sz="2000" dirty="0" smtClean="0">
                <a:solidFill>
                  <a:srgbClr val="FFFFFF"/>
                </a:solidFill>
                <a:ea typeface="Garamond" pitchFamily="-107" charset="0"/>
                <a:cs typeface="Arial"/>
                <a:sym typeface="Garamond" pitchFamily="-107" charset="0"/>
              </a:rPr>
              <a:t>. Co.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Gibbons, J.</a:t>
            </a:r>
            <a:endParaRPr lang="en-US" sz="1600" i="1" dirty="0">
              <a:solidFill>
                <a:srgbClr val="000000"/>
              </a:solidFill>
            </a:endParaRPr>
          </a:p>
        </p:txBody>
      </p:sp>
    </p:spTree>
    <p:extLst>
      <p:ext uri="{BB962C8B-B14F-4D97-AF65-F5344CB8AC3E}">
        <p14:creationId xmlns:p14="http://schemas.microsoft.com/office/powerpoint/2010/main" val="1452997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Green v. Pennsylvania Hospital</a:t>
            </a:r>
            <a:br>
              <a:rPr lang="en-US" sz="2700" b="1" dirty="0" smtClean="0">
                <a:solidFill>
                  <a:srgbClr val="FFFFFF"/>
                </a:solidFill>
                <a:latin typeface="Arial"/>
                <a:cs typeface="Arial"/>
              </a:rPr>
            </a:br>
            <a:r>
              <a:rPr lang="en-US" sz="2000" dirty="0" smtClean="0">
                <a:solidFill>
                  <a:srgbClr val="FFFFFF"/>
                </a:solidFill>
                <a:latin typeface="Arial"/>
                <a:cs typeface="Arial"/>
              </a:rPr>
              <a:t>123 A.3d 310 (Pa. 2015)</a:t>
            </a:r>
            <a:br>
              <a:rPr lang="en-US" sz="2000" dirty="0" smtClean="0">
                <a:solidFill>
                  <a:srgbClr val="FFFFFF"/>
                </a:solidFill>
                <a:latin typeface="Arial"/>
                <a:cs typeface="Arial"/>
              </a:rPr>
            </a:br>
            <a:r>
              <a:rPr lang="en-US" sz="1600" i="1" dirty="0" smtClean="0">
                <a:solidFill>
                  <a:srgbClr val="FFFFFF"/>
                </a:solidFill>
                <a:latin typeface="Arial"/>
                <a:cs typeface="Arial"/>
              </a:rPr>
              <a:t>Todd,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Decedent was admitted to the ICU with short breath, rapid breathing and wheezing and was put on a ventilator.  </a:t>
            </a:r>
          </a:p>
          <a:p>
            <a:r>
              <a:rPr lang="en-US" sz="2000" dirty="0" smtClean="0">
                <a:solidFill>
                  <a:srgbClr val="FFFFFF"/>
                </a:solidFill>
              </a:rPr>
              <a:t>Medical staff attempted to force air through an improperly placed </a:t>
            </a:r>
            <a:r>
              <a:rPr lang="en-US" sz="2000" dirty="0" err="1" smtClean="0">
                <a:solidFill>
                  <a:srgbClr val="FFFFFF"/>
                </a:solidFill>
              </a:rPr>
              <a:t>trach</a:t>
            </a:r>
            <a:r>
              <a:rPr lang="en-US" sz="2000" dirty="0" smtClean="0">
                <a:solidFill>
                  <a:srgbClr val="FFFFFF"/>
                </a:solidFill>
              </a:rPr>
              <a:t> causing the trachea to collapse.</a:t>
            </a:r>
          </a:p>
          <a:p>
            <a:r>
              <a:rPr lang="en-US" sz="2000" dirty="0" smtClean="0">
                <a:solidFill>
                  <a:srgbClr val="FFFFFF"/>
                </a:solidFill>
              </a:rPr>
              <a:t>A plaintiff may pursue a negligence action on a direct liability or vicarious liability theory.</a:t>
            </a:r>
          </a:p>
          <a:p>
            <a:r>
              <a:rPr lang="en-US" sz="2000" dirty="0" smtClean="0">
                <a:solidFill>
                  <a:srgbClr val="FFFFFF"/>
                </a:solidFill>
              </a:rPr>
              <a:t>The MCARE Act codifies vicarious liability of hospitals under the doctrine of ostensible agency.</a:t>
            </a:r>
          </a:p>
          <a:p>
            <a:r>
              <a:rPr lang="en-US" sz="2000" dirty="0" smtClean="0">
                <a:solidFill>
                  <a:srgbClr val="FFFFFF"/>
                </a:solidFill>
              </a:rPr>
              <a:t>The lower court found that the doctor had not been proven to be an ostensible agent of the hospital.</a:t>
            </a:r>
          </a:p>
          <a:p>
            <a:pPr marL="0" indent="0">
              <a:buNone/>
            </a:pP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51</a:t>
            </a:fld>
            <a:endParaRPr lang="en-US"/>
          </a:p>
        </p:txBody>
      </p:sp>
    </p:spTree>
    <p:extLst>
      <p:ext uri="{BB962C8B-B14F-4D97-AF65-F5344CB8AC3E}">
        <p14:creationId xmlns:p14="http://schemas.microsoft.com/office/powerpoint/2010/main" val="3284053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Green v. Pennsylvania Hospital</a:t>
            </a:r>
            <a:br>
              <a:rPr lang="en-US" sz="2700" b="1" dirty="0" smtClean="0">
                <a:solidFill>
                  <a:srgbClr val="FFFFFF"/>
                </a:solidFill>
                <a:latin typeface="Arial"/>
                <a:cs typeface="Arial"/>
              </a:rPr>
            </a:br>
            <a:r>
              <a:rPr lang="en-US" sz="2000" dirty="0" smtClean="0">
                <a:solidFill>
                  <a:srgbClr val="FFFFFF"/>
                </a:solidFill>
                <a:latin typeface="Arial"/>
                <a:cs typeface="Arial"/>
              </a:rPr>
              <a:t>123 A.3d 310 (Pa. 2015)</a:t>
            </a:r>
            <a:br>
              <a:rPr lang="en-US" sz="2000" dirty="0" smtClean="0">
                <a:solidFill>
                  <a:srgbClr val="FFFFFF"/>
                </a:solidFill>
                <a:latin typeface="Arial"/>
                <a:cs typeface="Arial"/>
              </a:rPr>
            </a:br>
            <a:r>
              <a:rPr lang="en-US" sz="1600" i="1" dirty="0" smtClean="0">
                <a:solidFill>
                  <a:srgbClr val="FFFFFF"/>
                </a:solidFill>
                <a:latin typeface="Arial"/>
                <a:cs typeface="Arial"/>
              </a:rPr>
              <a:t>Todd, 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“In this Court’s view, when a hospital patient experiences an acute medical emergency, such as that experienced by Decedent in the instant case, and an attending nurse or other medical staff issues an emergency request or page for additional help, it is more than reasonable for the patient, who is in the throes of medical distress, to believe that such emergency care is being rendered by the hospital or its agents.”</a:t>
            </a:r>
          </a:p>
          <a:p>
            <a:r>
              <a:rPr lang="en-US" sz="2000" dirty="0" smtClean="0">
                <a:solidFill>
                  <a:srgbClr val="FFFFFF"/>
                </a:solidFill>
              </a:rPr>
              <a:t>The trial court determined that allowing the nurse to offer causation testimony as to another nurse, might confuse the jury. </a:t>
            </a:r>
          </a:p>
          <a:p>
            <a:r>
              <a:rPr lang="en-US" sz="2000" dirty="0" smtClean="0">
                <a:solidFill>
                  <a:srgbClr val="FFFFFF"/>
                </a:solidFill>
              </a:rPr>
              <a:t>Based on the expert report, the proffered expert causation testimony of the nurse was based on a course of conduct by nurses and physicians and therefore had the potential to confuse the jury.</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52</a:t>
            </a:fld>
            <a:endParaRPr lang="en-US"/>
          </a:p>
        </p:txBody>
      </p:sp>
    </p:spTree>
    <p:extLst>
      <p:ext uri="{BB962C8B-B14F-4D97-AF65-F5344CB8AC3E}">
        <p14:creationId xmlns:p14="http://schemas.microsoft.com/office/powerpoint/2010/main" val="2393914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ln w="76200" cmpd="tri">
            <a:solidFill>
              <a:srgbClr val="FFFFFF"/>
            </a:solidFill>
          </a:ln>
        </p:spPr>
        <p:txBody>
          <a:bodyPr/>
          <a:lstStyle/>
          <a:p>
            <a:pPr algn="ctr" defTabSz="914400" eaLnBrk="1">
              <a:spcBef>
                <a:spcPts val="400"/>
              </a:spcBef>
            </a:pPr>
            <a:r>
              <a:rPr lang="en-US" sz="2800" b="1" dirty="0" smtClean="0">
                <a:solidFill>
                  <a:srgbClr val="FFFFFF"/>
                </a:solidFill>
                <a:latin typeface="Arial"/>
                <a:ea typeface="Garamond" pitchFamily="-107" charset="0"/>
                <a:cs typeface="Arial"/>
                <a:sym typeface="Garamond" pitchFamily="-107" charset="0"/>
              </a:rPr>
              <a:t>Estate of Denmark Ex. Rel. v. Williams</a:t>
            </a:r>
            <a:r>
              <a:rPr lang="en-US" sz="2000" b="1" dirty="0" smtClean="0">
                <a:solidFill>
                  <a:srgbClr val="FFFFFF"/>
                </a:solidFill>
                <a:latin typeface="Arial"/>
                <a:ea typeface="Garamond" pitchFamily="-107" charset="0"/>
                <a:cs typeface="Arial"/>
                <a:sym typeface="Garamond" pitchFamily="-107" charset="0"/>
              </a:rPr>
              <a:t/>
            </a:r>
            <a:br>
              <a:rPr lang="en-US" sz="2000" b="1" dirty="0" smtClean="0">
                <a:solidFill>
                  <a:srgbClr val="FFFFFF"/>
                </a:solidFill>
                <a:latin typeface="Arial"/>
                <a:ea typeface="Garamond" pitchFamily="-107" charset="0"/>
                <a:cs typeface="Arial"/>
                <a:sym typeface="Garamond" pitchFamily="-107" charset="0"/>
              </a:rPr>
            </a:br>
            <a:r>
              <a:rPr lang="en-US" sz="2000" dirty="0" smtClean="0">
                <a:solidFill>
                  <a:srgbClr val="FFFFFF"/>
                </a:solidFill>
                <a:latin typeface="Arial"/>
                <a:ea typeface="Garamond" pitchFamily="-107" charset="0"/>
                <a:cs typeface="Arial"/>
                <a:sym typeface="Garamond" pitchFamily="-107" charset="0"/>
              </a:rPr>
              <a:t>117 A.3d 300 (Pa. Super. 2015)</a:t>
            </a:r>
            <a:br>
              <a:rPr lang="en-US" sz="2000" dirty="0" smtClean="0">
                <a:solidFill>
                  <a:srgbClr val="FFFFFF"/>
                </a:solidFill>
                <a:latin typeface="Arial"/>
                <a:ea typeface="Garamond" pitchFamily="-107" charset="0"/>
                <a:cs typeface="Arial"/>
                <a:sym typeface="Garamond" pitchFamily="-107" charset="0"/>
              </a:rPr>
            </a:br>
            <a:r>
              <a:rPr lang="en-US" sz="1600" i="1" dirty="0" smtClean="0">
                <a:solidFill>
                  <a:srgbClr val="FFFFFF"/>
                </a:solidFill>
                <a:latin typeface="Arial"/>
                <a:ea typeface="Garamond" pitchFamily="-107" charset="0"/>
                <a:cs typeface="Arial"/>
                <a:sym typeface="Garamond" pitchFamily="-107" charset="0"/>
              </a:rPr>
              <a:t>Donohue, J.</a:t>
            </a:r>
            <a:endParaRPr lang="en-US" sz="1600" i="1" dirty="0">
              <a:solidFill>
                <a:srgbClr val="FFFFFF"/>
              </a:solidFill>
              <a:latin typeface="Arial"/>
              <a:cs typeface="Arial"/>
            </a:endParaRPr>
          </a:p>
        </p:txBody>
      </p:sp>
      <p:sp>
        <p:nvSpPr>
          <p:cNvPr id="74754" name="Rectangle 1"/>
          <p:cNvSpPr>
            <a:spLocks noGrp="1" noChangeArrowheads="1"/>
          </p:cNvSpPr>
          <p:nvPr>
            <p:ph idx="1"/>
          </p:nvPr>
        </p:nvSpPr>
        <p:spPr>
          <a:xfrm>
            <a:off x="457198" y="1888202"/>
            <a:ext cx="8450291" cy="4664997"/>
          </a:xfrm>
        </p:spPr>
        <p:txBody>
          <a:bodyPr>
            <a:normAutofit/>
          </a:bodyPr>
          <a:lstStyle/>
          <a:p>
            <a:pPr marL="246063" indent="-246063" defTabSz="914400" eaLnBrk="1">
              <a:spcBef>
                <a:spcPts val="600"/>
              </a:spcBef>
              <a:buFont typeface="Arial" charset="0"/>
              <a:buChar char="•"/>
            </a:pPr>
            <a:r>
              <a:rPr lang="en-US" sz="1800" dirty="0" smtClean="0">
                <a:solidFill>
                  <a:srgbClr val="FFFFFF"/>
                </a:solidFill>
              </a:rPr>
              <a:t>Administrator of patient's estate brought action against physicians, hospital, and health system for negligence and wrongful death.</a:t>
            </a:r>
          </a:p>
          <a:p>
            <a:pPr marL="246063" indent="-246063" defTabSz="914400" eaLnBrk="1">
              <a:spcBef>
                <a:spcPts val="600"/>
              </a:spcBef>
              <a:buFont typeface="Arial" charset="0"/>
              <a:buChar char="•"/>
            </a:pPr>
            <a:r>
              <a:rPr lang="en-US" sz="1800" dirty="0" smtClean="0"/>
              <a:t>References in complaint by administrator of patient's estate to nursing staff, attending physicians and other attending personnel and agents, servants, or employees were not lacking in sufficient specificity and did not fail to plead a cause of action against the hospital and health system for vicarious liability, although administrator did not identify the nurses or physicians allegedly responsible, where the names of those who performed services in connection with patient's care were either known to the hospital and health system or could have been ascertained during discovery. </a:t>
            </a:r>
          </a:p>
          <a:p>
            <a:pPr marL="246063" indent="-246063" defTabSz="914400" eaLnBrk="1">
              <a:spcBef>
                <a:spcPts val="600"/>
              </a:spcBef>
              <a:buFont typeface="Arial" charset="0"/>
              <a:buChar char="•"/>
            </a:pPr>
            <a:r>
              <a:rPr lang="en-US" sz="1800" dirty="0" smtClean="0"/>
              <a:t>The lower court also erred in dismissing the corporate counts.  The claims addressed death from septic shock as a result of negligence which occurred at the hospital.  These facts successfully allege violations of duties owed by the hospital to the patient under a corporate theory.  The Mercy entities had actual constructive knowledge of the defect as well. </a:t>
            </a:r>
          </a:p>
        </p:txBody>
      </p:sp>
      <p:sp>
        <p:nvSpPr>
          <p:cNvPr id="2" name="Slide Number Placeholder 1"/>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53</a:t>
            </a:fld>
            <a:endParaRPr lang="en-US" sz="1200" b="1" dirty="0"/>
          </a:p>
        </p:txBody>
      </p:sp>
      <p:sp>
        <p:nvSpPr>
          <p:cNvPr id="74756" name="AutoShape 3"/>
          <p:cNvSpPr>
            <a:spLocks/>
          </p:cNvSpPr>
          <p:nvPr/>
        </p:nvSpPr>
        <p:spPr bwMode="auto">
          <a:xfrm>
            <a:off x="8077200" y="6553200"/>
            <a:ext cx="1066800" cy="304800"/>
          </a:xfrm>
          <a:custGeom>
            <a:avLst/>
            <a:gdLst>
              <a:gd name="T0" fmla="*/ 2147483647 w 21600"/>
              <a:gd name="T1" fmla="*/ 428221563 h 21600"/>
              <a:gd name="T2" fmla="*/ 2147483647 w 21600"/>
              <a:gd name="T3" fmla="*/ 428221563 h 21600"/>
              <a:gd name="T4" fmla="*/ 2147483647 w 21600"/>
              <a:gd name="T5" fmla="*/ 428221563 h 21600"/>
              <a:gd name="T6" fmla="*/ 2147483647 w 21600"/>
              <a:gd name="T7" fmla="*/ 4282215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0" tIns="0" rIns="0" bIns="0" anchor="ctr">
            <a:prstTxWarp prst="textNoShape">
              <a:avLst/>
            </a:prstTxWarp>
          </a:bodyPr>
          <a:lstStyle/>
          <a:p>
            <a:pPr algn="ctr"/>
            <a:endParaRPr lang="en-US" dirty="0">
              <a:ea typeface="Garamond" pitchFamily="-107" charset="0"/>
              <a:cs typeface="Garamond" pitchFamily="-107" charset="0"/>
            </a:endParaRPr>
          </a:p>
        </p:txBody>
      </p:sp>
    </p:spTree>
    <p:extLst>
      <p:ext uri="{BB962C8B-B14F-4D97-AF65-F5344CB8AC3E}">
        <p14:creationId xmlns:p14="http://schemas.microsoft.com/office/powerpoint/2010/main" val="1636223026"/>
      </p:ext>
    </p:extLst>
  </p:cSld>
  <p:clrMapOvr>
    <a:masterClrMapping/>
  </p:clrMapOvr>
  <p:transition xmlns:p14="http://schemas.microsoft.com/office/powerpoint/2010/mai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54004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Causation</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54</a:t>
            </a:fld>
            <a:endParaRPr lang="en-US" dirty="0"/>
          </a:p>
        </p:txBody>
      </p:sp>
    </p:spTree>
    <p:extLst>
      <p:ext uri="{BB962C8B-B14F-4D97-AF65-F5344CB8AC3E}">
        <p14:creationId xmlns:p14="http://schemas.microsoft.com/office/powerpoint/2010/main" val="39976810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fontScale="90000"/>
          </a:bodyPr>
          <a:lstStyle/>
          <a:p>
            <a:r>
              <a:rPr lang="en-US" sz="2800" b="1" dirty="0" err="1" smtClean="0">
                <a:solidFill>
                  <a:srgbClr val="FFFFFF"/>
                </a:solidFill>
                <a:latin typeface="Arial"/>
                <a:cs typeface="Arial"/>
              </a:rPr>
              <a:t>Pomroy</a:t>
            </a:r>
            <a:r>
              <a:rPr lang="en-US" sz="2800" b="1" dirty="0" smtClean="0">
                <a:solidFill>
                  <a:srgbClr val="FFFFFF"/>
                </a:solidFill>
                <a:latin typeface="Arial"/>
                <a:cs typeface="Arial"/>
              </a:rPr>
              <a:t> v. Hospital of University of Pennsylvania</a:t>
            </a:r>
            <a:r>
              <a:rPr lang="en-US" sz="2800" dirty="0" smtClean="0">
                <a:solidFill>
                  <a:srgbClr val="FFFFFF"/>
                </a:solidFill>
                <a:latin typeface="Arial"/>
                <a:cs typeface="Arial"/>
              </a:rPr>
              <a:t/>
            </a:r>
            <a:br>
              <a:rPr lang="en-US" sz="2800" dirty="0" smtClean="0">
                <a:solidFill>
                  <a:srgbClr val="FFFFFF"/>
                </a:solidFill>
                <a:latin typeface="Arial"/>
                <a:cs typeface="Arial"/>
              </a:rPr>
            </a:br>
            <a:r>
              <a:rPr lang="en-US" sz="2000" dirty="0" smtClean="0">
                <a:solidFill>
                  <a:srgbClr val="FFFFFF"/>
                </a:solidFill>
                <a:latin typeface="Arial"/>
                <a:cs typeface="Arial"/>
              </a:rPr>
              <a:t>105 A.3d 740 (Pa. Super. 2014)</a:t>
            </a:r>
            <a:br>
              <a:rPr lang="en-US" sz="2000" dirty="0" smtClean="0">
                <a:solidFill>
                  <a:srgbClr val="FFFFFF"/>
                </a:solidFill>
                <a:latin typeface="Arial"/>
                <a:cs typeface="Arial"/>
              </a:rPr>
            </a:br>
            <a:r>
              <a:rPr lang="en-US" sz="1800" i="1" dirty="0" err="1" smtClean="0">
                <a:solidFill>
                  <a:srgbClr val="FFFFFF"/>
                </a:solidFill>
                <a:latin typeface="Arial"/>
                <a:cs typeface="Arial"/>
              </a:rPr>
              <a:t>Panella</a:t>
            </a:r>
            <a:r>
              <a:rPr lang="en-US" sz="1800" i="1" dirty="0" smtClean="0">
                <a:solidFill>
                  <a:srgbClr val="FFFFFF"/>
                </a:solidFill>
                <a:latin typeface="Arial"/>
                <a:cs typeface="Arial"/>
              </a:rPr>
              <a:t>, J.</a:t>
            </a:r>
            <a:endParaRPr lang="en-US" sz="1800" i="1" dirty="0">
              <a:solidFill>
                <a:srgbClr val="FFFFFF"/>
              </a:solidFill>
              <a:latin typeface="Arial"/>
              <a:cs typeface="Arial"/>
            </a:endParaRPr>
          </a:p>
        </p:txBody>
      </p:sp>
      <p:sp>
        <p:nvSpPr>
          <p:cNvPr id="3" name="Content Placeholder 2"/>
          <p:cNvSpPr>
            <a:spLocks noGrp="1"/>
          </p:cNvSpPr>
          <p:nvPr>
            <p:ph idx="1"/>
          </p:nvPr>
        </p:nvSpPr>
        <p:spPr>
          <a:xfrm>
            <a:off x="457200" y="1769907"/>
            <a:ext cx="8229600" cy="4525963"/>
          </a:xfrm>
        </p:spPr>
        <p:txBody>
          <a:bodyPr>
            <a:noAutofit/>
          </a:bodyPr>
          <a:lstStyle/>
          <a:p>
            <a:r>
              <a:rPr lang="en-US" sz="2000" dirty="0" smtClean="0">
                <a:solidFill>
                  <a:srgbClr val="FFFFFF"/>
                </a:solidFill>
              </a:rPr>
              <a:t>Plaintiff died as a result of complications from removal of a polyp utilizing a surgical technique instead of </a:t>
            </a:r>
            <a:r>
              <a:rPr lang="en-US" sz="2000" dirty="0" err="1" smtClean="0">
                <a:solidFill>
                  <a:srgbClr val="FFFFFF"/>
                </a:solidFill>
              </a:rPr>
              <a:t>colonscopically</a:t>
            </a:r>
            <a:r>
              <a:rPr lang="en-US" sz="2000" dirty="0" smtClean="0">
                <a:solidFill>
                  <a:srgbClr val="FFFFFF"/>
                </a:solidFill>
              </a:rPr>
              <a:t> due to concerns of colon perforation.</a:t>
            </a:r>
          </a:p>
          <a:p>
            <a:r>
              <a:rPr lang="en-US" sz="2000" dirty="0" smtClean="0">
                <a:solidFill>
                  <a:srgbClr val="FFFFFF"/>
                </a:solidFill>
              </a:rPr>
              <a:t>No informed consent signed.</a:t>
            </a:r>
          </a:p>
          <a:p>
            <a:r>
              <a:rPr lang="en-US" sz="2000" dirty="0" smtClean="0">
                <a:solidFill>
                  <a:srgbClr val="FFFFFF"/>
                </a:solidFill>
              </a:rPr>
              <a:t>The patient has to prove “but for” doctor’s failure to insist upon the saline method </a:t>
            </a:r>
            <a:r>
              <a:rPr lang="en-US" sz="2000" dirty="0" err="1" smtClean="0">
                <a:solidFill>
                  <a:srgbClr val="FFFFFF"/>
                </a:solidFill>
              </a:rPr>
              <a:t>endoscopically</a:t>
            </a:r>
            <a:r>
              <a:rPr lang="en-US" sz="2000" dirty="0" smtClean="0">
                <a:solidFill>
                  <a:srgbClr val="FFFFFF"/>
                </a:solidFill>
              </a:rPr>
              <a:t> and plaintiff would have rejected the surgical option.</a:t>
            </a:r>
          </a:p>
          <a:p>
            <a:r>
              <a:rPr lang="en-US" sz="2000" dirty="0" smtClean="0">
                <a:solidFill>
                  <a:srgbClr val="FFFFFF"/>
                </a:solidFill>
              </a:rPr>
              <a:t>No evidence was offered that plaintiff would have changed her mind.</a:t>
            </a:r>
          </a:p>
          <a:p>
            <a:r>
              <a:rPr lang="en-US" sz="2000" dirty="0" smtClean="0">
                <a:solidFill>
                  <a:srgbClr val="FFFFFF"/>
                </a:solidFill>
              </a:rPr>
              <a:t>The court clearly stated that “the standard of care is properly addressed in a claim for battery due to lack of informed consent, which was not pled in this case.”</a:t>
            </a:r>
          </a:p>
          <a:p>
            <a:r>
              <a:rPr lang="en-US" sz="2000" dirty="0" smtClean="0">
                <a:solidFill>
                  <a:srgbClr val="FFFFFF"/>
                </a:solidFill>
              </a:rPr>
              <a:t>Superior Court held that there was no evidence of causation and husband failed to establish valid standard of care required of surgeon.</a:t>
            </a:r>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55</a:t>
            </a:fld>
            <a:endParaRPr lang="en-US"/>
          </a:p>
        </p:txBody>
      </p:sp>
    </p:spTree>
    <p:extLst>
      <p:ext uri="{BB962C8B-B14F-4D97-AF65-F5344CB8AC3E}">
        <p14:creationId xmlns:p14="http://schemas.microsoft.com/office/powerpoint/2010/main" val="1971001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41044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Statute of Limitations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56</a:t>
            </a:fld>
            <a:endParaRPr lang="en-US" dirty="0"/>
          </a:p>
        </p:txBody>
      </p:sp>
    </p:spTree>
    <p:extLst>
      <p:ext uri="{BB962C8B-B14F-4D97-AF65-F5344CB8AC3E}">
        <p14:creationId xmlns:p14="http://schemas.microsoft.com/office/powerpoint/2010/main" val="26875461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fontScale="92500" lnSpcReduction="20000"/>
          </a:bodyPr>
          <a:lstStyle/>
          <a:p>
            <a:r>
              <a:rPr lang="en-US" sz="2800" dirty="0" smtClean="0"/>
              <a:t>Plaintiff filed claims against defendants’ for an unnecessary coronary artery stent procedure.</a:t>
            </a:r>
          </a:p>
          <a:p>
            <a:r>
              <a:rPr lang="en-US" sz="2800" dirty="0" smtClean="0"/>
              <a:t>Plaintiff claimed that defendants were not properly supervised and monitored after the stent placement, causing injury.</a:t>
            </a:r>
          </a:p>
          <a:p>
            <a:r>
              <a:rPr lang="en-US" sz="2800" dirty="0" smtClean="0"/>
              <a:t>Plaintiff’s claims were barred by the MCARE’s statute of repose.</a:t>
            </a:r>
          </a:p>
          <a:p>
            <a:r>
              <a:rPr lang="en-US" sz="2800" dirty="0"/>
              <a:t>MCARE statue of repose states “no cause of action asserting a medical professional liability claim may be commenced after seven years from the date of the alleged tort of breach of contract”. 40 Pa. S. § 1303.513.</a:t>
            </a:r>
          </a:p>
          <a:p>
            <a:endParaRPr lang="en-US" sz="2800" dirty="0" smtClean="0"/>
          </a:p>
        </p:txBody>
      </p:sp>
      <p:sp>
        <p:nvSpPr>
          <p:cNvPr id="4" name="Slide Number Placeholder 3"/>
          <p:cNvSpPr>
            <a:spLocks noGrp="1"/>
          </p:cNvSpPr>
          <p:nvPr>
            <p:ph type="sldNum" sz="quarter" idx="12"/>
          </p:nvPr>
        </p:nvSpPr>
        <p:spPr/>
        <p:txBody>
          <a:bodyPr/>
          <a:lstStyle/>
          <a:p>
            <a:fld id="{194F131D-41A4-A242-9676-BBA386F9D3AE}" type="slidenum">
              <a:rPr lang="en-US" smtClean="0"/>
              <a:pPr/>
              <a:t>57</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Hammerquist</a:t>
            </a:r>
            <a:r>
              <a:rPr lang="en-US" sz="2800" b="1" dirty="0" smtClean="0">
                <a:solidFill>
                  <a:srgbClr val="FFFFFF"/>
                </a:solidFill>
                <a:ea typeface="Garamond" pitchFamily="-107" charset="0"/>
                <a:cs typeface="Arial"/>
                <a:sym typeface="Garamond" pitchFamily="-107" charset="0"/>
              </a:rPr>
              <a:t> and </a:t>
            </a:r>
            <a:r>
              <a:rPr lang="en-US" sz="2800" b="1" dirty="0" err="1" smtClean="0">
                <a:solidFill>
                  <a:srgbClr val="FFFFFF"/>
                </a:solidFill>
                <a:ea typeface="Garamond" pitchFamily="-107" charset="0"/>
                <a:cs typeface="Arial"/>
                <a:sym typeface="Garamond" pitchFamily="-107" charset="0"/>
              </a:rPr>
              <a:t>Pressler</a:t>
            </a:r>
            <a:r>
              <a:rPr lang="en-US" sz="2800" b="1" dirty="0" smtClean="0">
                <a:solidFill>
                  <a:srgbClr val="FFFFFF"/>
                </a:solidFill>
                <a:ea typeface="Garamond" pitchFamily="-107" charset="0"/>
                <a:cs typeface="Arial"/>
                <a:sym typeface="Garamond" pitchFamily="-107" charset="0"/>
              </a:rPr>
              <a:t> v. Banka, MD.</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No. 150303550 945 and 947 EDA (C.P. </a:t>
            </a:r>
            <a:r>
              <a:rPr lang="en-US" sz="2000" dirty="0" err="1" smtClean="0">
                <a:solidFill>
                  <a:srgbClr val="FFFFFF"/>
                </a:solidFill>
                <a:ea typeface="Garamond" pitchFamily="-107" charset="0"/>
                <a:cs typeface="Arial"/>
                <a:sym typeface="Garamond" pitchFamily="-107" charset="0"/>
              </a:rPr>
              <a:t>Phila</a:t>
            </a:r>
            <a:r>
              <a:rPr lang="en-US" sz="2000" dirty="0" smtClean="0">
                <a:solidFill>
                  <a:srgbClr val="FFFFFF"/>
                </a:solidFill>
                <a:ea typeface="Garamond" pitchFamily="-107" charset="0"/>
                <a:cs typeface="Arial"/>
                <a:sym typeface="Garamond" pitchFamily="-107" charset="0"/>
              </a:rPr>
              <a:t>. June 28,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Cohen, J.</a:t>
            </a:r>
            <a:endParaRPr lang="en-US" sz="1600" i="1" dirty="0">
              <a:solidFill>
                <a:srgbClr val="000000"/>
              </a:solidFill>
            </a:endParaRPr>
          </a:p>
        </p:txBody>
      </p:sp>
    </p:spTree>
    <p:extLst>
      <p:ext uri="{BB962C8B-B14F-4D97-AF65-F5344CB8AC3E}">
        <p14:creationId xmlns:p14="http://schemas.microsoft.com/office/powerpoint/2010/main" val="366315290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a:bodyPr>
          <a:lstStyle/>
          <a:p>
            <a:r>
              <a:rPr lang="en-US" sz="2400" dirty="0" smtClean="0"/>
              <a:t>There is no tolling of the statute of repose due to the discovery rule.</a:t>
            </a:r>
          </a:p>
          <a:p>
            <a:r>
              <a:rPr lang="en-US" sz="2400" dirty="0" smtClean="0"/>
              <a:t>Although plaintiff did not learn that stents were unnecessary until 2013, the applicable date for statute of repose is 8-16-07 when stents were replaced.</a:t>
            </a:r>
            <a:endParaRPr lang="en-US" sz="2400" dirty="0"/>
          </a:p>
          <a:p>
            <a:r>
              <a:rPr lang="en-US" sz="2400" dirty="0" smtClean="0"/>
              <a:t>Plaintiff pleaded a cause of action under PA’s Unfair Trade Practices and Consumer Protection Law.</a:t>
            </a:r>
          </a:p>
          <a:p>
            <a:r>
              <a:rPr lang="en-US" sz="2400" dirty="0" smtClean="0"/>
              <a:t>Court found that the MCARE statute of repose controlled.</a:t>
            </a:r>
          </a:p>
          <a:p>
            <a:endParaRPr lang="en-US" sz="2400" dirty="0"/>
          </a:p>
        </p:txBody>
      </p:sp>
      <p:sp>
        <p:nvSpPr>
          <p:cNvPr id="4" name="Slide Number Placeholder 3"/>
          <p:cNvSpPr>
            <a:spLocks noGrp="1"/>
          </p:cNvSpPr>
          <p:nvPr>
            <p:ph type="sldNum" sz="quarter" idx="12"/>
          </p:nvPr>
        </p:nvSpPr>
        <p:spPr/>
        <p:txBody>
          <a:bodyPr/>
          <a:lstStyle/>
          <a:p>
            <a:fld id="{194F131D-41A4-A242-9676-BBA386F9D3AE}" type="slidenum">
              <a:rPr lang="en-US" smtClean="0"/>
              <a:pPr/>
              <a:t>58</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Hammerquist</a:t>
            </a:r>
            <a:r>
              <a:rPr lang="en-US" sz="2800" b="1" dirty="0" smtClean="0">
                <a:solidFill>
                  <a:srgbClr val="FFFFFF"/>
                </a:solidFill>
                <a:ea typeface="Garamond" pitchFamily="-107" charset="0"/>
                <a:cs typeface="Arial"/>
                <a:sym typeface="Garamond" pitchFamily="-107" charset="0"/>
              </a:rPr>
              <a:t> and </a:t>
            </a:r>
            <a:r>
              <a:rPr lang="en-US" sz="2800" b="1" dirty="0" err="1" smtClean="0">
                <a:solidFill>
                  <a:srgbClr val="FFFFFF"/>
                </a:solidFill>
                <a:ea typeface="Garamond" pitchFamily="-107" charset="0"/>
                <a:cs typeface="Arial"/>
                <a:sym typeface="Garamond" pitchFamily="-107" charset="0"/>
              </a:rPr>
              <a:t>Pressler</a:t>
            </a:r>
            <a:r>
              <a:rPr lang="en-US" sz="2800" b="1" dirty="0" smtClean="0">
                <a:solidFill>
                  <a:srgbClr val="FFFFFF"/>
                </a:solidFill>
                <a:ea typeface="Garamond" pitchFamily="-107" charset="0"/>
                <a:cs typeface="Arial"/>
                <a:sym typeface="Garamond" pitchFamily="-107" charset="0"/>
              </a:rPr>
              <a:t> v. Banka, MD.</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No. 150303550 945 and 947 EDA (C.P. </a:t>
            </a:r>
            <a:r>
              <a:rPr lang="en-US" sz="2000" dirty="0" err="1" smtClean="0">
                <a:solidFill>
                  <a:srgbClr val="FFFFFF"/>
                </a:solidFill>
                <a:ea typeface="Garamond" pitchFamily="-107" charset="0"/>
                <a:cs typeface="Arial"/>
                <a:sym typeface="Garamond" pitchFamily="-107" charset="0"/>
              </a:rPr>
              <a:t>Phila</a:t>
            </a:r>
            <a:r>
              <a:rPr lang="en-US" sz="2000" dirty="0" smtClean="0">
                <a:solidFill>
                  <a:srgbClr val="FFFFFF"/>
                </a:solidFill>
                <a:ea typeface="Garamond" pitchFamily="-107" charset="0"/>
                <a:cs typeface="Arial"/>
                <a:sym typeface="Garamond" pitchFamily="-107" charset="0"/>
              </a:rPr>
              <a:t>. June 28,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Cohen, J.</a:t>
            </a:r>
            <a:endParaRPr lang="en-US" sz="1600" i="1" dirty="0">
              <a:solidFill>
                <a:srgbClr val="000000"/>
              </a:solidFill>
            </a:endParaRPr>
          </a:p>
        </p:txBody>
      </p:sp>
    </p:spTree>
    <p:extLst>
      <p:ext uri="{BB962C8B-B14F-4D97-AF65-F5344CB8AC3E}">
        <p14:creationId xmlns:p14="http://schemas.microsoft.com/office/powerpoint/2010/main" val="378065196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lstStyle/>
          <a:p>
            <a:r>
              <a:rPr lang="en-US" sz="2800" b="1" dirty="0" err="1" smtClean="0">
                <a:solidFill>
                  <a:srgbClr val="FFFFFF"/>
                </a:solidFill>
                <a:ea typeface="Garamond" pitchFamily="-107" charset="0"/>
                <a:cs typeface="Arial"/>
                <a:sym typeface="Garamond" pitchFamily="-107" charset="0"/>
              </a:rPr>
              <a:t>Wygant</a:t>
            </a:r>
            <a:r>
              <a:rPr lang="en-US" sz="2800" b="1" dirty="0" smtClean="0">
                <a:solidFill>
                  <a:srgbClr val="FFFFFF"/>
                </a:solidFill>
                <a:ea typeface="Garamond" pitchFamily="-107" charset="0"/>
                <a:cs typeface="Arial"/>
                <a:sym typeface="Garamond" pitchFamily="-107" charset="0"/>
              </a:rPr>
              <a:t> v. General Electric</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113 A.2d 310 </a:t>
            </a:r>
            <a:r>
              <a:rPr lang="en-US" sz="2000" dirty="0">
                <a:solidFill>
                  <a:srgbClr val="FFFFFF"/>
                </a:solidFill>
                <a:ea typeface="Garamond" pitchFamily="-107" charset="0"/>
                <a:cs typeface="Arial"/>
                <a:sym typeface="Garamond" pitchFamily="-107" charset="0"/>
              </a:rPr>
              <a:t>(</a:t>
            </a:r>
            <a:r>
              <a:rPr lang="en-US" sz="2000" dirty="0" smtClean="0">
                <a:solidFill>
                  <a:srgbClr val="FFFFFF"/>
                </a:solidFill>
                <a:ea typeface="Garamond" pitchFamily="-107" charset="0"/>
                <a:cs typeface="Arial"/>
                <a:sym typeface="Garamond" pitchFamily="-107" charset="0"/>
              </a:rPr>
              <a:t>Pa. Super. </a:t>
            </a:r>
            <a:r>
              <a:rPr lang="en-US" sz="2000" dirty="0">
                <a:solidFill>
                  <a:srgbClr val="FFFFFF"/>
                </a:solidFill>
                <a:ea typeface="Garamond" pitchFamily="-107" charset="0"/>
                <a:cs typeface="Arial"/>
                <a:sym typeface="Garamond" pitchFamily="-107" charset="0"/>
              </a:rPr>
              <a:t>2015</a:t>
            </a:r>
            <a:r>
              <a:rPr lang="en-US" sz="2000" dirty="0" smtClean="0">
                <a:solidFill>
                  <a:srgbClr val="FFFFFF"/>
                </a:solidFill>
                <a:ea typeface="Garamond" pitchFamily="-107" charset="0"/>
                <a:cs typeface="Arial"/>
                <a:sym typeface="Garamond" pitchFamily="-107" charset="0"/>
              </a:rPr>
              <a:t>)</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Bowes, J.</a:t>
            </a:r>
            <a:endParaRPr lang="en-US" sz="1600" i="1" dirty="0">
              <a:solidFill>
                <a:srgbClr val="000000"/>
              </a:solidFill>
            </a:endParaRPr>
          </a:p>
        </p:txBody>
      </p:sp>
      <p:sp>
        <p:nvSpPr>
          <p:cNvPr id="3" name="Content Placeholder 2"/>
          <p:cNvSpPr>
            <a:spLocks noGrp="1"/>
          </p:cNvSpPr>
          <p:nvPr>
            <p:ph idx="1"/>
          </p:nvPr>
        </p:nvSpPr>
        <p:spPr>
          <a:xfrm>
            <a:off x="457200" y="1871817"/>
            <a:ext cx="8229600" cy="4429022"/>
          </a:xfrm>
        </p:spPr>
        <p:txBody>
          <a:bodyPr>
            <a:normAutofit/>
          </a:bodyPr>
          <a:lstStyle/>
          <a:p>
            <a:pPr>
              <a:buFont typeface="Arial"/>
              <a:buChar char="•"/>
            </a:pPr>
            <a:r>
              <a:rPr lang="en-US" sz="2000" dirty="0" smtClean="0">
                <a:solidFill>
                  <a:srgbClr val="FFFFFF"/>
                </a:solidFill>
                <a:cs typeface="Garamond"/>
              </a:rPr>
              <a:t>On June 17, 2011, Decedent was informed by a doctor that she had mesothelioma and passed away on July 9, 2012.</a:t>
            </a:r>
          </a:p>
          <a:p>
            <a:pPr>
              <a:buFont typeface="Arial"/>
              <a:buChar char="•"/>
            </a:pPr>
            <a:r>
              <a:rPr lang="en-US" sz="2000" dirty="0" smtClean="0">
                <a:cs typeface="Garamond"/>
              </a:rPr>
              <a:t>No actions for asbestos-related injuries were commenced during decedent’s life time.</a:t>
            </a:r>
          </a:p>
          <a:p>
            <a:pPr>
              <a:buFont typeface="Arial"/>
              <a:buChar char="•"/>
            </a:pPr>
            <a:r>
              <a:rPr lang="en-US" sz="2000" dirty="0" err="1" smtClean="0">
                <a:cs typeface="Garamond"/>
              </a:rPr>
              <a:t>Administratrix</a:t>
            </a:r>
            <a:r>
              <a:rPr lang="en-US" sz="2000" dirty="0" smtClean="0">
                <a:cs typeface="Garamond"/>
              </a:rPr>
              <a:t> was free to pursue both wrongful death and survival actions up until June 17, 2013, 2 years after the diagnosis.  </a:t>
            </a:r>
          </a:p>
          <a:p>
            <a:pPr>
              <a:buFont typeface="Arial"/>
              <a:buChar char="•"/>
            </a:pPr>
            <a:r>
              <a:rPr lang="en-US" sz="2000" dirty="0" smtClean="0">
                <a:cs typeface="Garamond"/>
              </a:rPr>
              <a:t>The wrongful death action was filed on January 9, 2014 and is time-barred.</a:t>
            </a:r>
          </a:p>
          <a:p>
            <a:pPr>
              <a:buFont typeface="Arial"/>
              <a:buChar char="•"/>
            </a:pPr>
            <a:r>
              <a:rPr lang="en-US" sz="2000" dirty="0" smtClean="0">
                <a:cs typeface="Garamond"/>
              </a:rPr>
              <a:t>The appeal was was affirmed by the Superior Court under 42 </a:t>
            </a:r>
            <a:r>
              <a:rPr lang="en-US" sz="2000" dirty="0" err="1" smtClean="0">
                <a:cs typeface="Garamond"/>
              </a:rPr>
              <a:t>Pa.C.S</a:t>
            </a:r>
            <a:r>
              <a:rPr lang="en-US" sz="2000" dirty="0" smtClean="0">
                <a:cs typeface="Garamond"/>
              </a:rPr>
              <a:t>. § 5534(a).</a:t>
            </a:r>
          </a:p>
          <a:p>
            <a:pPr>
              <a:buFont typeface="Arial"/>
              <a:buChar char="•"/>
            </a:pPr>
            <a:r>
              <a:rPr lang="en-US" sz="2000" dirty="0" smtClean="0">
                <a:cs typeface="Garamond"/>
              </a:rPr>
              <a:t>Seems like a questionable opinion.</a:t>
            </a:r>
            <a:endParaRPr lang="en-US" sz="20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59</a:t>
            </a:fld>
            <a:endParaRPr lang="en-US" sz="1200" b="1" dirty="0"/>
          </a:p>
        </p:txBody>
      </p:sp>
    </p:spTree>
    <p:extLst>
      <p:ext uri="{BB962C8B-B14F-4D97-AF65-F5344CB8AC3E}">
        <p14:creationId xmlns:p14="http://schemas.microsoft.com/office/powerpoint/2010/main" val="377724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Taylor v. Extendicare</a:t>
            </a:r>
            <a:r>
              <a:rPr lang="en-US" sz="2800" dirty="0">
                <a:solidFill>
                  <a:srgbClr val="FFFFFF"/>
                </a:solidFill>
                <a:ea typeface="Garamond" pitchFamily="-107" charset="0"/>
                <a:cs typeface="Arial"/>
                <a:sym typeface="Garamond" pitchFamily="-107" charset="0"/>
              </a:rPr>
              <a:t> </a:t>
            </a:r>
            <a:r>
              <a:rPr lang="en-US" sz="2800" b="1" dirty="0" smtClean="0">
                <a:solidFill>
                  <a:srgbClr val="FFFFFF"/>
                </a:solidFill>
                <a:ea typeface="Garamond" pitchFamily="-107" charset="0"/>
                <a:cs typeface="Arial"/>
                <a:sym typeface="Garamond" pitchFamily="-107" charset="0"/>
              </a:rPr>
              <a:t>Health Facilities</a:t>
            </a:r>
            <a:r>
              <a:rPr lang="en-US" sz="2000" b="1" dirty="0" smtClean="0">
                <a:solidFill>
                  <a:srgbClr val="FFFFFF"/>
                </a:solidFill>
                <a:ea typeface="Garamond" pitchFamily="-107" charset="0"/>
                <a:cs typeface="Arial"/>
                <a:sym typeface="Garamond" pitchFamily="-107" charset="0"/>
              </a:rPr>
              <a:t/>
            </a:r>
            <a:br>
              <a:rPr lang="en-US" sz="20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147 A.3d 490 (Pa.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Wecht</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Rule 213(e) does not fall within the savings clause</a:t>
            </a:r>
          </a:p>
          <a:p>
            <a:r>
              <a:rPr lang="en-US" sz="2400" dirty="0" smtClean="0">
                <a:cs typeface="Garamond"/>
              </a:rPr>
              <a:t>Declining to bifurcate the actions taken against defendant would nullify the ADR Agreement.</a:t>
            </a:r>
          </a:p>
          <a:p>
            <a:r>
              <a:rPr lang="en-US" sz="2400" dirty="0" smtClean="0">
                <a:cs typeface="Garamond"/>
              </a:rPr>
              <a:t>Trial court held the parties will have the opportunity to litigate whether there is a valid and enforceable contract in accord with generally applicable contract defenses and the FAA’s savings clause. </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a:t>
            </a:fld>
            <a:endParaRPr lang="en-US" sz="1200" b="1" dirty="0"/>
          </a:p>
        </p:txBody>
      </p:sp>
    </p:spTree>
    <p:extLst>
      <p:ext uri="{BB962C8B-B14F-4D97-AF65-F5344CB8AC3E}">
        <p14:creationId xmlns:p14="http://schemas.microsoft.com/office/powerpoint/2010/main" val="1269730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Tinstman</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Bassaly</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15-1433 (C.P. Lawrence March 31, 2015)</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Cox, J.</a:t>
            </a:r>
            <a:endParaRPr lang="en-US" sz="1600" i="1" dirty="0">
              <a:solidFill>
                <a:srgbClr val="000000"/>
              </a:solidFill>
            </a:endParaRPr>
          </a:p>
        </p:txBody>
      </p:sp>
      <p:sp>
        <p:nvSpPr>
          <p:cNvPr id="3" name="Content Placeholder 2"/>
          <p:cNvSpPr>
            <a:spLocks noGrp="1"/>
          </p:cNvSpPr>
          <p:nvPr>
            <p:ph idx="1"/>
          </p:nvPr>
        </p:nvSpPr>
        <p:spPr>
          <a:xfrm>
            <a:off x="457200" y="1929172"/>
            <a:ext cx="8229600" cy="4986184"/>
          </a:xfrm>
        </p:spPr>
        <p:txBody>
          <a:bodyPr>
            <a:normAutofit/>
          </a:bodyPr>
          <a:lstStyle/>
          <a:p>
            <a:r>
              <a:rPr lang="en-US" sz="2400" dirty="0" smtClean="0">
                <a:cs typeface="Garamond"/>
              </a:rPr>
              <a:t>Plaintiff filed claim in 2010 stating defendant failed to remove her fallopian tubes in a 1993 surgery as well as failure to inform her of his failure in 2005.</a:t>
            </a:r>
          </a:p>
          <a:p>
            <a:r>
              <a:rPr lang="en-US" sz="2400" dirty="0" smtClean="0">
                <a:cs typeface="Garamond"/>
              </a:rPr>
              <a:t>The 7-year period to file for failure to remove the fallopian tubes had expired.</a:t>
            </a:r>
          </a:p>
          <a:p>
            <a:r>
              <a:rPr lang="en-US" sz="2400" dirty="0" smtClean="0">
                <a:cs typeface="Garamond"/>
              </a:rPr>
              <a:t>Motion for summary judgment for claims arising from the surgery were barred by statute of repose.</a:t>
            </a:r>
          </a:p>
          <a:p>
            <a:r>
              <a:rPr lang="en-US" sz="2400" dirty="0" smtClean="0">
                <a:cs typeface="Garamond"/>
              </a:rPr>
              <a:t>Claim regarding failure to inform and punitive damages was denied.</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60</a:t>
            </a:fld>
            <a:endParaRPr lang="en-US" sz="1200" b="1" dirty="0"/>
          </a:p>
        </p:txBody>
      </p:sp>
    </p:spTree>
    <p:extLst>
      <p:ext uri="{BB962C8B-B14F-4D97-AF65-F5344CB8AC3E}">
        <p14:creationId xmlns:p14="http://schemas.microsoft.com/office/powerpoint/2010/main" val="34253719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Deni</a:t>
            </a:r>
            <a:r>
              <a:rPr lang="en-US" sz="2800" b="1" dirty="0" smtClean="0">
                <a:solidFill>
                  <a:srgbClr val="FFFFFF"/>
                </a:solidFill>
                <a:ea typeface="Garamond" pitchFamily="-107" charset="0"/>
                <a:cs typeface="Arial"/>
                <a:sym typeface="Garamond" pitchFamily="-107" charset="0"/>
              </a:rPr>
              <a:t> v. Banka, MD</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15-1655 (C.P. </a:t>
            </a:r>
            <a:r>
              <a:rPr lang="en-US" sz="2000" dirty="0" err="1" smtClean="0">
                <a:solidFill>
                  <a:srgbClr val="FFFFFF"/>
                </a:solidFill>
                <a:ea typeface="Garamond" pitchFamily="-107" charset="0"/>
                <a:cs typeface="Arial"/>
                <a:sym typeface="Garamond" pitchFamily="-107" charset="0"/>
              </a:rPr>
              <a:t>Phila</a:t>
            </a:r>
            <a:r>
              <a:rPr lang="en-US" sz="2000" dirty="0" smtClean="0">
                <a:solidFill>
                  <a:srgbClr val="FFFFFF"/>
                </a:solidFill>
                <a:ea typeface="Garamond" pitchFamily="-107" charset="0"/>
                <a:cs typeface="Arial"/>
                <a:sym typeface="Garamond" pitchFamily="-107" charset="0"/>
              </a:rPr>
              <a:t>. October 22, 2015)</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Massiah</a:t>
            </a:r>
            <a:r>
              <a:rPr lang="en-US" sz="1600" i="1" dirty="0" smtClean="0">
                <a:solidFill>
                  <a:srgbClr val="FFFFFF"/>
                </a:solidFill>
                <a:ea typeface="Garamond" pitchFamily="-107" charset="0"/>
                <a:cs typeface="Arial"/>
                <a:sym typeface="Garamond" pitchFamily="-107" charset="0"/>
              </a:rPr>
              <a:t>-Jackson,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lnSpcReduction="10000"/>
          </a:bodyPr>
          <a:lstStyle/>
          <a:p>
            <a:r>
              <a:rPr lang="en-US" sz="2400" dirty="0" smtClean="0">
                <a:cs typeface="Garamond"/>
              </a:rPr>
              <a:t>Pennsylvania Hospital released statement to patients of Dr. Banka and the public concerning medical care the doctor offered, June 23 and August 18, 2005.</a:t>
            </a:r>
          </a:p>
          <a:p>
            <a:r>
              <a:rPr lang="en-US" sz="2400" dirty="0" smtClean="0">
                <a:cs typeface="Garamond"/>
              </a:rPr>
              <a:t>Dr. Banka’s patients learned for the first time on April 2, 2013 that unnecessary and unwarranted invasive procedures may have been performed on them.</a:t>
            </a:r>
          </a:p>
          <a:p>
            <a:r>
              <a:rPr lang="en-US" sz="2400" dirty="0" smtClean="0">
                <a:cs typeface="Garamond"/>
              </a:rPr>
              <a:t>Civil actions were filed and defendant raised the MCARE Act’s 7-year statute of repose.  Filed December 2, 2013.</a:t>
            </a:r>
          </a:p>
          <a:p>
            <a:r>
              <a:rPr lang="en-US" sz="2400" dirty="0" smtClean="0">
                <a:cs typeface="Garamond"/>
              </a:rPr>
              <a:t>Plaintiffs argued that claims including battery, fraud, misrepresentation and unjust enrichment are not barred by the statute.</a:t>
            </a:r>
          </a:p>
          <a:p>
            <a:r>
              <a:rPr lang="en-US" sz="2400" dirty="0" smtClean="0">
                <a:cs typeface="Garamond"/>
              </a:rPr>
              <a:t>Court found MCARE statute applicable and </a:t>
            </a:r>
            <a:r>
              <a:rPr lang="en-US" sz="2400" dirty="0" err="1" smtClean="0">
                <a:cs typeface="Garamond"/>
              </a:rPr>
              <a:t>Deni’s</a:t>
            </a:r>
            <a:r>
              <a:rPr lang="en-US" sz="2400" dirty="0" smtClean="0">
                <a:cs typeface="Garamond"/>
              </a:rPr>
              <a:t> civil action beyond the repose period.</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61</a:t>
            </a:fld>
            <a:endParaRPr lang="en-US" sz="1200" b="1" dirty="0"/>
          </a:p>
        </p:txBody>
      </p:sp>
    </p:spTree>
    <p:extLst>
      <p:ext uri="{BB962C8B-B14F-4D97-AF65-F5344CB8AC3E}">
        <p14:creationId xmlns:p14="http://schemas.microsoft.com/office/powerpoint/2010/main" val="433921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4277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Subrogation</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62</a:t>
            </a:fld>
            <a:endParaRPr lang="en-US" dirty="0"/>
          </a:p>
        </p:txBody>
      </p:sp>
    </p:spTree>
    <p:extLst>
      <p:ext uri="{BB962C8B-B14F-4D97-AF65-F5344CB8AC3E}">
        <p14:creationId xmlns:p14="http://schemas.microsoft.com/office/powerpoint/2010/main" val="7946286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Coventry Health Care of Missouri, Inc. v. </a:t>
            </a:r>
            <a:r>
              <a:rPr lang="en-US" sz="2800" b="1" dirty="0" err="1" smtClean="0">
                <a:solidFill>
                  <a:srgbClr val="FFFFFF"/>
                </a:solidFill>
                <a:ea typeface="Garamond" pitchFamily="-107" charset="0"/>
                <a:cs typeface="Arial"/>
                <a:sym typeface="Garamond" pitchFamily="-107" charset="0"/>
              </a:rPr>
              <a:t>Nevils</a:t>
            </a:r>
            <a:r>
              <a:rPr lang="en-US" sz="2800" b="1" dirty="0">
                <a:solidFill>
                  <a:srgbClr val="FFFFFF"/>
                </a:solidFill>
                <a:ea typeface="Garamond" pitchFamily="-107" charset="0"/>
                <a:cs typeface="Arial"/>
                <a:sym typeface="Garamond" pitchFamily="-107" charset="0"/>
              </a:rPr>
              <a:t/>
            </a:r>
            <a:br>
              <a:rPr lang="en-US" sz="2800" b="1" dirty="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137 </a:t>
            </a:r>
            <a:r>
              <a:rPr lang="en-US" sz="2000" dirty="0" err="1" smtClean="0">
                <a:solidFill>
                  <a:srgbClr val="FFFFFF"/>
                </a:solidFill>
                <a:ea typeface="Garamond" pitchFamily="-107" charset="0"/>
                <a:cs typeface="Arial"/>
                <a:sym typeface="Garamond" pitchFamily="-107" charset="0"/>
              </a:rPr>
              <a:t>S.Ct</a:t>
            </a:r>
            <a:r>
              <a:rPr lang="en-US" sz="2000" dirty="0" smtClean="0">
                <a:solidFill>
                  <a:srgbClr val="FFFFFF"/>
                </a:solidFill>
                <a:ea typeface="Garamond" pitchFamily="-107" charset="0"/>
                <a:cs typeface="Arial"/>
                <a:sym typeface="Garamond" pitchFamily="-107" charset="0"/>
              </a:rPr>
              <a:t>. 1190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Ginsburg,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Respondent-plaintiff enrolled in and was insured under a FEHBA plan of petitioner-defendant.  </a:t>
            </a:r>
          </a:p>
          <a:p>
            <a:r>
              <a:rPr lang="en-US" sz="2400" dirty="0" smtClean="0">
                <a:cs typeface="Garamond"/>
              </a:rPr>
              <a:t>Respondent-plaintiff sued driver after suffering injuries from a car accident and recovered a settlement.</a:t>
            </a:r>
          </a:p>
          <a:p>
            <a:r>
              <a:rPr lang="en-US" sz="2400" dirty="0" smtClean="0">
                <a:cs typeface="Garamond"/>
              </a:rPr>
              <a:t>Coventry asserted a lien and </a:t>
            </a:r>
            <a:r>
              <a:rPr lang="en-US" sz="2400" dirty="0" err="1" smtClean="0">
                <a:cs typeface="Garamond"/>
              </a:rPr>
              <a:t>Nevils</a:t>
            </a:r>
            <a:r>
              <a:rPr lang="en-US" sz="2400" dirty="0" smtClean="0">
                <a:cs typeface="Garamond"/>
              </a:rPr>
              <a:t> satisfied the lien.</a:t>
            </a:r>
          </a:p>
          <a:p>
            <a:r>
              <a:rPr lang="en-US" sz="2400" dirty="0" err="1" smtClean="0">
                <a:cs typeface="Garamond"/>
              </a:rPr>
              <a:t>Nevils</a:t>
            </a:r>
            <a:r>
              <a:rPr lang="en-US" sz="2400" dirty="0" smtClean="0">
                <a:cs typeface="Garamond"/>
              </a:rPr>
              <a:t> then filed a class action against Coventry alleging they unlawfully obtained a reimbursement.  Missouri law does not permit subrogation or reimbursement in this context.</a:t>
            </a:r>
          </a:p>
          <a:p>
            <a:pPr marL="0" indent="0">
              <a:buNone/>
            </a:pPr>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63</a:t>
            </a:fld>
            <a:endParaRPr lang="en-US" sz="1200" b="1" dirty="0"/>
          </a:p>
        </p:txBody>
      </p:sp>
    </p:spTree>
    <p:extLst>
      <p:ext uri="{BB962C8B-B14F-4D97-AF65-F5344CB8AC3E}">
        <p14:creationId xmlns:p14="http://schemas.microsoft.com/office/powerpoint/2010/main" val="34456284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Coventry Health Care of Missouri, Inc. v. </a:t>
            </a:r>
            <a:r>
              <a:rPr lang="en-US" sz="2800" b="1" dirty="0" err="1" smtClean="0">
                <a:solidFill>
                  <a:srgbClr val="FFFFFF"/>
                </a:solidFill>
                <a:ea typeface="Garamond" pitchFamily="-107" charset="0"/>
                <a:cs typeface="Arial"/>
                <a:sym typeface="Garamond" pitchFamily="-107" charset="0"/>
              </a:rPr>
              <a:t>Nevils</a:t>
            </a:r>
            <a:r>
              <a:rPr lang="en-US" sz="2800" b="1" dirty="0">
                <a:solidFill>
                  <a:srgbClr val="FFFFFF"/>
                </a:solidFill>
                <a:ea typeface="Garamond" pitchFamily="-107" charset="0"/>
                <a:cs typeface="Arial"/>
                <a:sym typeface="Garamond" pitchFamily="-107" charset="0"/>
              </a:rPr>
              <a:t/>
            </a:r>
            <a:br>
              <a:rPr lang="en-US" sz="2800" b="1" dirty="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137 </a:t>
            </a:r>
            <a:r>
              <a:rPr lang="en-US" sz="2000" dirty="0" err="1" smtClean="0">
                <a:solidFill>
                  <a:srgbClr val="FFFFFF"/>
                </a:solidFill>
                <a:ea typeface="Garamond" pitchFamily="-107" charset="0"/>
                <a:cs typeface="Arial"/>
                <a:sym typeface="Garamond" pitchFamily="-107" charset="0"/>
              </a:rPr>
              <a:t>S.Ct</a:t>
            </a:r>
            <a:r>
              <a:rPr lang="en-US" sz="2000" dirty="0" smtClean="0">
                <a:solidFill>
                  <a:srgbClr val="FFFFFF"/>
                </a:solidFill>
                <a:ea typeface="Garamond" pitchFamily="-107" charset="0"/>
                <a:cs typeface="Arial"/>
                <a:sym typeface="Garamond" pitchFamily="-107" charset="0"/>
              </a:rPr>
              <a:t>. 1190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Ginsburg,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Trial court granted summary judgment in Coventry’s favor.  Missouri Supreme Court reversed.</a:t>
            </a:r>
          </a:p>
          <a:p>
            <a:r>
              <a:rPr lang="en-US" sz="2400" dirty="0" smtClean="0">
                <a:cs typeface="Garamond"/>
              </a:rPr>
              <a:t>We hold that contractual subrogation and reimbursement prescriptions plainly “relate to</a:t>
            </a:r>
            <a:r>
              <a:rPr lang="mr-IN" sz="2400" dirty="0" smtClean="0">
                <a:cs typeface="Garamond"/>
              </a:rPr>
              <a:t>…</a:t>
            </a:r>
            <a:r>
              <a:rPr lang="en-US" sz="2400" dirty="0" smtClean="0">
                <a:cs typeface="Garamond"/>
              </a:rPr>
              <a:t>payments with respect to benefits.”</a:t>
            </a:r>
          </a:p>
          <a:p>
            <a:r>
              <a:rPr lang="en-US" sz="2400" dirty="0" err="1" smtClean="0">
                <a:cs typeface="Garamond"/>
              </a:rPr>
              <a:t>FEHBA</a:t>
            </a:r>
            <a:r>
              <a:rPr lang="en-US" sz="2400" dirty="0" smtClean="0">
                <a:cs typeface="Garamond"/>
              </a:rPr>
              <a:t> contract terms “relate to the nature, provision, or extent of coverage or benefits (including payments with respect to benefits),” § 8902(m)(1) ensures terms will be uniformly enforceable nationwide, free from state interference.</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64</a:t>
            </a:fld>
            <a:endParaRPr lang="en-US" sz="1200" b="1" dirty="0"/>
          </a:p>
        </p:txBody>
      </p:sp>
    </p:spTree>
    <p:extLst>
      <p:ext uri="{BB962C8B-B14F-4D97-AF65-F5344CB8AC3E}">
        <p14:creationId xmlns:p14="http://schemas.microsoft.com/office/powerpoint/2010/main" val="25497010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700" b="1" dirty="0" err="1" smtClean="0">
                <a:solidFill>
                  <a:srgbClr val="FFFFFF"/>
                </a:solidFill>
                <a:ea typeface="Garamond" pitchFamily="-107" charset="0"/>
                <a:cs typeface="Arial"/>
                <a:sym typeface="Garamond" pitchFamily="-107" charset="0"/>
              </a:rPr>
              <a:t>Montanile</a:t>
            </a:r>
            <a:r>
              <a:rPr lang="en-US" sz="2700" b="1" dirty="0" smtClean="0">
                <a:solidFill>
                  <a:srgbClr val="FFFFFF"/>
                </a:solidFill>
                <a:ea typeface="Garamond" pitchFamily="-107" charset="0"/>
                <a:cs typeface="Arial"/>
                <a:sym typeface="Garamond" pitchFamily="-107" charset="0"/>
              </a:rPr>
              <a:t> v. Board of Trustees National Elevator</a:t>
            </a:r>
            <a:br>
              <a:rPr lang="en-US" sz="27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136 </a:t>
            </a:r>
            <a:r>
              <a:rPr lang="en-US" sz="2000" dirty="0" err="1" smtClean="0">
                <a:solidFill>
                  <a:srgbClr val="FFFFFF"/>
                </a:solidFill>
                <a:ea typeface="Garamond" pitchFamily="-107" charset="0"/>
                <a:cs typeface="Arial"/>
                <a:sym typeface="Garamond" pitchFamily="-107" charset="0"/>
              </a:rPr>
              <a:t>S.Ct</a:t>
            </a:r>
            <a:r>
              <a:rPr lang="en-US" sz="2000" dirty="0" smtClean="0">
                <a:solidFill>
                  <a:srgbClr val="FFFFFF"/>
                </a:solidFill>
                <a:ea typeface="Garamond" pitchFamily="-107" charset="0"/>
                <a:cs typeface="Arial"/>
                <a:sym typeface="Garamond" pitchFamily="-107" charset="0"/>
              </a:rPr>
              <a:t>. 651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Thomas,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lnSpcReduction="10000"/>
          </a:bodyPr>
          <a:lstStyle/>
          <a:p>
            <a:r>
              <a:rPr lang="en-US" sz="2400" dirty="0" smtClean="0">
                <a:solidFill>
                  <a:srgbClr val="FFFFFF"/>
                </a:solidFill>
                <a:cs typeface="Garamond"/>
              </a:rPr>
              <a:t>Plaintiff was seriously injured by a drunk driver.</a:t>
            </a:r>
          </a:p>
          <a:p>
            <a:r>
              <a:rPr lang="en-US" sz="2400" dirty="0" smtClean="0">
                <a:solidFill>
                  <a:srgbClr val="FFFFFF"/>
                </a:solidFill>
                <a:cs typeface="Garamond"/>
              </a:rPr>
              <a:t>His ERISA plan paid for a portion of his medical expenses.</a:t>
            </a:r>
          </a:p>
          <a:p>
            <a:r>
              <a:rPr lang="en-US" sz="2400" dirty="0" smtClean="0">
                <a:solidFill>
                  <a:srgbClr val="FFFFFF"/>
                </a:solidFill>
                <a:cs typeface="Garamond"/>
              </a:rPr>
              <a:t>Plaintiff later sued the driver obtaining a settlement.</a:t>
            </a:r>
          </a:p>
          <a:p>
            <a:r>
              <a:rPr lang="en-US" sz="2400" dirty="0" smtClean="0">
                <a:solidFill>
                  <a:srgbClr val="FFFFFF"/>
                </a:solidFill>
                <a:cs typeface="Garamond"/>
              </a:rPr>
              <a:t>Pursuant to the plan’s subrogation clause, respondent plan </a:t>
            </a:r>
            <a:r>
              <a:rPr lang="en-US" sz="2400" dirty="0" smtClean="0">
                <a:cs typeface="Garamond"/>
              </a:rPr>
              <a:t>administrator sought reimbursement from the settlement.</a:t>
            </a:r>
          </a:p>
          <a:p>
            <a:r>
              <a:rPr lang="en-US" sz="2400" dirty="0" smtClean="0">
                <a:cs typeface="Garamond"/>
              </a:rPr>
              <a:t>The request was refused and the plaintiff received the settlement.</a:t>
            </a:r>
          </a:p>
          <a:p>
            <a:r>
              <a:rPr lang="en-US" sz="2400" dirty="0" smtClean="0">
                <a:cs typeface="Garamond"/>
              </a:rPr>
              <a:t>Later, the Board sued plaintiff in Federal Court under Section 502(a)(3) of ERISA seeking an equitable lien.</a:t>
            </a:r>
          </a:p>
          <a:p>
            <a:r>
              <a:rPr lang="en-US" sz="2400" dirty="0" smtClean="0">
                <a:cs typeface="Garamond"/>
              </a:rPr>
              <a:t>Plaintiff argued that no identifiable fund existed to enforce the lien.</a:t>
            </a:r>
          </a:p>
          <a:p>
            <a:r>
              <a:rPr lang="en-US" sz="2400" dirty="0" smtClean="0">
                <a:cs typeface="Garamond"/>
              </a:rPr>
              <a:t>District Court rejected plaintiff’s argument and the Eleventh Court affirmed stating that the plan was entitled to reimbursement from plaintiff’s general assets.</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65</a:t>
            </a:fld>
            <a:endParaRPr lang="en-US" sz="1200" b="1" dirty="0"/>
          </a:p>
        </p:txBody>
      </p:sp>
    </p:spTree>
    <p:extLst>
      <p:ext uri="{BB962C8B-B14F-4D97-AF65-F5344CB8AC3E}">
        <p14:creationId xmlns:p14="http://schemas.microsoft.com/office/powerpoint/2010/main" val="2987969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lstStyle/>
          <a:p>
            <a:r>
              <a:rPr lang="en-US" sz="2800" b="1" dirty="0" err="1" smtClean="0">
                <a:solidFill>
                  <a:srgbClr val="FFFFFF"/>
                </a:solidFill>
                <a:ea typeface="Garamond" pitchFamily="-107" charset="0"/>
                <a:cs typeface="Arial"/>
                <a:sym typeface="Garamond" pitchFamily="-107" charset="0"/>
              </a:rPr>
              <a:t>Protz</a:t>
            </a:r>
            <a:r>
              <a:rPr lang="en-US" sz="2800" b="1" dirty="0" smtClean="0">
                <a:solidFill>
                  <a:srgbClr val="FFFFFF"/>
                </a:solidFill>
                <a:ea typeface="Garamond" pitchFamily="-107" charset="0"/>
                <a:cs typeface="Arial"/>
                <a:sym typeface="Garamond" pitchFamily="-107" charset="0"/>
              </a:rPr>
              <a:t> v. W.C.A.B. (Derry Area School Dist.)</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131 A.3d 572 (Pa. </a:t>
            </a:r>
            <a:r>
              <a:rPr lang="en-US" sz="2000" dirty="0" err="1" smtClean="0">
                <a:solidFill>
                  <a:srgbClr val="FFFFFF"/>
                </a:solidFill>
                <a:ea typeface="Garamond" pitchFamily="-107" charset="0"/>
                <a:cs typeface="Arial"/>
                <a:sym typeface="Garamond" pitchFamily="-107" charset="0"/>
              </a:rPr>
              <a:t>Commw</a:t>
            </a:r>
            <a:r>
              <a:rPr lang="en-US" sz="2000" dirty="0" smtClean="0">
                <a:solidFill>
                  <a:srgbClr val="FFFFFF"/>
                </a:solidFill>
                <a:ea typeface="Garamond" pitchFamily="-107" charset="0"/>
                <a:cs typeface="Arial"/>
                <a:sym typeface="Garamond" pitchFamily="-107" charset="0"/>
              </a:rPr>
              <a:t>. Ct.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Pellegrini</a:t>
            </a:r>
            <a:r>
              <a:rPr lang="en-US" sz="1600" i="1" dirty="0" smtClean="0">
                <a:solidFill>
                  <a:srgbClr val="FFFFFF"/>
                </a:solidFill>
                <a:ea typeface="Garamond" pitchFamily="-107" charset="0"/>
                <a:cs typeface="Arial"/>
                <a:sym typeface="Garamond" pitchFamily="-107" charset="0"/>
              </a:rPr>
              <a:t>, P.J.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pPr>
              <a:buFont typeface="Arial"/>
              <a:buChar char="•"/>
            </a:pPr>
            <a:r>
              <a:rPr lang="en-US" sz="2400" dirty="0" smtClean="0">
                <a:cs typeface="Garamond"/>
              </a:rPr>
              <a:t>Claimant sustained a work-related injury to her right knee causing pain with underlying vascular impairment. </a:t>
            </a:r>
          </a:p>
          <a:p>
            <a:pPr>
              <a:buFont typeface="Arial"/>
              <a:buChar char="•"/>
            </a:pPr>
            <a:r>
              <a:rPr lang="en-US" sz="2400" dirty="0" smtClean="0">
                <a:cs typeface="Garamond"/>
              </a:rPr>
              <a:t>Employer paid claimant partial-disability benefits after an impairment rating evaluation.</a:t>
            </a:r>
          </a:p>
          <a:p>
            <a:pPr>
              <a:buFont typeface="Arial"/>
              <a:buChar char="•"/>
            </a:pPr>
            <a:r>
              <a:rPr lang="en-US" sz="2400" dirty="0" smtClean="0">
                <a:cs typeface="Garamond"/>
              </a:rPr>
              <a:t>Claimant required a total knee replacement resulting in a divided artery.</a:t>
            </a:r>
          </a:p>
          <a:p>
            <a:pPr>
              <a:buFont typeface="Arial"/>
              <a:buChar char="•"/>
            </a:pPr>
            <a:r>
              <a:rPr lang="en-US" sz="2400" dirty="0" smtClean="0">
                <a:cs typeface="Garamond"/>
              </a:rPr>
              <a:t>Claimant filed a medical malpractice claim which settled.</a:t>
            </a:r>
          </a:p>
          <a:p>
            <a:pPr>
              <a:buFont typeface="Arial"/>
              <a:buChar char="•"/>
            </a:pPr>
            <a:r>
              <a:rPr lang="en-US" sz="2400" dirty="0" smtClean="0">
                <a:cs typeface="Garamond"/>
              </a:rPr>
              <a:t>Employer and insurer filed a petition to review compensation benefits indication claimant received a third party recover.</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66</a:t>
            </a:fld>
            <a:endParaRPr lang="en-US" sz="1200" b="1" dirty="0"/>
          </a:p>
        </p:txBody>
      </p:sp>
    </p:spTree>
    <p:extLst>
      <p:ext uri="{BB962C8B-B14F-4D97-AF65-F5344CB8AC3E}">
        <p14:creationId xmlns:p14="http://schemas.microsoft.com/office/powerpoint/2010/main" val="84032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lstStyle/>
          <a:p>
            <a:r>
              <a:rPr lang="en-US" sz="2800" b="1" dirty="0" err="1" smtClean="0">
                <a:solidFill>
                  <a:srgbClr val="FFFFFF"/>
                </a:solidFill>
                <a:ea typeface="Garamond" pitchFamily="-107" charset="0"/>
                <a:cs typeface="Arial"/>
                <a:sym typeface="Garamond" pitchFamily="-107" charset="0"/>
              </a:rPr>
              <a:t>Protz</a:t>
            </a:r>
            <a:r>
              <a:rPr lang="en-US" sz="2800" b="1" dirty="0" smtClean="0">
                <a:solidFill>
                  <a:srgbClr val="FFFFFF"/>
                </a:solidFill>
                <a:ea typeface="Garamond" pitchFamily="-107" charset="0"/>
                <a:cs typeface="Arial"/>
                <a:sym typeface="Garamond" pitchFamily="-107" charset="0"/>
              </a:rPr>
              <a:t> v. W.C.A.B. (Derry Area School Dist.)</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131 A.3d 572 (Pa. </a:t>
            </a:r>
            <a:r>
              <a:rPr lang="en-US" sz="2000" dirty="0" err="1" smtClean="0">
                <a:solidFill>
                  <a:srgbClr val="FFFFFF"/>
                </a:solidFill>
                <a:ea typeface="Garamond" pitchFamily="-107" charset="0"/>
                <a:cs typeface="Arial"/>
                <a:sym typeface="Garamond" pitchFamily="-107" charset="0"/>
              </a:rPr>
              <a:t>Commw</a:t>
            </a:r>
            <a:r>
              <a:rPr lang="en-US" sz="2000" dirty="0" smtClean="0">
                <a:solidFill>
                  <a:srgbClr val="FFFFFF"/>
                </a:solidFill>
                <a:ea typeface="Garamond" pitchFamily="-107" charset="0"/>
                <a:cs typeface="Arial"/>
                <a:sym typeface="Garamond" pitchFamily="-107" charset="0"/>
              </a:rPr>
              <a:t>. Ct.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Pellegrini</a:t>
            </a:r>
            <a:r>
              <a:rPr lang="en-US" sz="1600" i="1" dirty="0" smtClean="0">
                <a:solidFill>
                  <a:srgbClr val="FFFFFF"/>
                </a:solidFill>
                <a:ea typeface="Garamond" pitchFamily="-107" charset="0"/>
                <a:cs typeface="Arial"/>
                <a:sym typeface="Garamond" pitchFamily="-107" charset="0"/>
              </a:rPr>
              <a:t>, P.J.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lnSpcReduction="10000"/>
          </a:bodyPr>
          <a:lstStyle/>
          <a:p>
            <a:pPr>
              <a:buFont typeface="Arial"/>
              <a:buChar char="•"/>
            </a:pPr>
            <a:r>
              <a:rPr lang="en-US" sz="2400" dirty="0" smtClean="0">
                <a:cs typeface="Garamond"/>
              </a:rPr>
              <a:t>Employer submitted Claimant’s settlement and distribution sheet showing all monies rewarded for future expenses and lost wages.  </a:t>
            </a:r>
          </a:p>
          <a:p>
            <a:pPr>
              <a:buFont typeface="Arial"/>
              <a:buChar char="•"/>
            </a:pPr>
            <a:r>
              <a:rPr lang="en-US" sz="2400" dirty="0" smtClean="0">
                <a:cs typeface="Garamond"/>
              </a:rPr>
              <a:t>Workers’ Compensation Judge awarded Employer and Insurer subrogation benefits from the time of the settlement forward.</a:t>
            </a:r>
          </a:p>
          <a:p>
            <a:pPr>
              <a:buFont typeface="Arial"/>
              <a:buChar char="•"/>
            </a:pPr>
            <a:r>
              <a:rPr lang="en-US" sz="2400" dirty="0" smtClean="0">
                <a:cs typeface="Garamond"/>
              </a:rPr>
              <a:t>Section 508(a) and (c) of the MCARE Act, precluded the Employer and Insurer from obtaining subrogation of the med mal proceeds for past medical and past lost earnings paid before trial.</a:t>
            </a:r>
          </a:p>
          <a:p>
            <a:pPr>
              <a:buFont typeface="Arial"/>
              <a:buChar char="•"/>
            </a:pPr>
            <a:r>
              <a:rPr lang="en-US" sz="2400" dirty="0" smtClean="0">
                <a:cs typeface="Garamond"/>
              </a:rPr>
              <a:t>The Act did not protect subrogation in regards to future payments.</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67</a:t>
            </a:fld>
            <a:endParaRPr lang="en-US" sz="1200" b="1" dirty="0"/>
          </a:p>
        </p:txBody>
      </p:sp>
    </p:spTree>
    <p:extLst>
      <p:ext uri="{BB962C8B-B14F-4D97-AF65-F5344CB8AC3E}">
        <p14:creationId xmlns:p14="http://schemas.microsoft.com/office/powerpoint/2010/main" val="15760930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40180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Pleadings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68</a:t>
            </a:fld>
            <a:endParaRPr lang="en-US" dirty="0"/>
          </a:p>
        </p:txBody>
      </p:sp>
    </p:spTree>
    <p:extLst>
      <p:ext uri="{BB962C8B-B14F-4D97-AF65-F5344CB8AC3E}">
        <p14:creationId xmlns:p14="http://schemas.microsoft.com/office/powerpoint/2010/main" val="2016226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Walker v. Scranton Hospital Company, LLC</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16-0452 (C.P. Lackawanna March 16,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Plaintiff’s widow alleged a failure to timely diagnose and treat a ruptured abdominal aortic aneurysm resulted in death.</a:t>
            </a:r>
          </a:p>
          <a:p>
            <a:r>
              <a:rPr lang="en-US" sz="2400" dirty="0" smtClean="0">
                <a:cs typeface="Garamond"/>
              </a:rPr>
              <a:t>Defendant filed PO’s to strike plaintiff’s vicarious liability claim due to insufficient specificity and demurring to corporate liability claim based on legal insufficiency.</a:t>
            </a:r>
          </a:p>
          <a:p>
            <a:r>
              <a:rPr lang="en-US" sz="2400" dirty="0" smtClean="0">
                <a:cs typeface="Garamond"/>
              </a:rPr>
              <a:t>Superior court of P.A. recently concluded that a principal may be vicariously liable for the negligence of agents who are unnamed.</a:t>
            </a:r>
          </a:p>
          <a:p>
            <a:r>
              <a:rPr lang="en-US" sz="2400" dirty="0" smtClean="0">
                <a:cs typeface="Garamond"/>
              </a:rPr>
              <a:t>Defendants motion to strike the vicarious liability claim was denied.</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69</a:t>
            </a:fld>
            <a:endParaRPr lang="en-US" sz="1200" b="1" dirty="0"/>
          </a:p>
        </p:txBody>
      </p:sp>
    </p:spTree>
    <p:extLst>
      <p:ext uri="{BB962C8B-B14F-4D97-AF65-F5344CB8AC3E}">
        <p14:creationId xmlns:p14="http://schemas.microsoft.com/office/powerpoint/2010/main" val="248549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Wert v. Manor Care Carlisle, PA, LLC</a:t>
            </a:r>
            <a:br>
              <a:rPr lang="en-US" sz="2700" b="1" dirty="0" smtClean="0">
                <a:solidFill>
                  <a:srgbClr val="FFFFFF"/>
                </a:solidFill>
                <a:latin typeface="Arial"/>
                <a:cs typeface="Arial"/>
              </a:rPr>
            </a:br>
            <a:r>
              <a:rPr lang="en-US" sz="2000" dirty="0" smtClean="0">
                <a:solidFill>
                  <a:srgbClr val="FFFFFF"/>
                </a:solidFill>
                <a:latin typeface="Arial"/>
                <a:cs typeface="Arial"/>
              </a:rPr>
              <a:t>124 A.3d 1248 (Pa. 2015)</a:t>
            </a:r>
            <a:br>
              <a:rPr lang="en-US" sz="2000" dirty="0" smtClean="0">
                <a:solidFill>
                  <a:srgbClr val="FFFFFF"/>
                </a:solidFill>
                <a:latin typeface="Arial"/>
                <a:cs typeface="Arial"/>
              </a:rPr>
            </a:br>
            <a:r>
              <a:rPr lang="en-US" sz="1600" i="1" dirty="0" smtClean="0">
                <a:solidFill>
                  <a:srgbClr val="FFFFFF"/>
                </a:solidFill>
                <a:latin typeface="Arial"/>
                <a:cs typeface="Arial"/>
              </a:rPr>
              <a:t>Saylor, C.J.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This case involved mandatory arbitration of a nursing home dispute.</a:t>
            </a:r>
          </a:p>
          <a:p>
            <a:r>
              <a:rPr lang="en-US" sz="2000" dirty="0" smtClean="0">
                <a:solidFill>
                  <a:srgbClr val="FFFFFF"/>
                </a:solidFill>
              </a:rPr>
              <a:t>Previous ruling shows that NAF Designation voided an identical arbitration agreement.</a:t>
            </a:r>
          </a:p>
          <a:p>
            <a:r>
              <a:rPr lang="en-US" sz="2000" dirty="0" smtClean="0">
                <a:solidFill>
                  <a:srgbClr val="FFFFFF"/>
                </a:solidFill>
              </a:rPr>
              <a:t>Post–consent decree, Section 5 of the FAA, cannot preserve NAF-incorporated arbitration agreements unless the parties made the NAF’s availability nonessential.</a:t>
            </a:r>
          </a:p>
          <a:p>
            <a:r>
              <a:rPr lang="en-US" sz="2000" dirty="0" smtClean="0">
                <a:solidFill>
                  <a:srgbClr val="FFFFFF"/>
                </a:solidFill>
              </a:rPr>
              <a:t>NAF must administer its code unless the parties agree to the contrary.</a:t>
            </a:r>
          </a:p>
          <a:p>
            <a:r>
              <a:rPr lang="en-US" sz="2000" dirty="0" smtClean="0">
                <a:solidFill>
                  <a:srgbClr val="FFFFFF"/>
                </a:solidFill>
              </a:rPr>
              <a:t>Underlying FAA policy, as interpreted by the Supreme Court in </a:t>
            </a:r>
            <a:r>
              <a:rPr lang="en-US" sz="2000" u="sng" dirty="0" err="1" smtClean="0">
                <a:solidFill>
                  <a:srgbClr val="FFFFFF"/>
                </a:solidFill>
              </a:rPr>
              <a:t>Marmet</a:t>
            </a:r>
            <a:r>
              <a:rPr lang="en-US" sz="2000" dirty="0" smtClean="0">
                <a:solidFill>
                  <a:srgbClr val="FFFFFF"/>
                </a:solidFill>
              </a:rPr>
              <a:t>, does not mandate a different result because our conclusion is based on settled PA contract law principles that stand independent of arbitration.</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7</a:t>
            </a:fld>
            <a:endParaRPr lang="en-US"/>
          </a:p>
        </p:txBody>
      </p:sp>
    </p:spTree>
    <p:extLst>
      <p:ext uri="{BB962C8B-B14F-4D97-AF65-F5344CB8AC3E}">
        <p14:creationId xmlns:p14="http://schemas.microsoft.com/office/powerpoint/2010/main" val="424746060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Rincavage</a:t>
            </a:r>
            <a:r>
              <a:rPr lang="en-US" sz="2800" b="1" dirty="0" smtClean="0">
                <a:solidFill>
                  <a:srgbClr val="FFFFFF"/>
                </a:solidFill>
                <a:ea typeface="Garamond" pitchFamily="-107" charset="0"/>
                <a:cs typeface="Arial"/>
                <a:sym typeface="Garamond" pitchFamily="-107" charset="0"/>
              </a:rPr>
              <a:t> v. Katz</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16-0103 (C.P. Monroe Sept. 25, 2015)</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Williamson, J.</a:t>
            </a:r>
            <a:endParaRPr lang="en-US" sz="1600" i="1" dirty="0">
              <a:solidFill>
                <a:srgbClr val="000000"/>
              </a:solidFill>
            </a:endParaRPr>
          </a:p>
        </p:txBody>
      </p:sp>
      <p:sp>
        <p:nvSpPr>
          <p:cNvPr id="3" name="Content Placeholder 2"/>
          <p:cNvSpPr>
            <a:spLocks noGrp="1"/>
          </p:cNvSpPr>
          <p:nvPr>
            <p:ph idx="1"/>
          </p:nvPr>
        </p:nvSpPr>
        <p:spPr>
          <a:xfrm>
            <a:off x="457200" y="1871816"/>
            <a:ext cx="8229600" cy="4681383"/>
          </a:xfrm>
        </p:spPr>
        <p:txBody>
          <a:bodyPr>
            <a:normAutofit/>
          </a:bodyPr>
          <a:lstStyle/>
          <a:p>
            <a:r>
              <a:rPr lang="en-US" sz="2400" dirty="0" smtClean="0">
                <a:solidFill>
                  <a:srgbClr val="FFFFFF"/>
                </a:solidFill>
                <a:cs typeface="Garamond"/>
              </a:rPr>
              <a:t>Plaintiff went to the ER after falling and fracturing his left </a:t>
            </a:r>
            <a:r>
              <a:rPr lang="en-US" sz="2400" dirty="0" smtClean="0">
                <a:cs typeface="Garamond"/>
              </a:rPr>
              <a:t>hip. A closed reduction and internal fixation was done the next day by Dr. Katz.</a:t>
            </a:r>
          </a:p>
          <a:p>
            <a:r>
              <a:rPr lang="en-US" sz="2400" dirty="0" smtClean="0">
                <a:cs typeface="Garamond"/>
              </a:rPr>
              <a:t>After seeking a second opinion, further surgery was required due to negligence from the first surgery.</a:t>
            </a:r>
          </a:p>
          <a:p>
            <a:r>
              <a:rPr lang="en-US" sz="2400" dirty="0" smtClean="0">
                <a:cs typeface="Garamond"/>
              </a:rPr>
              <a:t>Plaintiff filed a negligence claim against Dr. Katz.</a:t>
            </a:r>
          </a:p>
          <a:p>
            <a:r>
              <a:rPr lang="en-US" sz="2400" dirty="0" smtClean="0">
                <a:cs typeface="Garamond"/>
              </a:rPr>
              <a:t>Court found that plaintiff’s complaint was not specific enough with respect to allegations against the doctor.</a:t>
            </a:r>
          </a:p>
          <a:p>
            <a:r>
              <a:rPr lang="en-US" sz="2400" dirty="0" smtClean="0">
                <a:cs typeface="Garamond"/>
              </a:rPr>
              <a:t>Plaintiff must describe his specific injuries suffered and not general claims of loss without factual support.</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70</a:t>
            </a:fld>
            <a:endParaRPr lang="en-US" sz="1200" b="1" dirty="0"/>
          </a:p>
        </p:txBody>
      </p:sp>
    </p:spTree>
    <p:extLst>
      <p:ext uri="{BB962C8B-B14F-4D97-AF65-F5344CB8AC3E}">
        <p14:creationId xmlns:p14="http://schemas.microsoft.com/office/powerpoint/2010/main" val="40331374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Palmer v. </a:t>
            </a:r>
            <a:r>
              <a:rPr lang="en-US" sz="2800" b="1" dirty="0" err="1" smtClean="0">
                <a:solidFill>
                  <a:srgbClr val="FFFFFF"/>
                </a:solidFill>
                <a:ea typeface="Garamond" pitchFamily="-107" charset="0"/>
                <a:cs typeface="Arial"/>
                <a:sym typeface="Garamond" pitchFamily="-107" charset="0"/>
              </a:rPr>
              <a:t>Rackish</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15-1556 (C.P. Lycoming Aug. 20, 2015)</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Gray,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lnSpcReduction="10000"/>
          </a:bodyPr>
          <a:lstStyle/>
          <a:p>
            <a:r>
              <a:rPr lang="en-US" sz="2400" dirty="0" smtClean="0">
                <a:cs typeface="Garamond"/>
              </a:rPr>
              <a:t>Medical claim arising from medical treatment received after a jet ski accident in the Susquehanna River.</a:t>
            </a:r>
          </a:p>
          <a:p>
            <a:r>
              <a:rPr lang="en-US" sz="2400" dirty="0" smtClean="0">
                <a:cs typeface="Garamond"/>
              </a:rPr>
              <a:t>Plaintiff acquired an infection in his left ankle after surgery.</a:t>
            </a:r>
          </a:p>
          <a:p>
            <a:r>
              <a:rPr lang="en-US" sz="2400" dirty="0" smtClean="0">
                <a:cs typeface="Garamond"/>
              </a:rPr>
              <a:t>Plaintiff asserted that the use and failure to remove the internal fixation hardware was part and parcel of the crux of their claim of negligence.  The court agreed.</a:t>
            </a:r>
          </a:p>
          <a:p>
            <a:r>
              <a:rPr lang="en-US" sz="2400" dirty="0" smtClean="0">
                <a:cs typeface="Garamond"/>
              </a:rPr>
              <a:t>Plaintiff filed a motion to amend the complaint to include defendants’ failing to remove internal fixation.</a:t>
            </a:r>
          </a:p>
          <a:p>
            <a:r>
              <a:rPr lang="en-US" sz="2400" dirty="0" smtClean="0">
                <a:cs typeface="Garamond"/>
              </a:rPr>
              <a:t>Court granted the motion to amend because the failure to remove the internal fixation was an amplification of the negligence pled and there was no prejudice to defendants.</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71</a:t>
            </a:fld>
            <a:endParaRPr lang="en-US" sz="1200" b="1" dirty="0"/>
          </a:p>
        </p:txBody>
      </p:sp>
    </p:spTree>
    <p:extLst>
      <p:ext uri="{BB962C8B-B14F-4D97-AF65-F5344CB8AC3E}">
        <p14:creationId xmlns:p14="http://schemas.microsoft.com/office/powerpoint/2010/main" val="1479156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2981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Wrongful Birth</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72</a:t>
            </a:fld>
            <a:endParaRPr lang="en-US" dirty="0"/>
          </a:p>
        </p:txBody>
      </p:sp>
    </p:spTree>
    <p:extLst>
      <p:ext uri="{BB962C8B-B14F-4D97-AF65-F5344CB8AC3E}">
        <p14:creationId xmlns:p14="http://schemas.microsoft.com/office/powerpoint/2010/main" val="13699571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Sernovitz</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Dershaw</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127 A.3d 783 (Pa. 2015)</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Saylor, C.J.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lnSpcReduction="20000"/>
          </a:bodyPr>
          <a:lstStyle/>
          <a:p>
            <a:r>
              <a:rPr lang="en-US" sz="2400" dirty="0" smtClean="0">
                <a:cs typeface="Garamond"/>
              </a:rPr>
              <a:t>After becoming pregnant, plaintiff had genetic testing showing that both her and her husband were carriers of the genetic disorder familial </a:t>
            </a:r>
            <a:r>
              <a:rPr lang="en-US" sz="2400" dirty="0" err="1" smtClean="0">
                <a:cs typeface="Garamond"/>
              </a:rPr>
              <a:t>dysautonomia</a:t>
            </a:r>
            <a:r>
              <a:rPr lang="en-US" sz="2400" dirty="0" smtClean="0">
                <a:cs typeface="Garamond"/>
              </a:rPr>
              <a:t> (F.D.).</a:t>
            </a:r>
          </a:p>
          <a:p>
            <a:r>
              <a:rPr lang="en-US" sz="2400" dirty="0" smtClean="0">
                <a:cs typeface="Garamond"/>
              </a:rPr>
              <a:t>Treating physicians misinformed her of the results telling her she was not a carrier.</a:t>
            </a:r>
          </a:p>
          <a:p>
            <a:r>
              <a:rPr lang="en-US" sz="2400" dirty="0" smtClean="0">
                <a:cs typeface="Garamond"/>
              </a:rPr>
              <a:t>The child was born having F.D.</a:t>
            </a:r>
            <a:r>
              <a:rPr lang="en-US" sz="2400" dirty="0">
                <a:cs typeface="Garamond"/>
              </a:rPr>
              <a:t> </a:t>
            </a:r>
            <a:r>
              <a:rPr lang="en-US" sz="2400" dirty="0" smtClean="0">
                <a:cs typeface="Garamond"/>
              </a:rPr>
              <a:t>and will suffer the rest of his life.</a:t>
            </a:r>
          </a:p>
          <a:p>
            <a:r>
              <a:rPr lang="en-US" sz="2400" dirty="0" smtClean="0">
                <a:cs typeface="Garamond"/>
              </a:rPr>
              <a:t>If plaintiff would have been informed correctly, she would have had the baby tested in utero and aborted.</a:t>
            </a:r>
          </a:p>
          <a:p>
            <a:r>
              <a:rPr lang="en-US" sz="2400" dirty="0" smtClean="0">
                <a:cs typeface="Garamond"/>
              </a:rPr>
              <a:t>An amended complaint was filed against the health-care provider.</a:t>
            </a:r>
          </a:p>
          <a:p>
            <a:r>
              <a:rPr lang="en-US" sz="2400" dirty="0" smtClean="0">
                <a:cs typeface="Garamond"/>
              </a:rPr>
              <a:t>The complaint cited Act 47 being unconstitutional due to a failure to comply with requirements in Article III of the P.A. Constitution.</a:t>
            </a:r>
          </a:p>
          <a:p>
            <a:r>
              <a:rPr lang="en-US" sz="2400" dirty="0" smtClean="0">
                <a:cs typeface="Garamond"/>
              </a:rPr>
              <a:t>Court decided that law had been around too long and was reinstated by the Superior Court.</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73</a:t>
            </a:fld>
            <a:endParaRPr lang="en-US" sz="1200" b="1" dirty="0"/>
          </a:p>
        </p:txBody>
      </p:sp>
    </p:spTree>
    <p:extLst>
      <p:ext uri="{BB962C8B-B14F-4D97-AF65-F5344CB8AC3E}">
        <p14:creationId xmlns:p14="http://schemas.microsoft.com/office/powerpoint/2010/main" val="19829310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2981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Emotional Distress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74</a:t>
            </a:fld>
            <a:endParaRPr lang="en-US" dirty="0"/>
          </a:p>
        </p:txBody>
      </p:sp>
    </p:spTree>
    <p:extLst>
      <p:ext uri="{BB962C8B-B14F-4D97-AF65-F5344CB8AC3E}">
        <p14:creationId xmlns:p14="http://schemas.microsoft.com/office/powerpoint/2010/main" val="42557808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Ramos v. United States</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U.S. Dist. LEXIS 100341 (M.D. Pa. June 28,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Mariani</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Plaintiffs’ filed suit after witnessing the death of their child  due to pneumonia</a:t>
            </a:r>
            <a:r>
              <a:rPr lang="en-US" sz="2400" dirty="0">
                <a:cs typeface="Garamond"/>
              </a:rPr>
              <a:t> </a:t>
            </a:r>
            <a:r>
              <a:rPr lang="en-US" sz="2400" dirty="0" smtClean="0">
                <a:cs typeface="Garamond"/>
              </a:rPr>
              <a:t>after misdiagnosis.</a:t>
            </a:r>
          </a:p>
          <a:p>
            <a:r>
              <a:rPr lang="en-US" sz="2400" dirty="0" smtClean="0">
                <a:cs typeface="Garamond"/>
              </a:rPr>
              <a:t>Defendants moved to dismiss claim for negligent infliction of emotional distress.</a:t>
            </a:r>
          </a:p>
          <a:p>
            <a:r>
              <a:rPr lang="en-US" sz="2400" dirty="0" smtClean="0">
                <a:cs typeface="Garamond"/>
              </a:rPr>
              <a:t>Court denied motion.</a:t>
            </a:r>
          </a:p>
          <a:p>
            <a:r>
              <a:rPr lang="en-US" sz="2400" dirty="0" smtClean="0">
                <a:cs typeface="Garamond"/>
              </a:rPr>
              <a:t>Moving defendant does not contest plaintiff adequately pled she was in close proximity to traumatic event, had close relationship with decedent and subsequently experienced physical harm as a result.</a:t>
            </a:r>
          </a:p>
          <a:p>
            <a:r>
              <a:rPr lang="en-US" sz="2400" dirty="0" smtClean="0">
                <a:cs typeface="Garamond"/>
              </a:rPr>
              <a:t>Case law does not support defendant's assertion that  there could be no claim where omission is not observable.</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75</a:t>
            </a:fld>
            <a:endParaRPr lang="en-US" sz="1200" b="1" dirty="0"/>
          </a:p>
        </p:txBody>
      </p:sp>
    </p:spTree>
    <p:extLst>
      <p:ext uri="{BB962C8B-B14F-4D97-AF65-F5344CB8AC3E}">
        <p14:creationId xmlns:p14="http://schemas.microsoft.com/office/powerpoint/2010/main" val="19436419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Euceda</a:t>
            </a:r>
            <a:r>
              <a:rPr lang="en-US" sz="2800" b="1" dirty="0" smtClean="0">
                <a:solidFill>
                  <a:srgbClr val="FFFFFF"/>
                </a:solidFill>
                <a:ea typeface="Garamond" pitchFamily="-107" charset="0"/>
                <a:cs typeface="Arial"/>
                <a:sym typeface="Garamond" pitchFamily="-107" charset="0"/>
              </a:rPr>
              <a:t> v. Green, DO</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15-1766 (C.P. Lackawanna October 19, 2015)</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solidFill>
                  <a:srgbClr val="FFFFFF"/>
                </a:solidFill>
                <a:cs typeface="Garamond"/>
              </a:rPr>
              <a:t>Plaintiff brought medical claim against defendant for the </a:t>
            </a:r>
            <a:r>
              <a:rPr lang="en-US" sz="2400" dirty="0" smtClean="0">
                <a:cs typeface="Garamond"/>
              </a:rPr>
              <a:t>mismanagement of labor and delivery resulting in the death of their 8 day old son.</a:t>
            </a:r>
          </a:p>
          <a:p>
            <a:r>
              <a:rPr lang="en-US" sz="2400" dirty="0" smtClean="0">
                <a:cs typeface="Garamond"/>
              </a:rPr>
              <a:t>Defendants filed a motion for partial summary judgment to dismiss plaintiff’s claim of emotional distress stating she did not demonstrate nor seek care for her distress.</a:t>
            </a:r>
          </a:p>
          <a:p>
            <a:r>
              <a:rPr lang="en-US" sz="2400" dirty="0" smtClean="0">
                <a:cs typeface="Garamond"/>
              </a:rPr>
              <a:t>Recurring conditions constituted sufficient physical manifestations of emotional distress to establish a tenable cause of action for a claim.</a:t>
            </a:r>
          </a:p>
          <a:p>
            <a:pPr marL="0" indent="0">
              <a:buNone/>
            </a:pPr>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76</a:t>
            </a:fld>
            <a:endParaRPr lang="en-US" sz="1200" b="1" dirty="0"/>
          </a:p>
        </p:txBody>
      </p:sp>
    </p:spTree>
    <p:extLst>
      <p:ext uri="{BB962C8B-B14F-4D97-AF65-F5344CB8AC3E}">
        <p14:creationId xmlns:p14="http://schemas.microsoft.com/office/powerpoint/2010/main" val="40887400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Euceda</a:t>
            </a:r>
            <a:r>
              <a:rPr lang="en-US" sz="2800" b="1" dirty="0" smtClean="0">
                <a:solidFill>
                  <a:srgbClr val="FFFFFF"/>
                </a:solidFill>
                <a:ea typeface="Garamond" pitchFamily="-107" charset="0"/>
                <a:cs typeface="Arial"/>
                <a:sym typeface="Garamond" pitchFamily="-107" charset="0"/>
              </a:rPr>
              <a:t> v. Green, DO</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15-1766 (C.P. Lackawanna October 19, 2015)</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2000"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Mother witnessed traumatic birth of her son which was severely misshapen and bruised head.</a:t>
            </a:r>
          </a:p>
          <a:p>
            <a:r>
              <a:rPr lang="en-US" sz="2400" dirty="0" smtClean="0">
                <a:cs typeface="Garamond"/>
              </a:rPr>
              <a:t>She witnessed post-partum seizures, neonatal resuscitation and intubation.</a:t>
            </a:r>
          </a:p>
          <a:p>
            <a:r>
              <a:rPr lang="en-US" sz="2400" dirty="0" smtClean="0">
                <a:cs typeface="Garamond"/>
              </a:rPr>
              <a:t>Witnessed son’s death in her arms 8 days after birth.</a:t>
            </a:r>
          </a:p>
          <a:p>
            <a:r>
              <a:rPr lang="en-US" sz="2400" dirty="0" smtClean="0">
                <a:cs typeface="Garamond"/>
              </a:rPr>
              <a:t>Mother had severe depression, bouts of hysterical sobbing, inability to breathe, nausea, insomnia and nightmares.</a:t>
            </a:r>
          </a:p>
          <a:p>
            <a:r>
              <a:rPr lang="en-US" sz="2400" dirty="0">
                <a:cs typeface="Garamond"/>
              </a:rPr>
              <a:t>C</a:t>
            </a:r>
            <a:r>
              <a:rPr lang="en-US" sz="2400" dirty="0" smtClean="0">
                <a:cs typeface="Garamond"/>
              </a:rPr>
              <a:t>ourt denied motion for summary judgment.</a:t>
            </a:r>
          </a:p>
          <a:p>
            <a:pPr marL="0" indent="0">
              <a:buNone/>
            </a:pPr>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77</a:t>
            </a:fld>
            <a:endParaRPr lang="en-US" sz="1200" b="1" dirty="0"/>
          </a:p>
        </p:txBody>
      </p:sp>
    </p:spTree>
    <p:extLst>
      <p:ext uri="{BB962C8B-B14F-4D97-AF65-F5344CB8AC3E}">
        <p14:creationId xmlns:p14="http://schemas.microsoft.com/office/powerpoint/2010/main" val="17671350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2981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Certificate Of Merit</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78</a:t>
            </a:fld>
            <a:endParaRPr lang="en-US" dirty="0"/>
          </a:p>
        </p:txBody>
      </p:sp>
    </p:spTree>
    <p:extLst>
      <p:ext uri="{BB962C8B-B14F-4D97-AF65-F5344CB8AC3E}">
        <p14:creationId xmlns:p14="http://schemas.microsoft.com/office/powerpoint/2010/main" val="37484031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467"/>
            <a:ext cx="8229600" cy="4525963"/>
          </a:xfrm>
        </p:spPr>
        <p:txBody>
          <a:bodyPr>
            <a:normAutofit/>
          </a:bodyPr>
          <a:lstStyle/>
          <a:p>
            <a:r>
              <a:rPr lang="en-US" sz="2400" dirty="0" smtClean="0"/>
              <a:t>Plaintiff alleged that podiatric surgeon improperly performed surgery.</a:t>
            </a:r>
          </a:p>
          <a:p>
            <a:r>
              <a:rPr lang="en-US" sz="2400" dirty="0" smtClean="0"/>
              <a:t>Compulsory non-suit for surgeon was granted and plaintiff appealed.</a:t>
            </a:r>
          </a:p>
          <a:p>
            <a:r>
              <a:rPr lang="en-US" sz="2400" dirty="0" smtClean="0"/>
              <a:t>Case was dismissed after finding appellant’s proposed expert witness did not meet the qualification requirements of the MCARE Act.  </a:t>
            </a:r>
          </a:p>
          <a:p>
            <a:r>
              <a:rPr lang="en-US" sz="2400" dirty="0" smtClean="0"/>
              <a:t>Court reversed: that the expert specializes in the spine rather then the foot and has not performed surgery in 8 years, is for the jury to consider.</a:t>
            </a:r>
          </a:p>
        </p:txBody>
      </p:sp>
      <p:sp>
        <p:nvSpPr>
          <p:cNvPr id="4" name="Slide Number Placeholder 3"/>
          <p:cNvSpPr>
            <a:spLocks noGrp="1"/>
          </p:cNvSpPr>
          <p:nvPr>
            <p:ph type="sldNum" sz="quarter" idx="12"/>
          </p:nvPr>
        </p:nvSpPr>
        <p:spPr/>
        <p:txBody>
          <a:bodyPr/>
          <a:lstStyle/>
          <a:p>
            <a:fld id="{194F131D-41A4-A242-9676-BBA386F9D3AE}" type="slidenum">
              <a:rPr lang="en-US" smtClean="0"/>
              <a:pPr/>
              <a:t>79</a:t>
            </a:fld>
            <a:endParaRPr lang="en-US" dirty="0"/>
          </a:p>
        </p:txBody>
      </p:sp>
      <p:sp>
        <p:nvSpPr>
          <p:cNvPr id="6"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Price v. </a:t>
            </a:r>
            <a:r>
              <a:rPr lang="en-US" sz="2800" b="1" dirty="0" err="1" smtClean="0">
                <a:solidFill>
                  <a:srgbClr val="FFFFFF"/>
                </a:solidFill>
                <a:ea typeface="Garamond" pitchFamily="-107" charset="0"/>
                <a:cs typeface="Arial"/>
                <a:sym typeface="Garamond" pitchFamily="-107" charset="0"/>
              </a:rPr>
              <a:t>Catanzariti</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138 A.3d 8 (Pa. Super.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Ford Elliot, P.J.E.</a:t>
            </a:r>
            <a:endParaRPr lang="en-US" sz="1600" i="1" dirty="0">
              <a:solidFill>
                <a:srgbClr val="000000"/>
              </a:solidFill>
            </a:endParaRPr>
          </a:p>
        </p:txBody>
      </p:sp>
    </p:spTree>
    <p:extLst>
      <p:ext uri="{BB962C8B-B14F-4D97-AF65-F5344CB8AC3E}">
        <p14:creationId xmlns:p14="http://schemas.microsoft.com/office/powerpoint/2010/main" val="310050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MacPherson v. Magee Memorial Hospital</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128 A.3d 1209 (Pa. Super. 2015) </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en banc</a:t>
            </a:r>
            <a:endParaRPr lang="en-US" sz="1600" dirty="0">
              <a:solidFill>
                <a:srgbClr val="000000"/>
              </a:solidFill>
            </a:endParaRPr>
          </a:p>
        </p:txBody>
      </p:sp>
      <p:sp>
        <p:nvSpPr>
          <p:cNvPr id="3" name="Content Placeholder 2"/>
          <p:cNvSpPr>
            <a:spLocks noGrp="1"/>
          </p:cNvSpPr>
          <p:nvPr>
            <p:ph idx="1"/>
          </p:nvPr>
        </p:nvSpPr>
        <p:spPr>
          <a:xfrm>
            <a:off x="457200" y="1740720"/>
            <a:ext cx="8229600" cy="5117280"/>
          </a:xfrm>
        </p:spPr>
        <p:txBody>
          <a:bodyPr>
            <a:normAutofit fontScale="70000" lnSpcReduction="20000"/>
          </a:bodyPr>
          <a:lstStyle/>
          <a:p>
            <a:r>
              <a:rPr lang="en-US" sz="2400" dirty="0" smtClean="0">
                <a:solidFill>
                  <a:srgbClr val="FFFFFF"/>
                </a:solidFill>
                <a:cs typeface="Garamond"/>
              </a:rPr>
              <a:t>Decedent with no history of dementia or mental illness was admitted to Manor Care after going through rehab.</a:t>
            </a:r>
          </a:p>
          <a:p>
            <a:r>
              <a:rPr lang="en-US" sz="2400" dirty="0" smtClean="0">
                <a:cs typeface="Garamond"/>
              </a:rPr>
              <a:t>Decedent and Manor Care executed an arbitration agreement which provided that any disputes between the parties would be submitted to binding arbitration.</a:t>
            </a:r>
          </a:p>
          <a:p>
            <a:r>
              <a:rPr lang="en-US" sz="2400" dirty="0" smtClean="0">
                <a:cs typeface="Garamond"/>
              </a:rPr>
              <a:t>Decedent resided at Manor Care until his death.</a:t>
            </a:r>
          </a:p>
          <a:p>
            <a:r>
              <a:rPr lang="en-US" sz="2400" dirty="0" smtClean="0">
                <a:cs typeface="Garamond"/>
              </a:rPr>
              <a:t>Decedent’s brother filed a complaint advancing claims of negligence by the hospital and Manor Care.</a:t>
            </a:r>
          </a:p>
          <a:p>
            <a:r>
              <a:rPr lang="en-US" sz="2400" dirty="0" smtClean="0">
                <a:cs typeface="Garamond"/>
              </a:rPr>
              <a:t>The court overruled Manor Care’s P.O.</a:t>
            </a:r>
          </a:p>
          <a:p>
            <a:r>
              <a:rPr lang="en-US" sz="2400" dirty="0" smtClean="0">
                <a:cs typeface="Garamond"/>
              </a:rPr>
              <a:t>Manor Care appealed, challenging the trial court’s refusal to transfer to arbitration.  The </a:t>
            </a:r>
            <a:r>
              <a:rPr lang="en-US" sz="2400" dirty="0" err="1" smtClean="0">
                <a:cs typeface="Garamond"/>
              </a:rPr>
              <a:t>predispute</a:t>
            </a:r>
            <a:r>
              <a:rPr lang="en-US" sz="2400" dirty="0" smtClean="0">
                <a:cs typeface="Garamond"/>
              </a:rPr>
              <a:t> arbitration clause was valid.</a:t>
            </a:r>
          </a:p>
          <a:p>
            <a:r>
              <a:rPr lang="en-US" sz="2400" dirty="0" smtClean="0">
                <a:cs typeface="Garamond"/>
              </a:rPr>
              <a:t>The court reversed and remanded the case for proceedings based upon the P.A. Wrongful Death Statute.</a:t>
            </a:r>
          </a:p>
          <a:p>
            <a:r>
              <a:rPr lang="en-US" sz="2400" dirty="0" smtClean="0">
                <a:cs typeface="Garamond"/>
              </a:rPr>
              <a:t>Personal representatives proceeding pursuant to § 8301(d) are bound by otherwise enforceable arbitration agreements signed by decedent.</a:t>
            </a:r>
          </a:p>
          <a:p>
            <a:r>
              <a:rPr lang="en-US" sz="2400" dirty="0" smtClean="0">
                <a:cs typeface="Garamond"/>
              </a:rPr>
              <a:t>Section 8301(d) was an action by a personal representative where no person is eligible to recover damages and therefore personal representative of deceased may bring an action and recover damages for reasonable hospital, nursing, medical and funeral expenses, and the expenses of administration.</a:t>
            </a:r>
          </a:p>
          <a:p>
            <a:r>
              <a:rPr lang="en-US" sz="2400" dirty="0" smtClean="0">
                <a:cs typeface="Garamond"/>
              </a:rPr>
              <a:t>Now would bifurcate?</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a:t>
            </a:fld>
            <a:endParaRPr lang="en-US" sz="1200" b="1" dirty="0"/>
          </a:p>
        </p:txBody>
      </p:sp>
    </p:spTree>
    <p:extLst>
      <p:ext uri="{BB962C8B-B14F-4D97-AF65-F5344CB8AC3E}">
        <p14:creationId xmlns:p14="http://schemas.microsoft.com/office/powerpoint/2010/main" val="14610630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Schmigel</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Uchal</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800 F.3d 113 (3</a:t>
            </a:r>
            <a:r>
              <a:rPr lang="en-US" sz="2000" baseline="30000" dirty="0" smtClean="0">
                <a:solidFill>
                  <a:srgbClr val="FFFFFF"/>
                </a:solidFill>
                <a:ea typeface="Garamond" pitchFamily="-107" charset="0"/>
                <a:cs typeface="Arial"/>
                <a:sym typeface="Garamond" pitchFamily="-107" charset="0"/>
              </a:rPr>
              <a:t>rd</a:t>
            </a:r>
            <a:r>
              <a:rPr lang="en-US" sz="2000" dirty="0" smtClean="0">
                <a:solidFill>
                  <a:srgbClr val="FFFFFF"/>
                </a:solidFill>
                <a:ea typeface="Garamond" pitchFamily="-107" charset="0"/>
                <a:cs typeface="Arial"/>
                <a:sym typeface="Garamond" pitchFamily="-107" charset="0"/>
              </a:rPr>
              <a:t> Cir. 2015)</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Krause, C.J.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 had failed laparoscopic adjustable gastric band surgery performed that left the band free floating in the abdomen.</a:t>
            </a:r>
          </a:p>
          <a:p>
            <a:r>
              <a:rPr lang="en-US" sz="2400" dirty="0" smtClean="0">
                <a:cs typeface="Garamond"/>
              </a:rPr>
              <a:t>Defendant waited out 60-day window for plaintiff to file a certificate of merit.</a:t>
            </a:r>
          </a:p>
          <a:p>
            <a:r>
              <a:rPr lang="en-US" sz="2400" dirty="0" smtClean="0">
                <a:cs typeface="Garamond"/>
              </a:rPr>
              <a:t>Defendant filed a motion to dismiss on the 69</a:t>
            </a:r>
            <a:r>
              <a:rPr lang="en-US" sz="2400" baseline="30000" dirty="0" smtClean="0">
                <a:cs typeface="Garamond"/>
              </a:rPr>
              <a:t>th</a:t>
            </a:r>
            <a:r>
              <a:rPr lang="en-US" sz="2400" dirty="0" smtClean="0">
                <a:cs typeface="Garamond"/>
              </a:rPr>
              <a:t> day and was granted by the district court.</a:t>
            </a:r>
          </a:p>
          <a:p>
            <a:r>
              <a:rPr lang="en-US" sz="2400" dirty="0" smtClean="0">
                <a:cs typeface="Garamond"/>
              </a:rPr>
              <a:t>Lower court failed to address plaintiff’s argument that Pennsylvania’s notice requirement as a condition of dismissal, also applied in federal court.</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80</a:t>
            </a:fld>
            <a:endParaRPr lang="en-US" sz="1200" b="1" dirty="0"/>
          </a:p>
        </p:txBody>
      </p:sp>
    </p:spTree>
    <p:extLst>
      <p:ext uri="{BB962C8B-B14F-4D97-AF65-F5344CB8AC3E}">
        <p14:creationId xmlns:p14="http://schemas.microsoft.com/office/powerpoint/2010/main" val="6573002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2981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Smoking</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81</a:t>
            </a:fld>
            <a:endParaRPr lang="en-US" dirty="0"/>
          </a:p>
        </p:txBody>
      </p:sp>
    </p:spTree>
    <p:extLst>
      <p:ext uri="{BB962C8B-B14F-4D97-AF65-F5344CB8AC3E}">
        <p14:creationId xmlns:p14="http://schemas.microsoft.com/office/powerpoint/2010/main" val="2462568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Gray v. </a:t>
            </a:r>
            <a:r>
              <a:rPr lang="en-US" sz="2800" b="1" dirty="0" err="1" smtClean="0">
                <a:solidFill>
                  <a:srgbClr val="FFFFFF"/>
                </a:solidFill>
                <a:ea typeface="Garamond" pitchFamily="-107" charset="0"/>
                <a:cs typeface="Arial"/>
                <a:sym typeface="Garamond" pitchFamily="-107" charset="0"/>
              </a:rPr>
              <a:t>Huntzinger</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147 A.3d 924 (Pa. Super.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Lazarus,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 filed suit employer alleging assault, battery and intentional infliction of emotional distress.</a:t>
            </a:r>
          </a:p>
          <a:p>
            <a:r>
              <a:rPr lang="en-US" sz="2400" dirty="0" smtClean="0">
                <a:cs typeface="Garamond"/>
              </a:rPr>
              <a:t>Court of Common Pleas entered judgment in favor of defendant on assault and battery claims but favored plaintiff on IIED claim.  Defendant appealed.</a:t>
            </a:r>
          </a:p>
          <a:p>
            <a:r>
              <a:rPr lang="en-US" sz="2400" dirty="0" smtClean="0">
                <a:cs typeface="Garamond"/>
              </a:rPr>
              <a:t>Appellants, along with five other claims, assert that because plaintiff failed to present expert medical testimony at trial, the jury’s verdict cannot stand.</a:t>
            </a:r>
          </a:p>
          <a:p>
            <a:r>
              <a:rPr lang="en-US" sz="2400" dirty="0" smtClean="0">
                <a:cs typeface="Garamond"/>
              </a:rPr>
              <a:t>Court determined that plaintiff was not entitled to recover for IIED based on lack of medical evidence presented at trial and did not address remainder of Appellants’ claims.</a:t>
            </a:r>
          </a:p>
          <a:p>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82</a:t>
            </a:fld>
            <a:endParaRPr lang="en-US" sz="1200" b="1" dirty="0"/>
          </a:p>
        </p:txBody>
      </p:sp>
    </p:spTree>
    <p:extLst>
      <p:ext uri="{BB962C8B-B14F-4D97-AF65-F5344CB8AC3E}">
        <p14:creationId xmlns:p14="http://schemas.microsoft.com/office/powerpoint/2010/main" val="42379607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Palar</a:t>
            </a:r>
            <a:r>
              <a:rPr lang="en-US" sz="2800" b="1" dirty="0" smtClean="0">
                <a:solidFill>
                  <a:srgbClr val="FFFFFF"/>
                </a:solidFill>
                <a:ea typeface="Garamond" pitchFamily="-107" charset="0"/>
                <a:cs typeface="Arial"/>
                <a:sym typeface="Garamond" pitchFamily="-107" charset="0"/>
              </a:rPr>
              <a:t> v. </a:t>
            </a:r>
            <a:r>
              <a:rPr lang="en-US" sz="2800" b="1" dirty="0" err="1" smtClean="0">
                <a:solidFill>
                  <a:srgbClr val="FFFFFF"/>
                </a:solidFill>
                <a:ea typeface="Garamond" pitchFamily="-107" charset="0"/>
                <a:cs typeface="Arial"/>
                <a:sym typeface="Garamond" pitchFamily="-107" charset="0"/>
              </a:rPr>
              <a:t>Wohlwend</a:t>
            </a:r>
            <a:r>
              <a:rPr lang="en-US" sz="2800" b="1" dirty="0" smtClean="0">
                <a:solidFill>
                  <a:srgbClr val="FFFFFF"/>
                </a:solidFill>
                <a:ea typeface="Garamond" pitchFamily="-107" charset="0"/>
                <a:cs typeface="Arial"/>
                <a:sym typeface="Garamond" pitchFamily="-107" charset="0"/>
              </a:rPr>
              <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PICS Case No. 16-1423 (C.P. Jefferson March 11,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Foradora</a:t>
            </a:r>
            <a:r>
              <a:rPr lang="en-US" sz="1600" i="1" dirty="0" smtClean="0">
                <a:solidFill>
                  <a:srgbClr val="FFFFFF"/>
                </a:solidFill>
                <a:ea typeface="Garamond" pitchFamily="-107" charset="0"/>
                <a:cs typeface="Arial"/>
                <a:sym typeface="Garamond" pitchFamily="-107" charset="0"/>
              </a:rPr>
              <a:t>, P.J.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lnSpcReduction="20000"/>
          </a:bodyPr>
          <a:lstStyle/>
          <a:p>
            <a:r>
              <a:rPr lang="en-US" sz="2400" dirty="0" smtClean="0">
                <a:cs typeface="Garamond"/>
              </a:rPr>
              <a:t>Damages awarded for failure to detect a radiographic abnormality and treat it timely.</a:t>
            </a:r>
          </a:p>
          <a:p>
            <a:r>
              <a:rPr lang="en-US" sz="2400" dirty="0" smtClean="0">
                <a:cs typeface="Garamond"/>
              </a:rPr>
              <a:t>Defendant filed post-trial motions asking for judgment </a:t>
            </a:r>
            <a:r>
              <a:rPr lang="en-US" sz="2400" dirty="0" err="1" smtClean="0">
                <a:cs typeface="Garamond"/>
              </a:rPr>
              <a:t>n.o.v</a:t>
            </a:r>
            <a:r>
              <a:rPr lang="en-US" sz="2400" dirty="0" smtClean="0">
                <a:cs typeface="Garamond"/>
              </a:rPr>
              <a:t>., a new trial on liability/damages or a remittitur of an excessive verdict.</a:t>
            </a:r>
          </a:p>
          <a:p>
            <a:r>
              <a:rPr lang="en-US" sz="2400" dirty="0" smtClean="0">
                <a:cs typeface="Garamond"/>
              </a:rPr>
              <a:t>Defendant claimed the exclusion of the plaintiff’s long-term smoking history prejudicially affected the jury’s attribution of liability and impacting allocation of damages.</a:t>
            </a:r>
          </a:p>
          <a:p>
            <a:r>
              <a:rPr lang="en-US" sz="2400" dirty="0" smtClean="0">
                <a:cs typeface="Garamond"/>
              </a:rPr>
              <a:t>Smoking history had little or no bearing on whether there was a detectable lung lesion.  Smoking history had no bearing on the issue of causation.  Exclusion of references to plaintiff’s smoking did not have an impact on the damage award.  Life expectancy was not an issue the jury was asked to consider.  Noneconomic damages were physical pain, mental anguish, discomfort, inconvenience and distress.  Smoking history was irrelevant to that.</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83</a:t>
            </a:fld>
            <a:endParaRPr lang="en-US" sz="1200" b="1" dirty="0"/>
          </a:p>
        </p:txBody>
      </p:sp>
    </p:spTree>
    <p:extLst>
      <p:ext uri="{BB962C8B-B14F-4D97-AF65-F5344CB8AC3E}">
        <p14:creationId xmlns:p14="http://schemas.microsoft.com/office/powerpoint/2010/main" val="20293762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2981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Experts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84</a:t>
            </a:fld>
            <a:endParaRPr lang="en-US" dirty="0"/>
          </a:p>
        </p:txBody>
      </p:sp>
    </p:spTree>
    <p:extLst>
      <p:ext uri="{BB962C8B-B14F-4D97-AF65-F5344CB8AC3E}">
        <p14:creationId xmlns:p14="http://schemas.microsoft.com/office/powerpoint/2010/main" val="13806641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James v. Albert Einstein Med. Ctr.</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Super. 293 (Sept. 12,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Platt,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98480"/>
          </a:xfrm>
        </p:spPr>
        <p:txBody>
          <a:bodyPr>
            <a:normAutofit/>
          </a:bodyPr>
          <a:lstStyle/>
          <a:p>
            <a:r>
              <a:rPr lang="en-US" sz="2400" dirty="0" smtClean="0">
                <a:cs typeface="Garamond"/>
              </a:rPr>
              <a:t>Verdict of no negligence.  Affirmed</a:t>
            </a:r>
          </a:p>
          <a:p>
            <a:r>
              <a:rPr lang="en-US" sz="2400" dirty="0" smtClean="0">
                <a:cs typeface="Garamond"/>
              </a:rPr>
              <a:t>Death due to neuroendocrine carcinoid tumor.</a:t>
            </a:r>
          </a:p>
          <a:p>
            <a:r>
              <a:rPr lang="en-US" sz="2400" dirty="0" smtClean="0">
                <a:cs typeface="Garamond"/>
              </a:rPr>
              <a:t>Defense expert not board certified in oncology.  He was certified in internal medicine and gastroenterology.</a:t>
            </a:r>
          </a:p>
          <a:p>
            <a:r>
              <a:rPr lang="en-US" sz="2400" dirty="0" smtClean="0">
                <a:cs typeface="Garamond"/>
              </a:rPr>
              <a:t>Mother was not improperly prohibited from testifying about impact of the death of her son on her life.</a:t>
            </a:r>
          </a:p>
          <a:p>
            <a:r>
              <a:rPr lang="en-US" sz="2400" dirty="0" smtClean="0">
                <a:cs typeface="Garamond"/>
              </a:rPr>
              <a:t>No loss of consortium for mother due to death of son.</a:t>
            </a:r>
          </a:p>
          <a:p>
            <a:r>
              <a:rPr lang="en-US" sz="2400" dirty="0" smtClean="0">
                <a:cs typeface="Garamond"/>
              </a:rPr>
              <a:t>Mother cannot testify to her pain and suffering.</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85</a:t>
            </a:fld>
            <a:endParaRPr lang="en-US" sz="1200" b="1" dirty="0"/>
          </a:p>
        </p:txBody>
      </p:sp>
    </p:spTree>
    <p:extLst>
      <p:ext uri="{BB962C8B-B14F-4D97-AF65-F5344CB8AC3E}">
        <p14:creationId xmlns:p14="http://schemas.microsoft.com/office/powerpoint/2010/main" val="5401382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Seels</a:t>
            </a:r>
            <a:r>
              <a:rPr lang="en-US" sz="2800" b="1" dirty="0" smtClean="0">
                <a:solidFill>
                  <a:srgbClr val="FFFFFF"/>
                </a:solidFill>
                <a:ea typeface="Garamond" pitchFamily="-107" charset="0"/>
                <a:cs typeface="Arial"/>
                <a:sym typeface="Garamond" pitchFamily="-107" charset="0"/>
              </a:rPr>
              <a:t> v. Tenet Health Sys. Hahnemann, LLC</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Super. LEXIS 532 (July 18, 2017)</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Shogan</a:t>
            </a:r>
            <a:r>
              <a:rPr lang="en-US" sz="1600" i="1" dirty="0" smtClean="0">
                <a:solidFill>
                  <a:srgbClr val="FFFFFF"/>
                </a:solidFill>
                <a:ea typeface="Garamond" pitchFamily="-107" charset="0"/>
                <a:cs typeface="Arial"/>
                <a:sym typeface="Garamond" pitchFamily="-107" charset="0"/>
              </a:rPr>
              <a:t>, J. Appellant</a:t>
            </a:r>
            <a:endParaRPr lang="en-US" sz="1600" i="1" dirty="0">
              <a:solidFill>
                <a:srgbClr val="000000"/>
              </a:solidFill>
            </a:endParaRPr>
          </a:p>
        </p:txBody>
      </p:sp>
      <p:sp>
        <p:nvSpPr>
          <p:cNvPr id="3" name="Content Placeholder 2"/>
          <p:cNvSpPr>
            <a:spLocks noGrp="1"/>
          </p:cNvSpPr>
          <p:nvPr>
            <p:ph idx="1"/>
          </p:nvPr>
        </p:nvSpPr>
        <p:spPr>
          <a:xfrm>
            <a:off x="457200" y="1740720"/>
            <a:ext cx="8229600" cy="4998480"/>
          </a:xfrm>
        </p:spPr>
        <p:txBody>
          <a:bodyPr>
            <a:normAutofit fontScale="92500" lnSpcReduction="20000"/>
          </a:bodyPr>
          <a:lstStyle/>
          <a:p>
            <a:r>
              <a:rPr lang="en-US" sz="2400" dirty="0" smtClean="0">
                <a:cs typeface="Garamond"/>
              </a:rPr>
              <a:t>Decedent signed a form refusing blood transfusions due to her religious beliefs</a:t>
            </a:r>
            <a:r>
              <a:rPr lang="en-US" sz="2400" dirty="0">
                <a:cs typeface="Garamond"/>
              </a:rPr>
              <a:t> </a:t>
            </a:r>
            <a:r>
              <a:rPr lang="en-US" sz="2400" dirty="0" smtClean="0">
                <a:cs typeface="Garamond"/>
              </a:rPr>
              <a:t>and passed away from internal bleeding after a C-section.</a:t>
            </a:r>
          </a:p>
          <a:p>
            <a:r>
              <a:rPr lang="en-US" sz="2400" dirty="0" smtClean="0">
                <a:cs typeface="Garamond"/>
              </a:rPr>
              <a:t>Plaintiff’s expert failed to establish he had appropriate skill, experience or knowledge in the area of bloodless medicine.</a:t>
            </a:r>
          </a:p>
          <a:p>
            <a:r>
              <a:rPr lang="en-US" sz="2400" dirty="0" smtClean="0">
                <a:cs typeface="Garamond"/>
              </a:rPr>
              <a:t>Plaintiff’s expert conflated medical objective of minimizing blood loss during surgery with a “bloodless medicine” program.</a:t>
            </a:r>
          </a:p>
          <a:p>
            <a:r>
              <a:rPr lang="en-US" sz="2400" dirty="0">
                <a:cs typeface="Garamond"/>
              </a:rPr>
              <a:t>No expert testified with respect to bloodless medicine policies or applicable standard of </a:t>
            </a:r>
            <a:r>
              <a:rPr lang="en-US" sz="2400" dirty="0" smtClean="0">
                <a:cs typeface="Garamond"/>
              </a:rPr>
              <a:t>care.</a:t>
            </a:r>
          </a:p>
          <a:p>
            <a:r>
              <a:rPr lang="en-US" sz="2400" dirty="0">
                <a:cs typeface="Garamond"/>
              </a:rPr>
              <a:t>Trial court struck Appellant’s claims of negligence against unnamed agents and others deemed overly broad in Appellant’s Amended Complaint.  No second amended complaint was filed.</a:t>
            </a:r>
          </a:p>
          <a:p>
            <a:r>
              <a:rPr lang="en-US" sz="2400" dirty="0">
                <a:cs typeface="Garamond"/>
              </a:rPr>
              <a:t>Jury returned a verdict in favor of the Appellees stating that the conduct of the doctors’ did not fall below standard of care.</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86</a:t>
            </a:fld>
            <a:endParaRPr lang="en-US" sz="1200" b="1" dirty="0"/>
          </a:p>
        </p:txBody>
      </p:sp>
    </p:spTree>
    <p:extLst>
      <p:ext uri="{BB962C8B-B14F-4D97-AF65-F5344CB8AC3E}">
        <p14:creationId xmlns:p14="http://schemas.microsoft.com/office/powerpoint/2010/main" val="14340640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Frey v. </a:t>
            </a:r>
            <a:r>
              <a:rPr lang="en-US" sz="2800" b="1" dirty="0" err="1" smtClean="0">
                <a:solidFill>
                  <a:srgbClr val="FFFFFF"/>
                </a:solidFill>
                <a:ea typeface="Garamond" pitchFamily="-107" charset="0"/>
                <a:cs typeface="Arial"/>
                <a:sym typeface="Garamond" pitchFamily="-107" charset="0"/>
              </a:rPr>
              <a:t>Potorski</a:t>
            </a:r>
            <a:r>
              <a:rPr lang="en-US" sz="2000" b="1" dirty="0" smtClean="0">
                <a:solidFill>
                  <a:srgbClr val="FFFFFF"/>
                </a:solidFill>
                <a:ea typeface="Garamond" pitchFamily="-107" charset="0"/>
                <a:cs typeface="Arial"/>
                <a:sym typeface="Garamond" pitchFamily="-107" charset="0"/>
              </a:rPr>
              <a:t/>
            </a:r>
            <a:br>
              <a:rPr lang="en-US" sz="20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145 A.3d 1171 (Pa. Super. 2016)</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Fitzgerald,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Decedent died following an arterial dissection, angioplasty and stenting procedure.</a:t>
            </a:r>
          </a:p>
          <a:p>
            <a:r>
              <a:rPr lang="en-US" sz="2400" dirty="0" smtClean="0">
                <a:cs typeface="Garamond"/>
              </a:rPr>
              <a:t>Appellant of the Estate appealed from judgment entered in Luzerne County claiming the trial court erred in allowing a hematologist to testify with respect to standard of care for defendant, an interventional cardiologist.  </a:t>
            </a:r>
          </a:p>
          <a:p>
            <a:r>
              <a:rPr lang="en-US" sz="2400" dirty="0" smtClean="0">
                <a:cs typeface="Garamond"/>
              </a:rPr>
              <a:t>Trial court properly determined that doctor was qualified to testify under the MCARE Act and any error in his admission of testimony was harmless in light of substantially similar testimony of another qualified expert regarding the standard of care.</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87</a:t>
            </a:fld>
            <a:endParaRPr lang="en-US" sz="1200" b="1" dirty="0"/>
          </a:p>
        </p:txBody>
      </p:sp>
    </p:spTree>
    <p:extLst>
      <p:ext uri="{BB962C8B-B14F-4D97-AF65-F5344CB8AC3E}">
        <p14:creationId xmlns:p14="http://schemas.microsoft.com/office/powerpoint/2010/main" val="1659741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29812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Damages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88</a:t>
            </a:fld>
            <a:endParaRPr lang="en-US" dirty="0"/>
          </a:p>
        </p:txBody>
      </p:sp>
    </p:spTree>
    <p:extLst>
      <p:ext uri="{BB962C8B-B14F-4D97-AF65-F5344CB8AC3E}">
        <p14:creationId xmlns:p14="http://schemas.microsoft.com/office/powerpoint/2010/main" val="17934137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Tillery</a:t>
            </a:r>
            <a:r>
              <a:rPr lang="en-US" sz="2800" b="1" dirty="0" smtClean="0">
                <a:solidFill>
                  <a:srgbClr val="FFFFFF"/>
                </a:solidFill>
                <a:ea typeface="Garamond" pitchFamily="-107" charset="0"/>
                <a:cs typeface="Arial"/>
                <a:sym typeface="Garamond" pitchFamily="-107" charset="0"/>
              </a:rPr>
              <a:t> v. Children’s Hospital of Philadelphia</a:t>
            </a:r>
            <a:r>
              <a:rPr lang="en-US" sz="2200" b="1" dirty="0" smtClean="0">
                <a:solidFill>
                  <a:srgbClr val="FFFFFF"/>
                </a:solidFill>
                <a:ea typeface="Garamond" pitchFamily="-107" charset="0"/>
                <a:cs typeface="Arial"/>
                <a:sym typeface="Garamond" pitchFamily="-107" charset="0"/>
              </a:rPr>
              <a:t/>
            </a:r>
            <a:br>
              <a:rPr lang="en-US" sz="22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Super. LEXIS 134 (February 28,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Platt,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lnSpcReduction="10000"/>
          </a:bodyPr>
          <a:lstStyle/>
          <a:p>
            <a:r>
              <a:rPr lang="en-US" sz="2400" dirty="0" smtClean="0">
                <a:cs typeface="Garamond"/>
              </a:rPr>
              <a:t>Plaintiff’s child suffered serious injury after defendant’s failure to diagnose meningitis</a:t>
            </a:r>
            <a:r>
              <a:rPr lang="en-US" sz="2400" dirty="0">
                <a:cs typeface="Garamond"/>
              </a:rPr>
              <a:t> </a:t>
            </a:r>
            <a:r>
              <a:rPr lang="en-US" sz="2400" dirty="0" smtClean="0">
                <a:cs typeface="Garamond"/>
              </a:rPr>
              <a:t>in a timely manner.</a:t>
            </a:r>
          </a:p>
          <a:p>
            <a:r>
              <a:rPr lang="en-US" sz="2400" dirty="0" smtClean="0">
                <a:cs typeface="Garamond"/>
              </a:rPr>
              <a:t>Plaintiff’s counsel offered evidence from defendant’s website stating that effective treatment of bacterial meningitis involves early antibiotic treatment.</a:t>
            </a:r>
          </a:p>
          <a:p>
            <a:r>
              <a:rPr lang="en-US" sz="2400" dirty="0" smtClean="0">
                <a:cs typeface="Garamond"/>
              </a:rPr>
              <a:t>Evidence showed that the conclusions of several defendant doctors in their articles did not represent the beliefs of all doctors regarding treatment of bacterial meningitis showing inconsistencies with their conclusions.</a:t>
            </a:r>
          </a:p>
          <a:p>
            <a:r>
              <a:rPr lang="en-US" sz="2400" dirty="0" smtClean="0">
                <a:cs typeface="Garamond"/>
              </a:rPr>
              <a:t>$7.5M noneconomic award for profound deafness and brain-related injury was not unreasonable and court did not err in denying request for remittitur.</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89</a:t>
            </a:fld>
            <a:endParaRPr lang="en-US" sz="1200" b="1" dirty="0"/>
          </a:p>
        </p:txBody>
      </p:sp>
    </p:spTree>
    <p:extLst>
      <p:ext uri="{BB962C8B-B14F-4D97-AF65-F5344CB8AC3E}">
        <p14:creationId xmlns:p14="http://schemas.microsoft.com/office/powerpoint/2010/main" val="296743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2700" b="1" dirty="0" smtClean="0">
                <a:solidFill>
                  <a:srgbClr val="FFFFFF"/>
                </a:solidFill>
                <a:latin typeface="Arial"/>
                <a:cs typeface="Arial"/>
              </a:rPr>
              <a:t>Washburn v. Northern Health Facilities</a:t>
            </a:r>
            <a:r>
              <a:rPr lang="en-US" b="1" dirty="0" smtClean="0">
                <a:solidFill>
                  <a:srgbClr val="FFFFFF"/>
                </a:solidFill>
                <a:latin typeface="Arial"/>
                <a:cs typeface="Arial"/>
              </a:rPr>
              <a:t/>
            </a:r>
            <a:br>
              <a:rPr lang="en-US" b="1" dirty="0" smtClean="0">
                <a:solidFill>
                  <a:srgbClr val="FFFFFF"/>
                </a:solidFill>
                <a:latin typeface="Arial"/>
                <a:cs typeface="Arial"/>
              </a:rPr>
            </a:br>
            <a:r>
              <a:rPr lang="en-US" sz="2000" dirty="0" smtClean="0">
                <a:solidFill>
                  <a:srgbClr val="FFFFFF"/>
                </a:solidFill>
                <a:latin typeface="Arial"/>
                <a:cs typeface="Arial"/>
              </a:rPr>
              <a:t>121 A.3d 1008 (Pa. Super. 2015)</a:t>
            </a:r>
            <a:br>
              <a:rPr lang="en-US" sz="2000" dirty="0" smtClean="0">
                <a:solidFill>
                  <a:srgbClr val="FFFFFF"/>
                </a:solidFill>
                <a:latin typeface="Arial"/>
                <a:cs typeface="Arial"/>
              </a:rPr>
            </a:br>
            <a:r>
              <a:rPr lang="en-US" sz="1600" i="1" dirty="0" smtClean="0">
                <a:solidFill>
                  <a:srgbClr val="FFFFFF"/>
                </a:solidFill>
                <a:latin typeface="Arial"/>
                <a:cs typeface="Arial"/>
              </a:rPr>
              <a:t>Bowes, J.</a:t>
            </a:r>
            <a:endParaRPr lang="en-US" sz="20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smtClean="0">
                <a:solidFill>
                  <a:srgbClr val="FFFFFF"/>
                </a:solidFill>
              </a:rPr>
              <a:t>Mrs. Washburn, having no POA for her husband, signed a stand-alone ADR between her husband and the nursing home.</a:t>
            </a:r>
          </a:p>
          <a:p>
            <a:r>
              <a:rPr lang="en-US" sz="2000" dirty="0" smtClean="0">
                <a:solidFill>
                  <a:srgbClr val="FFFFFF"/>
                </a:solidFill>
              </a:rPr>
              <a:t>Mr. Washburn did not sign the ADR.</a:t>
            </a:r>
          </a:p>
          <a:p>
            <a:r>
              <a:rPr lang="en-US" sz="2000" dirty="0" smtClean="0">
                <a:solidFill>
                  <a:srgbClr val="FFFFFF"/>
                </a:solidFill>
              </a:rPr>
              <a:t>No facts to show Mr. Washburn authorized her to sign.</a:t>
            </a:r>
          </a:p>
          <a:p>
            <a:r>
              <a:rPr lang="en-US" sz="2000" dirty="0" smtClean="0">
                <a:solidFill>
                  <a:srgbClr val="FFFFFF"/>
                </a:solidFill>
              </a:rPr>
              <a:t>Issue: whether a valid agreement to arbitrate existed.</a:t>
            </a:r>
          </a:p>
          <a:p>
            <a:r>
              <a:rPr lang="en-US" sz="2000" dirty="0" smtClean="0">
                <a:solidFill>
                  <a:srgbClr val="FFFFFF"/>
                </a:solidFill>
              </a:rPr>
              <a:t>Equitable estoppel does not assist the nursing home.</a:t>
            </a:r>
          </a:p>
          <a:p>
            <a:r>
              <a:rPr lang="en-US" sz="2000" dirty="0" smtClean="0">
                <a:solidFill>
                  <a:srgbClr val="FFFFFF"/>
                </a:solidFill>
              </a:rPr>
              <a:t>No evidence or merit to the argument that Mr. Washburn was an intended third-party beneficiary of the arbitration agreement signed by his wife.</a:t>
            </a:r>
          </a:p>
          <a:p>
            <a:r>
              <a:rPr lang="en-US" sz="2000" dirty="0" smtClean="0">
                <a:solidFill>
                  <a:srgbClr val="FFFFFF"/>
                </a:solidFill>
              </a:rPr>
              <a:t>Appealed from an order overruling preliminary objections in the nature of a petition to compel arbitration. The Superior Court affirmed.</a:t>
            </a:r>
          </a:p>
          <a:p>
            <a:r>
              <a:rPr lang="en-US" sz="2000" dirty="0" smtClean="0">
                <a:solidFill>
                  <a:srgbClr val="FFFFFF"/>
                </a:solidFill>
              </a:rPr>
              <a:t>Still good law?</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9</a:t>
            </a:fld>
            <a:endParaRPr lang="en-US"/>
          </a:p>
        </p:txBody>
      </p:sp>
    </p:spTree>
    <p:extLst>
      <p:ext uri="{BB962C8B-B14F-4D97-AF65-F5344CB8AC3E}">
        <p14:creationId xmlns:p14="http://schemas.microsoft.com/office/powerpoint/2010/main" val="1640472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Tillery</a:t>
            </a:r>
            <a:r>
              <a:rPr lang="en-US" sz="2800" b="1" dirty="0" smtClean="0">
                <a:solidFill>
                  <a:srgbClr val="FFFFFF"/>
                </a:solidFill>
                <a:ea typeface="Garamond" pitchFamily="-107" charset="0"/>
                <a:cs typeface="Arial"/>
                <a:sym typeface="Garamond" pitchFamily="-107" charset="0"/>
              </a:rPr>
              <a:t> v. Children’s Hospital of Philadelphia</a:t>
            </a:r>
            <a:r>
              <a:rPr lang="en-US" sz="2200" b="1" dirty="0" smtClean="0">
                <a:solidFill>
                  <a:srgbClr val="FFFFFF"/>
                </a:solidFill>
                <a:ea typeface="Garamond" pitchFamily="-107" charset="0"/>
                <a:cs typeface="Arial"/>
                <a:sym typeface="Garamond" pitchFamily="-107" charset="0"/>
              </a:rPr>
              <a:t/>
            </a:r>
            <a:br>
              <a:rPr lang="en-US" sz="22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Super. LEXIS 134 (February 28,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Platt,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Defendant relied upon </a:t>
            </a:r>
            <a:r>
              <a:rPr lang="en-US" sz="2400" i="1" u="sng" dirty="0" err="1" smtClean="0">
                <a:cs typeface="Garamond"/>
              </a:rPr>
              <a:t>Sayler</a:t>
            </a:r>
            <a:r>
              <a:rPr lang="en-US" sz="2400" i="1" u="sng" dirty="0" smtClean="0">
                <a:cs typeface="Garamond"/>
              </a:rPr>
              <a:t> v. </a:t>
            </a:r>
            <a:r>
              <a:rPr lang="en-US" sz="2400" i="1" u="sng" dirty="0" err="1" smtClean="0">
                <a:cs typeface="Garamond"/>
              </a:rPr>
              <a:t>Skutches</a:t>
            </a:r>
            <a:r>
              <a:rPr lang="en-US" sz="2400" i="1" u="sng" dirty="0" smtClean="0">
                <a:cs typeface="Garamond"/>
              </a:rPr>
              <a:t>, 40 A.3d 135 (Pa. Super. 2012)</a:t>
            </a:r>
            <a:r>
              <a:rPr lang="en-US" sz="2400" dirty="0" smtClean="0">
                <a:cs typeface="Garamond"/>
              </a:rPr>
              <a:t> to claim future medicals should have been reduced to present value pursuant to 509 of the </a:t>
            </a:r>
            <a:r>
              <a:rPr lang="en-US" sz="2400" dirty="0" err="1" smtClean="0">
                <a:cs typeface="Garamond"/>
              </a:rPr>
              <a:t>Mcare</a:t>
            </a:r>
            <a:r>
              <a:rPr lang="en-US" sz="2400" dirty="0" smtClean="0">
                <a:cs typeface="Garamond"/>
              </a:rPr>
              <a:t> Act.</a:t>
            </a:r>
          </a:p>
          <a:p>
            <a:r>
              <a:rPr lang="en-US" sz="2400" dirty="0" smtClean="0">
                <a:cs typeface="Garamond"/>
              </a:rPr>
              <a:t>The future </a:t>
            </a:r>
            <a:r>
              <a:rPr lang="en-US" sz="2400" b="1" dirty="0" smtClean="0">
                <a:cs typeface="Garamond"/>
              </a:rPr>
              <a:t>medical</a:t>
            </a:r>
            <a:r>
              <a:rPr lang="en-US" sz="2400" dirty="0" smtClean="0">
                <a:cs typeface="Garamond"/>
              </a:rPr>
              <a:t> damages award accrued to the time of decedent’s death should be reduced to present value; only to determine the amount of </a:t>
            </a:r>
            <a:r>
              <a:rPr lang="en-US" sz="2400" b="1" dirty="0" smtClean="0">
                <a:cs typeface="Garamond"/>
              </a:rPr>
              <a:t>attorney’s fees</a:t>
            </a:r>
            <a:r>
              <a:rPr lang="en-US" sz="2400" dirty="0" smtClean="0">
                <a:cs typeface="Garamond"/>
              </a:rPr>
              <a:t> and only for that purpose.</a:t>
            </a:r>
          </a:p>
          <a:p>
            <a:r>
              <a:rPr lang="en-US" sz="2400" dirty="0" smtClean="0">
                <a:cs typeface="Garamond"/>
              </a:rPr>
              <a:t>Awards of future medical expenses are not to be reduced to present value. </a:t>
            </a:r>
            <a:r>
              <a:rPr lang="en-US" sz="2400" dirty="0" err="1" smtClean="0">
                <a:cs typeface="Garamond"/>
              </a:rPr>
              <a:t>Mcare</a:t>
            </a:r>
            <a:r>
              <a:rPr lang="en-US" sz="2400" dirty="0" smtClean="0">
                <a:cs typeface="Garamond"/>
              </a:rPr>
              <a:t> did not change the law in that respect.</a:t>
            </a:r>
          </a:p>
          <a:p>
            <a:r>
              <a:rPr lang="en-US" sz="2400" dirty="0" smtClean="0">
                <a:cs typeface="Garamond"/>
              </a:rPr>
              <a:t>Delay damages should be awarded.</a:t>
            </a:r>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90</a:t>
            </a:fld>
            <a:endParaRPr lang="en-US" sz="1200" b="1" dirty="0"/>
          </a:p>
        </p:txBody>
      </p:sp>
    </p:spTree>
    <p:extLst>
      <p:ext uri="{BB962C8B-B14F-4D97-AF65-F5344CB8AC3E}">
        <p14:creationId xmlns:p14="http://schemas.microsoft.com/office/powerpoint/2010/main" val="39983091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Crespo</a:t>
            </a:r>
            <a:r>
              <a:rPr lang="en-US" sz="2800" b="1" dirty="0" smtClean="0">
                <a:solidFill>
                  <a:srgbClr val="FFFFFF"/>
                </a:solidFill>
                <a:ea typeface="Garamond" pitchFamily="-107" charset="0"/>
                <a:cs typeface="Arial"/>
                <a:sym typeface="Garamond" pitchFamily="-107" charset="0"/>
              </a:rPr>
              <a:t> v. Hughes</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Super. LEXIS 535 (July 18,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Ransom,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85000" lnSpcReduction="10000"/>
          </a:bodyPr>
          <a:lstStyle/>
          <a:p>
            <a:r>
              <a:rPr lang="en-US" sz="2400" dirty="0" smtClean="0">
                <a:cs typeface="Garamond"/>
              </a:rPr>
              <a:t>Claim filed against defendant after receiving poor treatment while suffering significant injuries from chemical burns at work.</a:t>
            </a:r>
          </a:p>
          <a:p>
            <a:r>
              <a:rPr lang="en-US" sz="2400" dirty="0" smtClean="0">
                <a:cs typeface="Garamond"/>
              </a:rPr>
              <a:t>Judgment for plaintiff.</a:t>
            </a:r>
          </a:p>
          <a:p>
            <a:r>
              <a:rPr lang="en-US" sz="2400" dirty="0" smtClean="0">
                <a:cs typeface="Garamond"/>
              </a:rPr>
              <a:t>Verdict of $4,679,676 for Antonio Crespo, and for Edward </a:t>
            </a:r>
            <a:r>
              <a:rPr lang="en-US" sz="2400" dirty="0" err="1" smtClean="0">
                <a:cs typeface="Garamond"/>
              </a:rPr>
              <a:t>Torralvo</a:t>
            </a:r>
            <a:r>
              <a:rPr lang="en-US" sz="2400" dirty="0" smtClean="0">
                <a:cs typeface="Garamond"/>
              </a:rPr>
              <a:t> $538,000.</a:t>
            </a:r>
          </a:p>
          <a:p>
            <a:r>
              <a:rPr lang="en-US" sz="2400" dirty="0" smtClean="0">
                <a:cs typeface="Garamond"/>
              </a:rPr>
              <a:t>Even though Crespo worked as a construction worker from 2001 to 2008 until injuring his back in an unrelated incident, and had no documentary evidence to support his contention that he worked as a musician in 2009, 2010 or 2011, prior to his injury, he should have been permitted to put in the evidence that he could have had a career as a musician. </a:t>
            </a:r>
          </a:p>
          <a:p>
            <a:r>
              <a:rPr lang="en-US" sz="2400" dirty="0" smtClean="0">
                <a:cs typeface="Garamond"/>
              </a:rPr>
              <a:t>The probative value of Crespo’s marijuana use was outweighed by the tendency of the evidence to be unfairly prejudicial to the defense.  Marijuana use is not relevant to any fact of consequence in the underlying action.  The trial court did not abuse its discretion in precluding questions related to marijuana use.</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91</a:t>
            </a:fld>
            <a:endParaRPr lang="en-US" sz="1200" b="1" dirty="0"/>
          </a:p>
        </p:txBody>
      </p:sp>
    </p:spTree>
    <p:extLst>
      <p:ext uri="{BB962C8B-B14F-4D97-AF65-F5344CB8AC3E}">
        <p14:creationId xmlns:p14="http://schemas.microsoft.com/office/powerpoint/2010/main" val="37017438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Crespo</a:t>
            </a:r>
            <a:r>
              <a:rPr lang="en-US" sz="2800" b="1" dirty="0" smtClean="0">
                <a:solidFill>
                  <a:srgbClr val="FFFFFF"/>
                </a:solidFill>
                <a:ea typeface="Garamond" pitchFamily="-107" charset="0"/>
                <a:cs typeface="Arial"/>
                <a:sym typeface="Garamond" pitchFamily="-107" charset="0"/>
              </a:rPr>
              <a:t> v. Hughes</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Pa. Super. LEXIS 535 (July 18,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Ransom,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a:bodyPr>
          <a:lstStyle/>
          <a:p>
            <a:r>
              <a:rPr lang="en-US" sz="2400" dirty="0">
                <a:cs typeface="Garamond"/>
              </a:rPr>
              <a:t>Defense expert testimony about Crespo’s history of molestation at the hands of his uncle was properly kept from the jury.</a:t>
            </a:r>
          </a:p>
          <a:p>
            <a:r>
              <a:rPr lang="en-US" sz="2400" dirty="0">
                <a:cs typeface="Garamond"/>
              </a:rPr>
              <a:t>Crespo’s 2014 conviction for receiving stolen property is </a:t>
            </a:r>
            <a:r>
              <a:rPr lang="en-US" sz="2400" i="1" dirty="0" err="1">
                <a:cs typeface="Garamond"/>
              </a:rPr>
              <a:t>crimen</a:t>
            </a:r>
            <a:r>
              <a:rPr lang="en-US" sz="2400" i="1" dirty="0">
                <a:cs typeface="Garamond"/>
              </a:rPr>
              <a:t> </a:t>
            </a:r>
            <a:r>
              <a:rPr lang="en-US" sz="2400" i="1" dirty="0" err="1">
                <a:cs typeface="Garamond"/>
              </a:rPr>
              <a:t>falsi</a:t>
            </a:r>
            <a:r>
              <a:rPr lang="en-US" sz="2400" dirty="0">
                <a:cs typeface="Garamond"/>
              </a:rPr>
              <a:t> that is admissible </a:t>
            </a:r>
            <a:r>
              <a:rPr lang="en-US" sz="2400" i="1" dirty="0">
                <a:cs typeface="Garamond"/>
              </a:rPr>
              <a:t>per se.</a:t>
            </a:r>
            <a:endParaRPr lang="en-US" sz="2400" dirty="0">
              <a:cs typeface="Garamond"/>
            </a:endParaRPr>
          </a:p>
          <a:p>
            <a:r>
              <a:rPr lang="en-US" sz="2400" dirty="0">
                <a:cs typeface="Garamond"/>
              </a:rPr>
              <a:t>The damage award to Crespo is reversed in connection with noneconomic and wage loss claims and remanded for new trial.</a:t>
            </a:r>
          </a:p>
          <a:p>
            <a:r>
              <a:rPr lang="en-US" sz="2400" dirty="0">
                <a:cs typeface="Garamond"/>
              </a:rPr>
              <a:t>On retrial, cross-examination of Crespo regarding his prior conviction will be permitted.  There will have to be a jury instruction regarding impeachment affected prior conviction.</a:t>
            </a:r>
          </a:p>
          <a:p>
            <a:r>
              <a:rPr lang="en-US" sz="2400" dirty="0">
                <a:cs typeface="Garamond"/>
              </a:rPr>
              <a:t>Evidence of </a:t>
            </a:r>
            <a:r>
              <a:rPr lang="en-US" sz="2400" dirty="0" err="1">
                <a:cs typeface="Garamond"/>
              </a:rPr>
              <a:t>Torralvo’s</a:t>
            </a:r>
            <a:r>
              <a:rPr lang="en-US" sz="2400" dirty="0">
                <a:cs typeface="Garamond"/>
              </a:rPr>
              <a:t> permanent disfigurement of a finger was sufficient.</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92</a:t>
            </a:fld>
            <a:endParaRPr lang="en-US" sz="1200" b="1" dirty="0"/>
          </a:p>
        </p:txBody>
      </p:sp>
    </p:spTree>
    <p:extLst>
      <p:ext uri="{BB962C8B-B14F-4D97-AF65-F5344CB8AC3E}">
        <p14:creationId xmlns:p14="http://schemas.microsoft.com/office/powerpoint/2010/main" val="2379785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Vaccaro</a:t>
            </a:r>
            <a:r>
              <a:rPr lang="en-US" sz="2800" b="1" dirty="0" smtClean="0">
                <a:solidFill>
                  <a:srgbClr val="FFFFFF"/>
                </a:solidFill>
                <a:ea typeface="Garamond" pitchFamily="-107" charset="0"/>
                <a:cs typeface="Arial"/>
                <a:sym typeface="Garamond" pitchFamily="-107" charset="0"/>
              </a:rPr>
              <a:t> v. Scranton Quincy Hosp. Co. LLC</a:t>
            </a:r>
            <a:r>
              <a:rPr lang="en-US" sz="2800" b="1" dirty="0">
                <a:solidFill>
                  <a:srgbClr val="FFFFFF"/>
                </a:solidFill>
                <a:ea typeface="Garamond" pitchFamily="-107" charset="0"/>
                <a:cs typeface="Arial"/>
                <a:sym typeface="Garamond" pitchFamily="-107" charset="0"/>
              </a:rPr>
              <a:t/>
            </a:r>
            <a:br>
              <a:rPr lang="en-US" sz="2800" b="1" dirty="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No. 14-CV-7675 (C.P. Lackawanna Oct. 27,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Defendants filed motion in </a:t>
            </a:r>
            <a:r>
              <a:rPr lang="en-US" sz="2400" dirty="0" err="1" smtClean="0">
                <a:cs typeface="Garamond"/>
              </a:rPr>
              <a:t>limine</a:t>
            </a:r>
            <a:r>
              <a:rPr lang="en-US" sz="2400" dirty="0" smtClean="0">
                <a:cs typeface="Garamond"/>
              </a:rPr>
              <a:t> seeking to preclude testimony by plaintiff’s experts regarding stem cell therapy stating it involves novel scientific evidence that has not gained general acceptance.</a:t>
            </a:r>
          </a:p>
          <a:p>
            <a:r>
              <a:rPr lang="en-US" sz="2400" dirty="0" smtClean="0">
                <a:cs typeface="Garamond"/>
              </a:rPr>
              <a:t>Literature submitted for review supports plaintiffs’ assertion to the contrary.  </a:t>
            </a:r>
            <a:r>
              <a:rPr lang="en-US" sz="2400" i="1" dirty="0" smtClean="0">
                <a:cs typeface="Garamond"/>
              </a:rPr>
              <a:t>Frye</a:t>
            </a:r>
            <a:r>
              <a:rPr lang="en-US" sz="2400" dirty="0" smtClean="0">
                <a:cs typeface="Garamond"/>
              </a:rPr>
              <a:t> hearing is not warranted under Rule 207.1.</a:t>
            </a:r>
          </a:p>
          <a:p>
            <a:r>
              <a:rPr lang="en-US" sz="2400" dirty="0" smtClean="0">
                <a:cs typeface="Garamond"/>
              </a:rPr>
              <a:t>Challenges to an expert’s opinion rather than methodology or underlying scientific principles does not provide proper basis for exclusion of expert testimony under </a:t>
            </a:r>
            <a:r>
              <a:rPr lang="en-US" sz="2400" i="1" dirty="0" smtClean="0">
                <a:cs typeface="Garamond"/>
              </a:rPr>
              <a:t>Frye</a:t>
            </a:r>
            <a:r>
              <a:rPr lang="en-US" sz="2400" dirty="0" smtClean="0">
                <a:cs typeface="Garamond"/>
              </a:rPr>
              <a:t>. </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93</a:t>
            </a:fld>
            <a:endParaRPr lang="en-US" sz="1200" b="1" dirty="0"/>
          </a:p>
        </p:txBody>
      </p:sp>
    </p:spTree>
    <p:extLst>
      <p:ext uri="{BB962C8B-B14F-4D97-AF65-F5344CB8AC3E}">
        <p14:creationId xmlns:p14="http://schemas.microsoft.com/office/powerpoint/2010/main" val="39610395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err="1" smtClean="0">
                <a:solidFill>
                  <a:srgbClr val="FFFFFF"/>
                </a:solidFill>
                <a:ea typeface="Garamond" pitchFamily="-107" charset="0"/>
                <a:cs typeface="Arial"/>
                <a:sym typeface="Garamond" pitchFamily="-107" charset="0"/>
              </a:rPr>
              <a:t>Vaccaro</a:t>
            </a:r>
            <a:r>
              <a:rPr lang="en-US" sz="2800" b="1" dirty="0" smtClean="0">
                <a:solidFill>
                  <a:srgbClr val="FFFFFF"/>
                </a:solidFill>
                <a:ea typeface="Garamond" pitchFamily="-107" charset="0"/>
                <a:cs typeface="Arial"/>
                <a:sym typeface="Garamond" pitchFamily="-107" charset="0"/>
              </a:rPr>
              <a:t> v. Scranton Quincy Hosp. Co. LLC</a:t>
            </a:r>
            <a:r>
              <a:rPr lang="en-US" sz="2800" b="1" dirty="0">
                <a:solidFill>
                  <a:srgbClr val="FFFFFF"/>
                </a:solidFill>
                <a:ea typeface="Garamond" pitchFamily="-107" charset="0"/>
                <a:cs typeface="Arial"/>
                <a:sym typeface="Garamond" pitchFamily="-107" charset="0"/>
              </a:rPr>
              <a:t/>
            </a:r>
            <a:br>
              <a:rPr lang="en-US" sz="2800" b="1" dirty="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No. 14-CV-7675 (C.P. Lackawanna Oct. 27,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Medical expert opinion is sufficient to establish causation even if expert opines that other naturally occurring conditions combined with medical negligence to produce harm.</a:t>
            </a:r>
          </a:p>
          <a:p>
            <a:r>
              <a:rPr lang="en-US" sz="2400" dirty="0">
                <a:cs typeface="Garamond"/>
              </a:rPr>
              <a:t>I</a:t>
            </a:r>
            <a:r>
              <a:rPr lang="en-US" sz="2400" dirty="0" smtClean="0">
                <a:cs typeface="Garamond"/>
              </a:rPr>
              <a:t>nstitution </a:t>
            </a:r>
            <a:r>
              <a:rPr lang="en-US" sz="2400" dirty="0" smtClean="0">
                <a:cs typeface="Garamond"/>
              </a:rPr>
              <a:t>itself may be corporately liable for failing to enforce policies and oversee the practice of medicine if the health care professionals providing treatment within do not follow policies and procedures due to lack of education or training.</a:t>
            </a:r>
          </a:p>
          <a:p>
            <a:r>
              <a:rPr lang="en-US" sz="2400" dirty="0" smtClean="0">
                <a:cs typeface="Garamond"/>
              </a:rPr>
              <a:t>Defendants’ claim for NIED is denied.</a:t>
            </a:r>
          </a:p>
          <a:p>
            <a:r>
              <a:rPr lang="en-US" sz="2400" dirty="0" smtClean="0">
                <a:cs typeface="Garamond"/>
              </a:rPr>
              <a:t>A relative’s observance of lack of medical care is adequate to sustain a claim for NIED.</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94</a:t>
            </a:fld>
            <a:endParaRPr lang="en-US" sz="1200" b="1" dirty="0"/>
          </a:p>
        </p:txBody>
      </p:sp>
    </p:spTree>
    <p:extLst>
      <p:ext uri="{BB962C8B-B14F-4D97-AF65-F5344CB8AC3E}">
        <p14:creationId xmlns:p14="http://schemas.microsoft.com/office/powerpoint/2010/main" val="15977938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Page v. Moses Taylor Hospital</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Civil No. 11 CV 1402 (C.P. Lackawanna May 18,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a:bodyPr>
          <a:lstStyle/>
          <a:p>
            <a:r>
              <a:rPr lang="en-US" sz="2400" dirty="0" smtClean="0">
                <a:cs typeface="Garamond"/>
              </a:rPr>
              <a:t>Plaintiff alleged a failure to properly diagnose and treat her preeclampsia during her pregnancy with twins, suffering an </a:t>
            </a:r>
            <a:r>
              <a:rPr lang="en-US" sz="2400" dirty="0" err="1" smtClean="0">
                <a:cs typeface="Garamond"/>
              </a:rPr>
              <a:t>eclamptic</a:t>
            </a:r>
            <a:r>
              <a:rPr lang="en-US" sz="2400" dirty="0" smtClean="0">
                <a:cs typeface="Garamond"/>
              </a:rPr>
              <a:t> seizure resulting in stillbirths of the twins due to placental abruption.</a:t>
            </a:r>
          </a:p>
          <a:p>
            <a:r>
              <a:rPr lang="en-US" sz="2400" dirty="0" smtClean="0">
                <a:cs typeface="Garamond"/>
              </a:rPr>
              <a:t>Defendants seek to bar plaintiff from introducing emotional or psychological harm as evidence.</a:t>
            </a:r>
          </a:p>
          <a:p>
            <a:r>
              <a:rPr lang="en-US" sz="2400" dirty="0" smtClean="0">
                <a:cs typeface="Garamond"/>
              </a:rPr>
              <a:t>Plaintiff’s briefs noted that her NIED claim is viable under the “physical impact” rule.</a:t>
            </a:r>
          </a:p>
          <a:p>
            <a:r>
              <a:rPr lang="en-US" sz="2400" dirty="0" smtClean="0">
                <a:cs typeface="Garamond"/>
              </a:rPr>
              <a:t>Even if plaintiff’s NIED evidence proves to be insufficient at trial, she may still seek to recover for the “emotional and psychological loss” that she suffered.</a:t>
            </a:r>
          </a:p>
          <a:p>
            <a:endParaRPr lang="en-US" sz="2400" dirty="0" smtClean="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95</a:t>
            </a:fld>
            <a:endParaRPr lang="en-US" sz="1200" b="1" dirty="0"/>
          </a:p>
        </p:txBody>
      </p:sp>
    </p:spTree>
    <p:extLst>
      <p:ext uri="{BB962C8B-B14F-4D97-AF65-F5344CB8AC3E}">
        <p14:creationId xmlns:p14="http://schemas.microsoft.com/office/powerpoint/2010/main" val="22205327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800" b="1" dirty="0" smtClean="0">
                <a:solidFill>
                  <a:srgbClr val="FFFFFF"/>
                </a:solidFill>
                <a:ea typeface="Garamond" pitchFamily="-107" charset="0"/>
                <a:cs typeface="Arial"/>
                <a:sym typeface="Garamond" pitchFamily="-107" charset="0"/>
              </a:rPr>
              <a:t>Page v. Moses Taylor Hospital</a:t>
            </a:r>
            <a:br>
              <a:rPr lang="en-US" sz="28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Civil No. 11 CV 1402 (C.P. Lackawanna May 18, 2016)</a:t>
            </a:r>
            <a:br>
              <a:rPr lang="en-US" sz="2000" dirty="0" smtClean="0">
                <a:solidFill>
                  <a:srgbClr val="FFFFFF"/>
                </a:solidFill>
                <a:ea typeface="Garamond" pitchFamily="-107" charset="0"/>
                <a:cs typeface="Arial"/>
                <a:sym typeface="Garamond" pitchFamily="-107" charset="0"/>
              </a:rPr>
            </a:br>
            <a:r>
              <a:rPr lang="en-US" sz="1600" i="1" dirty="0" err="1" smtClean="0">
                <a:solidFill>
                  <a:srgbClr val="FFFFFF"/>
                </a:solidFill>
                <a:ea typeface="Garamond" pitchFamily="-107" charset="0"/>
                <a:cs typeface="Arial"/>
                <a:sym typeface="Garamond" pitchFamily="-107" charset="0"/>
              </a:rPr>
              <a:t>Nealon</a:t>
            </a:r>
            <a:r>
              <a:rPr lang="en-US" sz="1600" i="1" dirty="0" smtClean="0">
                <a:solidFill>
                  <a:srgbClr val="FFFFFF"/>
                </a:solidFill>
                <a:ea typeface="Garamond" pitchFamily="-107" charset="0"/>
                <a:cs typeface="Arial"/>
                <a:sym typeface="Garamond" pitchFamily="-107" charset="0"/>
              </a:rPr>
              <a:t>,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fontScale="92500"/>
          </a:bodyPr>
          <a:lstStyle/>
          <a:p>
            <a:r>
              <a:rPr lang="en-US" sz="2400" dirty="0" smtClean="0">
                <a:cs typeface="Garamond"/>
              </a:rPr>
              <a:t>Defendants filed </a:t>
            </a:r>
            <a:r>
              <a:rPr lang="en-US" sz="2400" i="1" dirty="0" smtClean="0">
                <a:cs typeface="Garamond"/>
              </a:rPr>
              <a:t>Frye</a:t>
            </a:r>
            <a:r>
              <a:rPr lang="en-US" sz="2400" dirty="0" smtClean="0">
                <a:cs typeface="Garamond"/>
              </a:rPr>
              <a:t> motions pursuant to </a:t>
            </a:r>
            <a:r>
              <a:rPr lang="en-US" sz="2400" dirty="0" err="1" smtClean="0">
                <a:cs typeface="Garamond"/>
              </a:rPr>
              <a:t>Pa.R.C.P</a:t>
            </a:r>
            <a:r>
              <a:rPr lang="en-US" sz="2400" dirty="0" smtClean="0">
                <a:cs typeface="Garamond"/>
              </a:rPr>
              <a:t>. 207.1 seeking to preclude plaintiffs’ expert from testifying that the stillborn twins experienced pain and suffering from asphyxia.  </a:t>
            </a:r>
            <a:endParaRPr lang="en-US" sz="2400" dirty="0">
              <a:cs typeface="Garamond"/>
            </a:endParaRPr>
          </a:p>
          <a:p>
            <a:r>
              <a:rPr lang="en-US" sz="2400" dirty="0" smtClean="0">
                <a:cs typeface="Garamond"/>
              </a:rPr>
              <a:t>No basis for excluding plaintiff’s expert testimony on the grounds that it allegedly relies upon novel scientific evidence that has not gained general acceptance in the medical field.</a:t>
            </a:r>
          </a:p>
          <a:p>
            <a:r>
              <a:rPr lang="en-US" sz="2400" i="1" dirty="0" smtClean="0">
                <a:cs typeface="Garamond"/>
              </a:rPr>
              <a:t>Frye</a:t>
            </a:r>
            <a:r>
              <a:rPr lang="en-US" sz="2400" dirty="0" smtClean="0">
                <a:cs typeface="Garamond"/>
              </a:rPr>
              <a:t> motions will be denied and jurors will resolve the conflicting medical opinions offered by the parties’ experts.</a:t>
            </a:r>
          </a:p>
          <a:p>
            <a:r>
              <a:rPr lang="en-US" sz="2400" dirty="0" smtClean="0">
                <a:cs typeface="Garamond"/>
              </a:rPr>
              <a:t>Based upon more than 200 studies and publications cited by the plaintiff, there is scientific authority supporting the expert’s opinion that a viable fetus at 33.4 weeks gestation age is capable of experiencing pain and suffering from asphyxia.</a:t>
            </a: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96</a:t>
            </a:fld>
            <a:endParaRPr lang="en-US" sz="1200" b="1" dirty="0"/>
          </a:p>
        </p:txBody>
      </p:sp>
    </p:spTree>
    <p:extLst>
      <p:ext uri="{BB962C8B-B14F-4D97-AF65-F5344CB8AC3E}">
        <p14:creationId xmlns:p14="http://schemas.microsoft.com/office/powerpoint/2010/main" val="34278451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1753417"/>
          </a:xfrm>
          <a:ln w="76200" cmpd="tri">
            <a:noFill/>
            <a:prstDash val="solid"/>
          </a:ln>
        </p:spPr>
        <p:txBody>
          <a:bodyPr>
            <a:normAutofit/>
          </a:bodyPr>
          <a:lstStyle/>
          <a:p>
            <a:pPr algn="ctr"/>
            <a:r>
              <a:rPr lang="en-US" sz="4000" b="1" dirty="0" smtClean="0">
                <a:ln>
                  <a:solidFill>
                    <a:schemeClr val="bg1"/>
                  </a:solidFill>
                </a:ln>
                <a:solidFill>
                  <a:srgbClr val="FFFFFF"/>
                </a:solidFill>
                <a:latin typeface="Copperplate Gothic Bold"/>
                <a:cs typeface="Copperplate Gothic Bold"/>
              </a:rPr>
              <a:t>Pharmaceutical</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97</a:t>
            </a:fld>
            <a:endParaRPr lang="en-US" dirty="0"/>
          </a:p>
        </p:txBody>
      </p:sp>
    </p:spTree>
    <p:extLst>
      <p:ext uri="{BB962C8B-B14F-4D97-AF65-F5344CB8AC3E}">
        <p14:creationId xmlns:p14="http://schemas.microsoft.com/office/powerpoint/2010/main" val="8914900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fontScale="90000"/>
          </a:bodyPr>
          <a:lstStyle/>
          <a:p>
            <a:r>
              <a:rPr lang="en-US" sz="2800" b="1" dirty="0" smtClean="0">
                <a:solidFill>
                  <a:srgbClr val="FFFFFF"/>
                </a:solidFill>
                <a:latin typeface="Arial"/>
                <a:cs typeface="Arial"/>
              </a:rPr>
              <a:t>Estate of Ware v. Hospital of the University of PA</a:t>
            </a:r>
            <a:br>
              <a:rPr lang="en-US" sz="2800" b="1" dirty="0" smtClean="0">
                <a:solidFill>
                  <a:srgbClr val="FFFFFF"/>
                </a:solidFill>
                <a:latin typeface="Arial"/>
                <a:cs typeface="Arial"/>
              </a:rPr>
            </a:br>
            <a:r>
              <a:rPr lang="en-US" sz="2000" dirty="0" smtClean="0">
                <a:solidFill>
                  <a:srgbClr val="FFFFFF"/>
                </a:solidFill>
                <a:latin typeface="Arial"/>
                <a:cs typeface="Arial"/>
              </a:rPr>
              <a:t>No. 16-3801 (3</a:t>
            </a:r>
            <a:r>
              <a:rPr lang="en-US" sz="2000" baseline="30000" dirty="0" smtClean="0">
                <a:solidFill>
                  <a:srgbClr val="FFFFFF"/>
                </a:solidFill>
                <a:latin typeface="Arial"/>
                <a:cs typeface="Arial"/>
              </a:rPr>
              <a:t>rd</a:t>
            </a:r>
            <a:r>
              <a:rPr lang="en-US" sz="2000" dirty="0" smtClean="0">
                <a:solidFill>
                  <a:srgbClr val="FFFFFF"/>
                </a:solidFill>
                <a:latin typeface="Arial"/>
                <a:cs typeface="Arial"/>
              </a:rPr>
              <a:t> Cir. Sept. 18, 2017)</a:t>
            </a:r>
            <a:br>
              <a:rPr lang="en-US" sz="2000" dirty="0" smtClean="0">
                <a:solidFill>
                  <a:srgbClr val="FFFFFF"/>
                </a:solidFill>
                <a:latin typeface="Arial"/>
                <a:cs typeface="Arial"/>
              </a:rPr>
            </a:br>
            <a:r>
              <a:rPr lang="en-US" sz="2000" dirty="0" smtClean="0">
                <a:solidFill>
                  <a:srgbClr val="FFFFFF"/>
                </a:solidFill>
                <a:latin typeface="Arial"/>
                <a:cs typeface="Arial"/>
              </a:rPr>
              <a:t> </a:t>
            </a:r>
            <a:r>
              <a:rPr lang="en-US" sz="1600" i="1" dirty="0" err="1" smtClean="0">
                <a:solidFill>
                  <a:srgbClr val="FFFFFF"/>
                </a:solidFill>
                <a:latin typeface="Arial"/>
                <a:cs typeface="Arial"/>
              </a:rPr>
              <a:t>Ambro</a:t>
            </a:r>
            <a:r>
              <a:rPr lang="en-US" sz="1600" i="1" dirty="0" smtClean="0">
                <a:solidFill>
                  <a:srgbClr val="FFFFFF"/>
                </a:solidFill>
                <a:latin typeface="Arial"/>
                <a:cs typeface="Arial"/>
              </a:rPr>
              <a:t>, C.J.</a:t>
            </a:r>
            <a:endParaRPr lang="en-US" sz="1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smtClean="0">
                <a:solidFill>
                  <a:srgbClr val="FFFFFF"/>
                </a:solidFill>
              </a:rPr>
              <a:t>Widow of cancer researcher sued University of PA due to fatal tumor as a result of inadequate safety precautions taken to protect him from radiation in his lab.</a:t>
            </a:r>
          </a:p>
          <a:p>
            <a:r>
              <a:rPr lang="en-US" sz="2400" dirty="0" smtClean="0">
                <a:solidFill>
                  <a:srgbClr val="FFFFFF"/>
                </a:solidFill>
              </a:rPr>
              <a:t>Price-Anderson Act, 42 U.S.C. §2011 limits remedies.</a:t>
            </a:r>
          </a:p>
          <a:p>
            <a:r>
              <a:rPr lang="en-US" sz="2400" dirty="0" smtClean="0">
                <a:solidFill>
                  <a:srgbClr val="FFFFFF"/>
                </a:solidFill>
              </a:rPr>
              <a:t>Act limits claims for physical harm arising from nuclear radiation.</a:t>
            </a:r>
          </a:p>
          <a:p>
            <a:r>
              <a:rPr lang="en-US" sz="2400" dirty="0" smtClean="0">
                <a:solidFill>
                  <a:srgbClr val="FFFFFF"/>
                </a:solidFill>
              </a:rPr>
              <a:t>Claims fall within the text of the Act.</a:t>
            </a:r>
          </a:p>
          <a:p>
            <a:r>
              <a:rPr lang="en-US" sz="2400" dirty="0" smtClean="0">
                <a:solidFill>
                  <a:srgbClr val="FFFFFF"/>
                </a:solidFill>
              </a:rPr>
              <a:t>Boyer must offer </a:t>
            </a:r>
            <a:r>
              <a:rPr lang="en-US" sz="2400" smtClean="0">
                <a:solidFill>
                  <a:srgbClr val="FFFFFF"/>
                </a:solidFill>
              </a:rPr>
              <a:t>compelling “limited principle”.</a:t>
            </a:r>
            <a:endParaRPr lang="en-US" sz="2400" dirty="0" smtClean="0">
              <a:solidFill>
                <a:srgbClr val="FFFFFF"/>
              </a:solidFill>
            </a:endParaRPr>
          </a:p>
          <a:p>
            <a:r>
              <a:rPr lang="en-US" sz="2400" dirty="0" smtClean="0">
                <a:solidFill>
                  <a:srgbClr val="FFFFFF"/>
                </a:solidFill>
              </a:rPr>
              <a:t>District court dismissal of the case affirmed.</a:t>
            </a:r>
          </a:p>
        </p:txBody>
      </p:sp>
      <p:sp>
        <p:nvSpPr>
          <p:cNvPr id="4" name="Slide Number Placeholder 3"/>
          <p:cNvSpPr>
            <a:spLocks noGrp="1"/>
          </p:cNvSpPr>
          <p:nvPr>
            <p:ph type="sldNum" sz="quarter" idx="12"/>
          </p:nvPr>
        </p:nvSpPr>
        <p:spPr/>
        <p:txBody>
          <a:bodyPr/>
          <a:lstStyle/>
          <a:p>
            <a:fld id="{399A7A07-0BD0-2B45-87E2-5149D01EADE2}" type="slidenum">
              <a:rPr lang="en-US" smtClean="0"/>
              <a:pPr/>
              <a:t>98</a:t>
            </a:fld>
            <a:endParaRPr lang="en-US"/>
          </a:p>
        </p:txBody>
      </p:sp>
    </p:spTree>
    <p:extLst>
      <p:ext uri="{BB962C8B-B14F-4D97-AF65-F5344CB8AC3E}">
        <p14:creationId xmlns:p14="http://schemas.microsoft.com/office/powerpoint/2010/main" val="739713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2200" b="1" dirty="0" smtClean="0">
                <a:solidFill>
                  <a:srgbClr val="FFFFFF"/>
                </a:solidFill>
                <a:ea typeface="Garamond" pitchFamily="-107" charset="0"/>
                <a:cs typeface="Arial"/>
                <a:sym typeface="Garamond" pitchFamily="-107" charset="0"/>
              </a:rPr>
              <a:t>In Fosamax Alendronate Sodium Prods. Liability Litigation</a:t>
            </a:r>
            <a:br>
              <a:rPr lang="en-US" sz="2200" b="1" dirty="0" smtClean="0">
                <a:solidFill>
                  <a:srgbClr val="FFFFFF"/>
                </a:solidFill>
                <a:ea typeface="Garamond" pitchFamily="-107" charset="0"/>
                <a:cs typeface="Arial"/>
                <a:sym typeface="Garamond" pitchFamily="-107" charset="0"/>
              </a:rPr>
            </a:br>
            <a:r>
              <a:rPr lang="en-US" sz="2000" dirty="0" smtClean="0">
                <a:solidFill>
                  <a:srgbClr val="FFFFFF"/>
                </a:solidFill>
                <a:ea typeface="Garamond" pitchFamily="-107" charset="0"/>
                <a:cs typeface="Arial"/>
                <a:sym typeface="Garamond" pitchFamily="-107" charset="0"/>
              </a:rPr>
              <a:t> 2017 U.S. App LEXIS 5075 (3</a:t>
            </a:r>
            <a:r>
              <a:rPr lang="en-US" sz="2000" baseline="30000" dirty="0" smtClean="0">
                <a:solidFill>
                  <a:srgbClr val="FFFFFF"/>
                </a:solidFill>
                <a:ea typeface="Garamond" pitchFamily="-107" charset="0"/>
                <a:cs typeface="Arial"/>
                <a:sym typeface="Garamond" pitchFamily="-107" charset="0"/>
              </a:rPr>
              <a:t>rd</a:t>
            </a:r>
            <a:r>
              <a:rPr lang="en-US" sz="2000" dirty="0" smtClean="0">
                <a:solidFill>
                  <a:srgbClr val="FFFFFF"/>
                </a:solidFill>
                <a:ea typeface="Garamond" pitchFamily="-107" charset="0"/>
                <a:cs typeface="Arial"/>
                <a:sym typeface="Garamond" pitchFamily="-107" charset="0"/>
              </a:rPr>
              <a:t> Cir. 2017)</a:t>
            </a:r>
            <a:br>
              <a:rPr lang="en-US" sz="2000" dirty="0" smtClean="0">
                <a:solidFill>
                  <a:srgbClr val="FFFFFF"/>
                </a:solidFill>
                <a:ea typeface="Garamond" pitchFamily="-107" charset="0"/>
                <a:cs typeface="Arial"/>
                <a:sym typeface="Garamond" pitchFamily="-107" charset="0"/>
              </a:rPr>
            </a:br>
            <a:r>
              <a:rPr lang="en-US" sz="1600" i="1" dirty="0" smtClean="0">
                <a:solidFill>
                  <a:srgbClr val="FFFFFF"/>
                </a:solidFill>
                <a:ea typeface="Garamond" pitchFamily="-107" charset="0"/>
                <a:cs typeface="Arial"/>
                <a:sym typeface="Garamond" pitchFamily="-107" charset="0"/>
              </a:rPr>
              <a:t>Fuentes, J.</a:t>
            </a:r>
            <a:endParaRPr lang="en-US" sz="1600" i="1" dirty="0">
              <a:solidFill>
                <a:srgbClr val="000000"/>
              </a:solidFill>
            </a:endParaRPr>
          </a:p>
        </p:txBody>
      </p:sp>
      <p:sp>
        <p:nvSpPr>
          <p:cNvPr id="3" name="Content Placeholder 2"/>
          <p:cNvSpPr>
            <a:spLocks noGrp="1"/>
          </p:cNvSpPr>
          <p:nvPr>
            <p:ph idx="1"/>
          </p:nvPr>
        </p:nvSpPr>
        <p:spPr>
          <a:xfrm>
            <a:off x="457200" y="1740720"/>
            <a:ext cx="8229600" cy="4986184"/>
          </a:xfrm>
        </p:spPr>
        <p:txBody>
          <a:bodyPr>
            <a:normAutofit lnSpcReduction="10000"/>
          </a:bodyPr>
          <a:lstStyle/>
          <a:p>
            <a:r>
              <a:rPr lang="en-US" sz="2400" dirty="0">
                <a:cs typeface="Garamond"/>
              </a:rPr>
              <a:t>M</a:t>
            </a:r>
            <a:r>
              <a:rPr lang="en-US" sz="2400" dirty="0" smtClean="0">
                <a:cs typeface="Garamond"/>
              </a:rPr>
              <a:t>ulti-district litigation claim filed in the District of New Jersey.</a:t>
            </a:r>
          </a:p>
          <a:p>
            <a:r>
              <a:rPr lang="en-US" sz="2400" dirty="0" smtClean="0">
                <a:cs typeface="Garamond"/>
              </a:rPr>
              <a:t>District Court granted defendant’s motion for summary judgment dismissing all plaintiffs’ claims stating they were preempted by federal law based upon </a:t>
            </a:r>
            <a:r>
              <a:rPr lang="en-US" sz="2400" i="1" dirty="0" smtClean="0">
                <a:cs typeface="Garamond"/>
              </a:rPr>
              <a:t>Wyeth v. Levine</a:t>
            </a:r>
            <a:r>
              <a:rPr lang="en-US" sz="2400" dirty="0" smtClean="0">
                <a:cs typeface="Garamond"/>
              </a:rPr>
              <a:t>.</a:t>
            </a:r>
          </a:p>
          <a:p>
            <a:r>
              <a:rPr lang="en-US" sz="2400" dirty="0" smtClean="0">
                <a:cs typeface="Garamond"/>
              </a:rPr>
              <a:t>Wyeth “clear evidence” standard requires a court to anticipate the range of conclusions and certainty with which the juror would reach them.</a:t>
            </a:r>
          </a:p>
          <a:p>
            <a:r>
              <a:rPr lang="en-US" sz="2400" dirty="0" smtClean="0">
                <a:cs typeface="Garamond"/>
              </a:rPr>
              <a:t>Plaintiff produced sufficient evidence to conclude FDA would have approved a properly-worded warning and the odds of FDA rejection less then highly probable.</a:t>
            </a:r>
          </a:p>
          <a:p>
            <a:r>
              <a:rPr lang="en-US" sz="2400" dirty="0" smtClean="0">
                <a:cs typeface="Garamond"/>
              </a:rPr>
              <a:t>Granting of summary judgment vacated and remanded.</a:t>
            </a:r>
          </a:p>
          <a:p>
            <a:pPr marL="0" indent="0">
              <a:buNone/>
            </a:pPr>
            <a:endParaRPr lang="en-US" sz="2400" dirty="0" smtClean="0">
              <a:cs typeface="Garamond"/>
            </a:endParaRPr>
          </a:p>
          <a:p>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99</a:t>
            </a:fld>
            <a:endParaRPr lang="en-US" sz="1200" b="1" dirty="0"/>
          </a:p>
        </p:txBody>
      </p:sp>
    </p:spTree>
    <p:extLst>
      <p:ext uri="{BB962C8B-B14F-4D97-AF65-F5344CB8AC3E}">
        <p14:creationId xmlns:p14="http://schemas.microsoft.com/office/powerpoint/2010/main" val="2692312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39474</TotalTime>
  <Words>9358</Words>
  <Application>Microsoft Macintosh PowerPoint</Application>
  <PresentationFormat>On-screen Show (4:3)</PresentationFormat>
  <Paragraphs>613</Paragraphs>
  <Slides>107</Slides>
  <Notes>0</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Office Theme</vt:lpstr>
      <vt:lpstr>Medical Malpractice Case Law Update</vt:lpstr>
      <vt:lpstr>PowerPoint Presentation</vt:lpstr>
      <vt:lpstr>Kindred Nursing Ctrs. P’ship, et al. v. Clark  2017 U.S. LEXIS 2948 (May 15, 2017) Kagan, J.</vt:lpstr>
      <vt:lpstr>Kindred Nursing Ctrs. P’ship, et al. v. Clark  2017 U.S. LEXIS 2948 (May 15, 2017) Kagan, J.</vt:lpstr>
      <vt:lpstr>Taylor v. Extendicare Health Facilities 147 A.3d 490 (Pa. 2016) Wecht, J.</vt:lpstr>
      <vt:lpstr>Taylor v. Extendicare Health Facilities 147 A.3d 490 (Pa. 2016) Wecht, J.</vt:lpstr>
      <vt:lpstr>Wert v. Manor Care Carlisle, PA, LLC 124 A.3d 1248 (Pa. 2015) Saylor, C.J.</vt:lpstr>
      <vt:lpstr>MacPherson v. Magee Memorial Hospital 128 A.3d 1209 (Pa. Super. 2015)  en banc</vt:lpstr>
      <vt:lpstr>Washburn v. Northern Health Facilities 121 A.3d 1008 (Pa. Super. 2015) Bowes, J.</vt:lpstr>
      <vt:lpstr>Wisler v. Manor Care of Lancaster, PA, LLC 124 A.3d 317 (Pa. Super. 2015) Stabile, J.</vt:lpstr>
      <vt:lpstr>Bair v. Manor Care of Elizabethtown, PA 108 A.3d 94 (Pa. Super. 2015) Bowes, J.</vt:lpstr>
      <vt:lpstr>PowerPoint Presentation</vt:lpstr>
      <vt:lpstr>Breslin v. Mountain View Nursing Home 2017 Pa. Super. LEXIS 752 (Sept. 28, 2017) Musmanno, J.</vt:lpstr>
      <vt:lpstr>Breslin v. Mountain View Nursing Home 2017 Pa. Super. LEXIS 752 (Sept. 28, 2017) Musmanno, J.</vt:lpstr>
      <vt:lpstr>Scampone v. Grane Healthcare Co. 2017 Pa. Super. LEXIS 603 (August 8, 2017) Bowes, J.</vt:lpstr>
      <vt:lpstr>Scampone v. Grane Healthcare Co. 2017 Pa. Super. LEXIS 603 (August 8, 2017) Bowes, J.</vt:lpstr>
      <vt:lpstr>Dubose v. Quinlan 125 A.3d 1231 (Pa. Super. 2015) Ford Elliot, P.J.E.</vt:lpstr>
      <vt:lpstr>Dubose v. Quinlan 125 A.3d 1231 (Pa. Super. 2015) Ford Elliot, P.J.E.</vt:lpstr>
      <vt:lpstr>PowerPoint Presentation</vt:lpstr>
      <vt:lpstr>Shearer v. Hafer PICS Case No. 16-0343 (P.A. Super. March 9, 2016) Panella, J.</vt:lpstr>
      <vt:lpstr>Shearer v. Hafer PICS Case No. 16-0343 (P.A. Super. March 9, 2016) Panella, J.</vt:lpstr>
      <vt:lpstr>Lattacker v. Magee Women’s Hosp. PICS Case No. 16-0891 (C.P. Allegheny July 5, 2016) **Wettick, J.</vt:lpstr>
      <vt:lpstr>Lattacker v. Magee Women’s Hosp. PICS Case No. 16-0891 (C.P. Allegheny July 5, 2016) Wettick, J.</vt:lpstr>
      <vt:lpstr>Karim v. Reedy, MD PICS Case No. 16-0095 (C.P. Lackawanna January 11, 2016) Nealon, J.</vt:lpstr>
      <vt:lpstr>Karim v. Reedy, MD PICS Case No. 16-0095 (C.P. Lackawanna January 11, 2016) Nealon, J.</vt:lpstr>
      <vt:lpstr>Brink v. Mallick PICS Case No. 16-0429 (C.P. Lackawanna March 7, 2016) Nealon, J.</vt:lpstr>
      <vt:lpstr>Sapone v. Hamilton PICS Case No. 16-0554 (C.P. Monroe February 29, 2016) Williamson, J.</vt:lpstr>
      <vt:lpstr>Gallo v. Conemaugh Health System, Inc.  114 A.3d 855 (Pa. Super. 2015) Strassburger, J.</vt:lpstr>
      <vt:lpstr>Venosh v. Henzes 321 A.3d 1026 (Pa. Super. 2015) Bowes, J.</vt:lpstr>
      <vt:lpstr>Yocabet v. UPMC Presbyterian 119 A.3d 1012 (Pa. Super. 2015) Bowes, J.</vt:lpstr>
      <vt:lpstr>Yocabet v. UPMC Presbyterian 119 A.3d 1012 (Pa. Super. 2015) Bowes, J.</vt:lpstr>
      <vt:lpstr>Lesterick v. Singh No. GD-13-016483 (Pa. Ct. Com. Pl. May 4, 2015) Wettick, J.</vt:lpstr>
      <vt:lpstr>PowerPoint Presentation</vt:lpstr>
      <vt:lpstr>Mitchell v. Shikora  2017 Pa. Super. 134 (May 5, 2017) Musmanno, J.</vt:lpstr>
      <vt:lpstr>Mitchell v. Shikora  2017 Pa. Super. 134 (May 5, 2017) Musmanno, J.</vt:lpstr>
      <vt:lpstr>Crew v. Penn Presbyterian Med. Ctr.  2017 Phila. Ct. Com. Pl. LEXIS 188 (June 30, 2017) Lachman, J.</vt:lpstr>
      <vt:lpstr>Crew v. Penn Presbyterian Med. Ctr.  2017 Phila. Ct. Com. Pl. LEXIS 188 (June 30, 2017) Lachman, J.</vt:lpstr>
      <vt:lpstr>Brady v. Urbas 111 A.3d 1155 (Pa. 2015) Saylor, C.J.</vt:lpstr>
      <vt:lpstr>Brady v. Urbas 111 A.3d 1155 (Pa. 2015) Saylor, C.J.</vt:lpstr>
      <vt:lpstr>PowerPoint Presentation</vt:lpstr>
      <vt:lpstr>Shinal v. Toms  2017 Pa. LEXIS 1385 (Pa. June 20, 2017) Wecht, J.</vt:lpstr>
      <vt:lpstr>Shinal v. Toms  2017 Pa. LEXIS 1385 (Pa. June 20, 2017) Wecht, J.</vt:lpstr>
      <vt:lpstr>Wentzel v. Cammarano  2017 Pa. Super. LEXIS 540 (July 19, 2017) Stevens, P.J.E.</vt:lpstr>
      <vt:lpstr>PowerPoint Presentation</vt:lpstr>
      <vt:lpstr>K.H. ex rel. H.S. v. Kumar 122 A.3d 1080 (Pa. Super. 2015) Wecht, J.</vt:lpstr>
      <vt:lpstr>PowerPoint Presentation</vt:lpstr>
      <vt:lpstr>Walters v. UPMC Presbyterian Shadyside 144 A.3d 104 (Pa. Super. 2016) Bowes, J.</vt:lpstr>
      <vt:lpstr>Walters v. UPMC Presbyterian Shadyside 144 A.3d 104 (Pa. Super. 2016) Bowes, J.</vt:lpstr>
      <vt:lpstr>Astleford v. Delta Medix No. 15-CV-5134 (C.P. Lacka. Co. 2016) Gibbons, J.</vt:lpstr>
      <vt:lpstr>Astleford v. Delta Medix No. 15-CV-5134 (C.P. Lacka. Co. 2016) Gibbons, J.</vt:lpstr>
      <vt:lpstr>Green v. Pennsylvania Hospital 123 A.3d 310 (Pa. 2015) Todd, J.</vt:lpstr>
      <vt:lpstr>Green v. Pennsylvania Hospital 123 A.3d 310 (Pa. 2015) Todd, J.</vt:lpstr>
      <vt:lpstr>Estate of Denmark Ex. Rel. v. Williams 117 A.3d 300 (Pa. Super. 2015) Donohue, J.</vt:lpstr>
      <vt:lpstr>PowerPoint Presentation</vt:lpstr>
      <vt:lpstr>Pomroy v. Hospital of University of Pennsylvania 105 A.3d 740 (Pa. Super. 2014) Panella, J.</vt:lpstr>
      <vt:lpstr>PowerPoint Presentation</vt:lpstr>
      <vt:lpstr>Hammerquist and Pressler v. Banka, MD. No. 150303550 945 and 947 EDA (C.P. Phila. June 28, 2016) Cohen, J.</vt:lpstr>
      <vt:lpstr>Hammerquist and Pressler v. Banka, MD. No. 150303550 945 and 947 EDA (C.P. Phila. June 28, 2016) Cohen, J.</vt:lpstr>
      <vt:lpstr>Wygant v. General Electric 113 A.2d 310 (Pa. Super. 2015) Bowes, J.</vt:lpstr>
      <vt:lpstr>Tinstman v. Bassaly PICS Case No. 15-1433 (C.P. Lawrence March 31, 2015) Cox, J.</vt:lpstr>
      <vt:lpstr>Deni v. Banka, MD PICS Case No. 15-1655 (C.P. Phila. October 22, 2015) Massiah-Jackson, J.</vt:lpstr>
      <vt:lpstr>PowerPoint Presentation</vt:lpstr>
      <vt:lpstr>Coventry Health Care of Missouri, Inc. v. Nevils 137 S.Ct. 1190 (2017) Ginsburg, J.</vt:lpstr>
      <vt:lpstr>Coventry Health Care of Missouri, Inc. v. Nevils 137 S.Ct. 1190 (2017) Ginsburg, J.</vt:lpstr>
      <vt:lpstr>Montanile v. Board of Trustees National Elevator 136 S.Ct. 651 (2016) Thomas, J.</vt:lpstr>
      <vt:lpstr>Protz v. W.C.A.B. (Derry Area School Dist.) 131 A.3d 572 (Pa. Commw. Ct. 2016) Pellegrini, P.J.</vt:lpstr>
      <vt:lpstr>Protz v. W.C.A.B. (Derry Area School Dist.) 131 A.3d 572 (Pa. Commw. Ct. 2016) Pellegrini, P.J.</vt:lpstr>
      <vt:lpstr>PowerPoint Presentation</vt:lpstr>
      <vt:lpstr>Walker v. Scranton Hospital Company, LLC PICS Case No. 16-0452 (C.P. Lackawanna March 16, 2016) Nealon, J.</vt:lpstr>
      <vt:lpstr>Rincavage v. Katz PICS Case No. 16-0103 (C.P. Monroe Sept. 25, 2015) Williamson, J.</vt:lpstr>
      <vt:lpstr>Palmer v. Rackish PICS Case No. 15-1556 (C.P. Lycoming Aug. 20, 2015) Gray, J.</vt:lpstr>
      <vt:lpstr>PowerPoint Presentation</vt:lpstr>
      <vt:lpstr>Sernovitz v. Dershaw 127 A.3d 783 (Pa. 2015) Saylor, C.J.</vt:lpstr>
      <vt:lpstr>PowerPoint Presentation</vt:lpstr>
      <vt:lpstr>Ramos v. United States  2017 U.S. Dist. LEXIS 100341 (M.D. Pa. June 28, 2017) Mariani, J.</vt:lpstr>
      <vt:lpstr>Euceda v. Green, DO PICS Case No 15-1766 (C.P. Lackawanna October 19, 2015) Nealon, J.</vt:lpstr>
      <vt:lpstr>Euceda v. Green, DO PICS Case No 15-1766 (C.P. Lackawanna October 19, 2015) Nealon, J.</vt:lpstr>
      <vt:lpstr>PowerPoint Presentation</vt:lpstr>
      <vt:lpstr>Price v. Catanzariti 138 A.3d 8 (Pa. Super. 2016) Ford Elliot, P.J.E.</vt:lpstr>
      <vt:lpstr>Schmigel v. Uchal 800 F.3d 113 (3rd Cir. 2015) Krause, C.J.</vt:lpstr>
      <vt:lpstr>PowerPoint Presentation</vt:lpstr>
      <vt:lpstr>Gray v. Huntzinger  147 A.3d 924 (Pa. Super. 2016) Lazarus, J.</vt:lpstr>
      <vt:lpstr>Palar v. Wohlwend PICS Case No. 16-1423 (C.P. Jefferson March 11, 2016) Foradora, P.J.</vt:lpstr>
      <vt:lpstr>PowerPoint Presentation</vt:lpstr>
      <vt:lpstr>James v. Albert Einstein Med. Ctr.  2017 Pa. Super. 293 (Sept. 12, 2017) Platt, J.</vt:lpstr>
      <vt:lpstr>Seels v. Tenet Health Sys. Hahnemann, LLC  2017 Pa. Super. LEXIS 532 (July 18, 2017) Shogan, J. Appellant</vt:lpstr>
      <vt:lpstr>Frey v. Potorski 145 A.3d 1171 (Pa. Super. 2016) Fitzgerald, J.</vt:lpstr>
      <vt:lpstr>PowerPoint Presentation</vt:lpstr>
      <vt:lpstr>Tillery v. Children’s Hospital of Philadelphia  2017 Pa. Super. LEXIS 134 (February 28, 2017) Platt, J.</vt:lpstr>
      <vt:lpstr>Tillery v. Children’s Hospital of Philadelphia  2017 Pa. Super. LEXIS 134 (February 28, 2017) Platt, J.</vt:lpstr>
      <vt:lpstr>Crespo v. Hughes  2017 Pa. Super. LEXIS 535 (July 18, 2017) Ransom, J.</vt:lpstr>
      <vt:lpstr>Crespo v. Hughes  2017 Pa. Super. LEXIS 535 (July 18, 2017) Ransom, J.</vt:lpstr>
      <vt:lpstr>Vaccaro v. Scranton Quincy Hosp. Co. LLC  No. 14-CV-7675 (C.P. Lackawanna Oct. 27, 2016) Nealon, J.</vt:lpstr>
      <vt:lpstr>Vaccaro v. Scranton Quincy Hosp. Co. LLC  No. 14-CV-7675 (C.P. Lackawanna Oct. 27, 2016) Nealon, J.</vt:lpstr>
      <vt:lpstr>Page v. Moses Taylor Hospital Civil No. 11 CV 1402 (C.P. Lackawanna May 18, 2016) Nealon, J.</vt:lpstr>
      <vt:lpstr>Page v. Moses Taylor Hospital Civil No. 11 CV 1402 (C.P. Lackawanna May 18, 2016) Nealon, J.</vt:lpstr>
      <vt:lpstr>PowerPoint Presentation</vt:lpstr>
      <vt:lpstr>Estate of Ware v. Hospital of the University of PA No. 16-3801 (3rd Cir. Sept. 18, 2017)  Ambro, C.J.</vt:lpstr>
      <vt:lpstr>In Fosamax Alendronate Sodium Prods. Liability Litigation  2017 U.S. App LEXIS 5075 (3rd Cir. 2017) Fuentes, J.</vt:lpstr>
      <vt:lpstr>Silver v. Medtronic, Inc. 1:16-cv-1682 (USMD (PA) Feb. 21, 2017) Jones III, J.</vt:lpstr>
      <vt:lpstr>Silver v. Medtronic, Inc. 1:16-cv-1682 (USMD (PA) Feb. 21, 2017) Jones III, J.</vt:lpstr>
      <vt:lpstr>Porter v. SmithKline Beecham Corp. PICS Case No. 16-0218 (C.P. Philadelphia Feb 10, 2016) Bernstein, J.</vt:lpstr>
      <vt:lpstr>Porter v. SmithKline Beecham Corp. PICS Case No. 16-0218 (C.P. Philadelphia Feb 10, 2016) Bernstein, J.</vt:lpstr>
      <vt:lpstr>Czimmer v. Janssen Pharmaceuticals, Inc. 122 A.3d 1043 (Pa. Super. 2015) Mundy, J.</vt:lpstr>
      <vt:lpstr>Gurley v. Janssen Pharmaceuticals, Inc. 113 A.3d 283 (Pa. Super. 2015) Platt, J.</vt:lpstr>
      <vt:lpstr>Gurley v. Janssen Pharmaceuticals, Inc. 113 A.3d 283 (Pa. Super. 2015) Platt, J.</vt:lpstr>
      <vt:lpstr>In re Avandia Marketing Sales Practices &amp; Product Liability 804 F. 2d 633 (3rd Cir. 2015) Roth, C.J.</vt:lpstr>
    </vt:vector>
  </TitlesOfParts>
  <Company>Rieders, Travis Law Firm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Year in Review</dc:title>
  <dc:creator>Amber Birk</dc:creator>
  <cp:lastModifiedBy>Amber Birk</cp:lastModifiedBy>
  <cp:revision>278</cp:revision>
  <cp:lastPrinted>2017-11-09T20:04:31Z</cp:lastPrinted>
  <dcterms:created xsi:type="dcterms:W3CDTF">2016-06-03T16:37:29Z</dcterms:created>
  <dcterms:modified xsi:type="dcterms:W3CDTF">2017-11-10T19:21:26Z</dcterms:modified>
</cp:coreProperties>
</file>