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649" r:id="rId1"/>
    <p:sldMasterId id="2147483651" r:id="rId2"/>
    <p:sldMasterId id="2147483954" r:id="rId3"/>
    <p:sldMasterId id="2147483966" r:id="rId4"/>
  </p:sldMasterIdLst>
  <p:sldIdLst>
    <p:sldId id="256" r:id="rId5"/>
    <p:sldId id="257" r:id="rId6"/>
    <p:sldId id="258" r:id="rId7"/>
    <p:sldId id="328" r:id="rId8"/>
    <p:sldId id="259" r:id="rId9"/>
    <p:sldId id="260" r:id="rId10"/>
    <p:sldId id="261" r:id="rId11"/>
    <p:sldId id="262" r:id="rId12"/>
    <p:sldId id="263" r:id="rId13"/>
    <p:sldId id="264" r:id="rId14"/>
    <p:sldId id="338" r:id="rId15"/>
    <p:sldId id="294" r:id="rId16"/>
    <p:sldId id="266" r:id="rId17"/>
    <p:sldId id="267" r:id="rId18"/>
    <p:sldId id="295" r:id="rId19"/>
    <p:sldId id="316" r:id="rId20"/>
    <p:sldId id="270" r:id="rId21"/>
    <p:sldId id="271" r:id="rId22"/>
    <p:sldId id="272" r:id="rId23"/>
    <p:sldId id="334" r:id="rId24"/>
    <p:sldId id="273" r:id="rId25"/>
    <p:sldId id="274" r:id="rId26"/>
    <p:sldId id="342" r:id="rId27"/>
    <p:sldId id="303" r:id="rId28"/>
    <p:sldId id="296" r:id="rId29"/>
    <p:sldId id="317" r:id="rId30"/>
    <p:sldId id="318" r:id="rId31"/>
    <p:sldId id="349" r:id="rId32"/>
    <p:sldId id="276" r:id="rId33"/>
    <p:sldId id="297" r:id="rId34"/>
    <p:sldId id="278" r:id="rId35"/>
    <p:sldId id="298" r:id="rId36"/>
    <p:sldId id="280" r:id="rId37"/>
    <p:sldId id="281" r:id="rId38"/>
    <p:sldId id="315" r:id="rId39"/>
    <p:sldId id="299" r:id="rId40"/>
    <p:sldId id="283" r:id="rId41"/>
    <p:sldId id="300" r:id="rId42"/>
    <p:sldId id="285" r:id="rId43"/>
    <p:sldId id="286" r:id="rId44"/>
    <p:sldId id="287" r:id="rId45"/>
    <p:sldId id="325" r:id="rId46"/>
    <p:sldId id="345" r:id="rId47"/>
    <p:sldId id="319" r:id="rId48"/>
    <p:sldId id="337" r:id="rId49"/>
    <p:sldId id="330" r:id="rId50"/>
    <p:sldId id="346" r:id="rId51"/>
    <p:sldId id="323" r:id="rId52"/>
    <p:sldId id="324" r:id="rId53"/>
    <p:sldId id="343" r:id="rId54"/>
    <p:sldId id="347" r:id="rId55"/>
    <p:sldId id="326" r:id="rId56"/>
    <p:sldId id="329" r:id="rId57"/>
    <p:sldId id="340" r:id="rId58"/>
    <p:sldId id="348" r:id="rId59"/>
    <p:sldId id="327" r:id="rId60"/>
    <p:sldId id="350" r:id="rId61"/>
    <p:sldId id="331" r:id="rId62"/>
    <p:sldId id="344" r:id="rId63"/>
    <p:sldId id="351" r:id="rId64"/>
    <p:sldId id="353" r:id="rId65"/>
    <p:sldId id="356" r:id="rId66"/>
    <p:sldId id="355" r:id="rId67"/>
    <p:sldId id="333" r:id="rId68"/>
    <p:sldId id="352" r:id="rId69"/>
    <p:sldId id="339" r:id="rId70"/>
  </p:sldIdLst>
  <p:sldSz cx="9144000" cy="6858000" type="screen4x3"/>
  <p:notesSz cx="6858000" cy="9144000"/>
  <p:defaultTextStyle>
    <a:defPPr>
      <a:defRPr lang="en-US"/>
    </a:defPPr>
    <a:lvl1pPr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1pPr>
    <a:lvl2pPr marL="4572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2pPr>
    <a:lvl3pPr marL="9144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3pPr>
    <a:lvl4pPr marL="13716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4pPr>
    <a:lvl5pPr marL="18288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5pPr>
    <a:lvl6pPr marL="22860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6pPr>
    <a:lvl7pPr marL="27432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7pPr>
    <a:lvl8pPr marL="32004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8pPr>
    <a:lvl9pPr marL="36576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290D42"/>
    <a:srgbClr val="2F0F4B"/>
    <a:srgbClr val="3B135F"/>
    <a:srgbClr val="3411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74" autoAdjust="0"/>
    <p:restoredTop sz="94660"/>
  </p:normalViewPr>
  <p:slideViewPr>
    <p:cSldViewPr snapToGrid="0" snapToObjects="1">
      <p:cViewPr>
        <p:scale>
          <a:sx n="147" d="100"/>
          <a:sy n="147" d="100"/>
        </p:scale>
        <p:origin x="-32" y="-72"/>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4DD9748F-D78E-6347-A88E-804D159B520E}" type="slidenum">
              <a:rPr lang="en-US"/>
              <a:pPr>
                <a:defRPr/>
              </a:pPr>
              <a:t>‹#›</a:t>
            </a:fld>
            <a:endParaRPr lang="en-US" sz="1200" b="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0F8F0278-9B3F-4340-BD57-9A9960E6F00A}" type="slidenum">
              <a:rPr lang="en-US"/>
              <a:pPr>
                <a:defRPr/>
              </a:pPr>
              <a:t>‹#›</a:t>
            </a:fld>
            <a:endParaRPr lang="en-US" sz="1200" b="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911DBBE4-8C47-E942-A37B-C7FC95BAD5C7}" type="slidenum">
              <a:rPr lang="en-US"/>
              <a:pPr>
                <a:defRPr/>
              </a:pPr>
              <a:t>‹#›</a:t>
            </a:fld>
            <a:endParaRPr lang="en-US" sz="1200" b="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p:cNvSpPr>
          <p:nvPr>
            <p:ph type="sldNum" sz="quarter" idx="10"/>
          </p:nvPr>
        </p:nvSpPr>
        <p:spPr>
          <a:ln/>
        </p:spPr>
        <p:txBody>
          <a:bodyPr/>
          <a:lstStyle>
            <a:lvl1pPr>
              <a:defRPr/>
            </a:lvl1pPr>
          </a:lstStyle>
          <a:p>
            <a:pPr>
              <a:defRPr/>
            </a:pPr>
            <a:fld id="{818A512A-A96D-674A-B03E-E1D5C84FBDCB}" type="slidenum">
              <a:rPr lang="en-US"/>
              <a:pPr>
                <a:defRPr/>
              </a:pPr>
              <a:t>‹#›</a:t>
            </a:fld>
            <a:endParaRPr lang="en-US" sz="1200" b="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B28E0C71-1252-5D48-A78B-87CBC8A92FA9}" type="slidenum">
              <a:rPr lang="en-US"/>
              <a:pPr>
                <a:defRPr/>
              </a:pPr>
              <a:t>‹#›</a:t>
            </a:fld>
            <a:endParaRPr lang="en-US" sz="1200" b="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p:cNvSpPr>
          <p:nvPr>
            <p:ph type="sldNum" sz="quarter" idx="10"/>
          </p:nvPr>
        </p:nvSpPr>
        <p:spPr>
          <a:ln/>
        </p:spPr>
        <p:txBody>
          <a:bodyPr/>
          <a:lstStyle>
            <a:lvl1pPr>
              <a:defRPr/>
            </a:lvl1pPr>
          </a:lstStyle>
          <a:p>
            <a:pPr>
              <a:defRPr/>
            </a:pPr>
            <a:fld id="{3CB10350-7BC0-0F4D-BEF9-D3DD3E0B3F17}" type="slidenum">
              <a:rPr lang="en-US"/>
              <a:pPr>
                <a:defRPr/>
              </a:pPr>
              <a:t>‹#›</a:t>
            </a:fld>
            <a:endParaRPr lang="en-US" sz="1200" b="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p:cNvSpPr>
          <p:nvPr>
            <p:ph type="sldNum" sz="quarter" idx="10"/>
          </p:nvPr>
        </p:nvSpPr>
        <p:spPr>
          <a:ln/>
        </p:spPr>
        <p:txBody>
          <a:bodyPr/>
          <a:lstStyle>
            <a:lvl1pPr>
              <a:defRPr/>
            </a:lvl1pPr>
          </a:lstStyle>
          <a:p>
            <a:pPr>
              <a:defRPr/>
            </a:pPr>
            <a:fld id="{4D9D5E3E-F137-4246-A9FA-2E2F7571734C}" type="slidenum">
              <a:rPr lang="en-US"/>
              <a:pPr>
                <a:defRPr/>
              </a:pPr>
              <a:t>‹#›</a:t>
            </a:fld>
            <a:endParaRPr lang="en-US" sz="1200" b="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p:cNvSpPr>
          <p:nvPr>
            <p:ph type="sldNum" sz="quarter" idx="10"/>
          </p:nvPr>
        </p:nvSpPr>
        <p:spPr>
          <a:ln/>
        </p:spPr>
        <p:txBody>
          <a:bodyPr/>
          <a:lstStyle>
            <a:lvl1pPr>
              <a:defRPr/>
            </a:lvl1pPr>
          </a:lstStyle>
          <a:p>
            <a:pPr>
              <a:defRPr/>
            </a:pPr>
            <a:fld id="{39840873-39D4-0643-8B89-FCD2BB7B50FD}" type="slidenum">
              <a:rPr lang="en-US"/>
              <a:pPr>
                <a:defRPr/>
              </a:pPr>
              <a:t>‹#›</a:t>
            </a:fld>
            <a:endParaRPr lang="en-US" sz="1200" b="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1"/>
          <p:cNvSpPr>
            <a:spLocks noGrp="1"/>
          </p:cNvSpPr>
          <p:nvPr>
            <p:ph type="sldNum" sz="quarter" idx="10"/>
          </p:nvPr>
        </p:nvSpPr>
        <p:spPr>
          <a:ln/>
        </p:spPr>
        <p:txBody>
          <a:bodyPr/>
          <a:lstStyle>
            <a:lvl1pPr>
              <a:defRPr/>
            </a:lvl1pPr>
          </a:lstStyle>
          <a:p>
            <a:pPr>
              <a:defRPr/>
            </a:pPr>
            <a:fld id="{397F9C6C-555A-3840-8F0D-490D4AA465EC}" type="slidenum">
              <a:rPr lang="en-US"/>
              <a:pPr>
                <a:defRPr/>
              </a:pPr>
              <a:t>‹#›</a:t>
            </a:fld>
            <a:endParaRPr lang="en-US" sz="1200" b="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pPr>
              <a:defRPr/>
            </a:pPr>
            <a:fld id="{DC7503F5-0F4E-264F-803A-1EE8FCF8AABE}" type="slidenum">
              <a:rPr lang="en-US"/>
              <a:pPr>
                <a:defRPr/>
              </a:pPr>
              <a:t>‹#›</a:t>
            </a:fld>
            <a:endParaRPr lang="en-US" sz="1200" b="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7240064A-6539-F542-B488-3EAC74675FE1}" type="slidenum">
              <a:rPr lang="en-US"/>
              <a:pPr>
                <a:defRPr/>
              </a:pPr>
              <a:t>‹#›</a:t>
            </a:fld>
            <a:endParaRPr lang="en-US" sz="1200" b="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4674491F-DF86-3247-82A3-6A4A2FF6D9D5}" type="slidenum">
              <a:rPr lang="en-US"/>
              <a:pPr>
                <a:defRPr/>
              </a:pPr>
              <a:t>‹#›</a:t>
            </a:fld>
            <a:endParaRPr lang="en-US" sz="1200" b="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E3248503-AD0F-EF40-BA2E-9D08C921C89E}" type="slidenum">
              <a:rPr lang="en-US"/>
              <a:pPr>
                <a:defRPr/>
              </a:pPr>
              <a:t>‹#›</a:t>
            </a:fld>
            <a:endParaRPr lang="en-US" sz="1200" b="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139C44C9-BE52-0744-A4CE-7B768384ABF0}" type="slidenum">
              <a:rPr lang="en-US"/>
              <a:pPr>
                <a:defRPr/>
              </a:pPr>
              <a:t>‹#›</a:t>
            </a:fld>
            <a:endParaRPr lang="en-US" sz="1200" b="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7B240F68-0482-C649-834E-C96C79D24562}" type="slidenum">
              <a:rPr lang="en-US"/>
              <a:pPr>
                <a:defRPr/>
              </a:pPr>
              <a:t>‹#›</a:t>
            </a:fld>
            <a:endParaRPr lang="en-US" sz="1200" b="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pPr eaLnBrk="1" latinLnBrk="0" hangingPunct="1"/>
            <a:fld id="{9D21D778-B565-4D7E-94D7-64010A445B68}" type="datetimeFigureOut">
              <a:rPr lang="en-US" smtClean="0"/>
              <a:pPr eaLnBrk="1" latinLnBrk="0" hangingPunct="1"/>
              <a:t>7/6/16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kumimoji="0"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6CC888B-D9F9-4E54-B722-F151A9F45E95}"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FF077D9-08F2-AA4D-8B23-4BA31EF7B1A2}" type="slidenum">
              <a:rPr lang="en-US" smtClean="0"/>
              <a:pPr>
                <a:defRPr/>
              </a:pPr>
              <a:t>‹#›</a:t>
            </a:fld>
            <a:endParaRPr lang="en-US" sz="1200" b="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58C33A4F-B44D-104F-AF31-E2DDD90AC442}" type="slidenum">
              <a:rPr lang="en-US" smtClean="0"/>
              <a:pPr>
                <a:defRPr/>
              </a:pPr>
              <a:t>‹#›</a:t>
            </a:fld>
            <a:endParaRPr lang="en-US" sz="1200" b="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7/6/16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defRPr/>
            </a:pPr>
            <a:fld id="{A40C4D72-255F-2149-9996-8B49CA7BE764}" type="slidenum">
              <a:rPr lang="en-US" smtClean="0"/>
              <a:pPr>
                <a:defRPr/>
              </a:pPr>
              <a:t>‹#›</a:t>
            </a:fld>
            <a:endParaRPr lang="en-US" sz="1200" b="1"/>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7/6/16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41D3C4E7-FC41-8645-97A2-0B0A29D4C7C0}" type="slidenum">
              <a:rPr lang="en-US" smtClean="0"/>
              <a:pPr>
                <a:defRPr/>
              </a:pPr>
              <a:t>‹#›</a:t>
            </a:fld>
            <a:endParaRPr lang="en-US" sz="1200" b="1"/>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7/6/16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defRPr/>
            </a:pPr>
            <a:fld id="{035252EF-1B1B-D94D-A09F-878309C20C1B}" type="slidenum">
              <a:rPr lang="en-US" smtClean="0"/>
              <a:pPr>
                <a:defRPr/>
              </a:pPr>
              <a:t>‹#›</a:t>
            </a:fld>
            <a:endParaRPr lang="en-US" sz="1200" b="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7/6/16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9B76A22A-3270-9846-BDD8-4367567741A8}" type="slidenum">
              <a:rPr lang="en-US" smtClean="0"/>
              <a:pPr>
                <a:defRPr/>
              </a:pPr>
              <a:t>‹#›</a:t>
            </a:fld>
            <a:endParaRPr lang="en-US" sz="1200" b="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EE2CD739-9F54-F34D-A8D4-799B48460619}" type="slidenum">
              <a:rPr lang="en-US"/>
              <a:pPr>
                <a:defRPr/>
              </a:pPr>
              <a:t>‹#›</a:t>
            </a:fld>
            <a:endParaRPr lang="en-US" sz="1200" b="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pPr eaLnBrk="1" latinLnBrk="0" hangingPunct="1"/>
            <a:fld id="{9D21D778-B565-4D7E-94D7-64010A445B68}" type="datetimeFigureOut">
              <a:rPr lang="en-US" smtClean="0"/>
              <a:pPr eaLnBrk="1" latinLnBrk="0" hangingPunct="1"/>
              <a:t>7/6/16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kumimoji="0"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3B166FE8-9E77-C74A-AFAA-D181E1FAA0EC}" type="slidenum">
              <a:rPr lang="en-US" smtClean="0"/>
              <a:pPr>
                <a:defRPr/>
              </a:pPr>
              <a:t>‹#›</a:t>
            </a:fld>
            <a:endParaRPr lang="en-US" sz="1200" b="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pPr eaLnBrk="1" latinLnBrk="0" hangingPunct="1"/>
            <a:fld id="{9D21D778-B565-4D7E-94D7-64010A445B68}" type="datetimeFigureOut">
              <a:rPr lang="en-US" smtClean="0"/>
              <a:pPr eaLnBrk="1" latinLnBrk="0" hangingPunct="1"/>
              <a:t>7/6/16</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kumimoji="0"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B839034E-0EF1-1649-93A2-F0A6B72DC5B6}" type="slidenum">
              <a:rPr lang="en-US" smtClean="0"/>
              <a:pPr>
                <a:defRPr/>
              </a:pPr>
              <a:t>‹#›</a:t>
            </a:fld>
            <a:endParaRPr lang="en-US" sz="1200" b="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A676D36-1FF1-6244-971B-5C0ABFE9B5AF}" type="slidenum">
              <a:rPr lang="en-US" smtClean="0"/>
              <a:pPr>
                <a:defRPr/>
              </a:pPr>
              <a:t>‹#›</a:t>
            </a:fld>
            <a:endParaRPr lang="en-US" sz="1200" b="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4329BA23-4A9D-2540-B68A-75383A712EDC}" type="slidenum">
              <a:rPr lang="en-US" smtClean="0"/>
              <a:pPr>
                <a:defRPr/>
              </a:pPr>
              <a:t>‹#›</a:t>
            </a:fld>
            <a:endParaRPr lang="en-US" sz="1200" b="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A00731-6CA4-744D-891C-D705E9A6A50A}"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279089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4A00731-6CA4-744D-891C-D705E9A6A50A}"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692067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4A00731-6CA4-744D-891C-D705E9A6A50A}"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1812352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00731-6CA4-744D-891C-D705E9A6A50A}"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187A0C8-D6D4-3547-8BD9-F97A4DD7B05B}" type="slidenum">
              <a:rPr lang="en-US" smtClean="0"/>
              <a:pPr>
                <a:defRPr/>
              </a:pPr>
              <a:t>‹#›</a:t>
            </a:fld>
            <a:endParaRPr lang="en-US" sz="1200" b="1"/>
          </a:p>
        </p:txBody>
      </p:sp>
    </p:spTree>
    <p:extLst>
      <p:ext uri="{BB962C8B-B14F-4D97-AF65-F5344CB8AC3E}">
        <p14:creationId xmlns:p14="http://schemas.microsoft.com/office/powerpoint/2010/main" val="1333089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00731-6CA4-744D-891C-D705E9A6A50A}" type="datetimeFigureOut">
              <a:rPr lang="en-US" smtClean="0"/>
              <a:t>7/6/16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D1EDFD9-3FFC-554F-A517-DDD513C8B9A2}" type="slidenum">
              <a:rPr lang="en-US" smtClean="0"/>
              <a:pPr>
                <a:defRPr/>
              </a:pPr>
              <a:t>‹#›</a:t>
            </a:fld>
            <a:endParaRPr lang="en-US" sz="1200" b="1"/>
          </a:p>
        </p:txBody>
      </p:sp>
    </p:spTree>
    <p:extLst>
      <p:ext uri="{BB962C8B-B14F-4D97-AF65-F5344CB8AC3E}">
        <p14:creationId xmlns:p14="http://schemas.microsoft.com/office/powerpoint/2010/main" val="2177006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00731-6CA4-744D-891C-D705E9A6A50A}" type="datetimeFigureOut">
              <a:rPr lang="en-US" smtClean="0"/>
              <a:t>7/6/16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F131D-41A4-A242-9676-BBA386F9D3AE}" type="slidenum">
              <a:rPr lang="en-US" smtClean="0"/>
              <a:t>‹#›</a:t>
            </a:fld>
            <a:endParaRPr lang="en-US"/>
          </a:p>
        </p:txBody>
      </p:sp>
    </p:spTree>
    <p:extLst>
      <p:ext uri="{BB962C8B-B14F-4D97-AF65-F5344CB8AC3E}">
        <p14:creationId xmlns:p14="http://schemas.microsoft.com/office/powerpoint/2010/main" val="127746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764FBE59-1627-4147-A705-8ED4BE8E5769}" type="slidenum">
              <a:rPr lang="en-US"/>
              <a:pPr>
                <a:defRPr/>
              </a:pPr>
              <a:t>‹#›</a:t>
            </a:fld>
            <a:endParaRPr lang="en-US" sz="1200" b="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00731-6CA4-744D-891C-D705E9A6A50A}" type="datetimeFigureOut">
              <a:rPr lang="en-US" smtClean="0"/>
              <a:t>7/6/16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F131D-41A4-A242-9676-BBA386F9D3AE}" type="slidenum">
              <a:rPr lang="en-US" smtClean="0"/>
              <a:t>‹#›</a:t>
            </a:fld>
            <a:endParaRPr lang="en-US"/>
          </a:p>
        </p:txBody>
      </p:sp>
    </p:spTree>
    <p:extLst>
      <p:ext uri="{BB962C8B-B14F-4D97-AF65-F5344CB8AC3E}">
        <p14:creationId xmlns:p14="http://schemas.microsoft.com/office/powerpoint/2010/main" val="3955236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00731-6CA4-744D-891C-D705E9A6A50A}"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45F40C2-5941-E241-9B4F-284E4909875C}" type="slidenum">
              <a:rPr lang="en-US" smtClean="0"/>
              <a:pPr>
                <a:defRPr/>
              </a:pPr>
              <a:t>‹#›</a:t>
            </a:fld>
            <a:endParaRPr lang="en-US" sz="1200" b="1"/>
          </a:p>
        </p:txBody>
      </p:sp>
    </p:spTree>
    <p:extLst>
      <p:ext uri="{BB962C8B-B14F-4D97-AF65-F5344CB8AC3E}">
        <p14:creationId xmlns:p14="http://schemas.microsoft.com/office/powerpoint/2010/main" val="4111712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00731-6CA4-744D-891C-D705E9A6A50A}"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C210730-78BF-DE43-B539-C52526EE9B1B}" type="slidenum">
              <a:rPr lang="en-US" smtClean="0"/>
              <a:pPr>
                <a:defRPr/>
              </a:pPr>
              <a:t>‹#›</a:t>
            </a:fld>
            <a:endParaRPr lang="en-US" sz="1200" b="1"/>
          </a:p>
        </p:txBody>
      </p:sp>
    </p:spTree>
    <p:extLst>
      <p:ext uri="{BB962C8B-B14F-4D97-AF65-F5344CB8AC3E}">
        <p14:creationId xmlns:p14="http://schemas.microsoft.com/office/powerpoint/2010/main" val="653434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00731-6CA4-744D-891C-D705E9A6A50A}"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385E687-68A2-1043-8C54-9E0AAF189733}" type="slidenum">
              <a:rPr lang="en-US" smtClean="0"/>
              <a:pPr>
                <a:defRPr/>
              </a:pPr>
              <a:t>‹#›</a:t>
            </a:fld>
            <a:endParaRPr lang="en-US" sz="1200" b="1"/>
          </a:p>
        </p:txBody>
      </p:sp>
    </p:spTree>
    <p:extLst>
      <p:ext uri="{BB962C8B-B14F-4D97-AF65-F5344CB8AC3E}">
        <p14:creationId xmlns:p14="http://schemas.microsoft.com/office/powerpoint/2010/main" val="4015613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00731-6CA4-744D-891C-D705E9A6A50A}"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FF0E435-0E41-0A46-A5B2-9697D54C2004}" type="slidenum">
              <a:rPr lang="en-US" smtClean="0"/>
              <a:pPr>
                <a:defRPr/>
              </a:pPr>
              <a:t>‹#›</a:t>
            </a:fld>
            <a:endParaRPr lang="en-US" sz="1200" b="1"/>
          </a:p>
        </p:txBody>
      </p:sp>
    </p:spTree>
    <p:extLst>
      <p:ext uri="{BB962C8B-B14F-4D97-AF65-F5344CB8AC3E}">
        <p14:creationId xmlns:p14="http://schemas.microsoft.com/office/powerpoint/2010/main" val="380210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E00B7D06-AE40-F84E-A37A-B3376C98EE73}" type="slidenum">
              <a:rPr lang="en-US"/>
              <a:pPr>
                <a:defRPr/>
              </a:pPr>
              <a:t>‹#›</a:t>
            </a:fld>
            <a:endParaRPr lang="en-US" sz="1200" b="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9F7B5D70-0F53-FD48-A94A-0F509FFE7A6A}" type="slidenum">
              <a:rPr lang="en-US"/>
              <a:pPr>
                <a:defRPr/>
              </a:pPr>
              <a:t>‹#›</a:t>
            </a:fld>
            <a:endParaRPr lang="en-US" sz="1200" b="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A5CFD9E6-30A0-4446-8EAB-1B4EF5B29AFF}" type="slidenum">
              <a:rPr lang="en-US"/>
              <a:pPr>
                <a:defRPr/>
              </a:pPr>
              <a:t>‹#›</a:t>
            </a:fld>
            <a:endParaRPr lang="en-US" sz="1200" b="1"/>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290D42"/>
        </a:solidFill>
        <a:effectLst/>
      </p:bgPr>
    </p:bg>
    <p:spTree>
      <p:nvGrpSpPr>
        <p:cNvPr id="1" name=""/>
        <p:cNvGrpSpPr/>
        <p:nvPr/>
      </p:nvGrpSpPr>
      <p:grpSpPr>
        <a:xfrm>
          <a:off x="0" y="0"/>
          <a:ext cx="0" cy="0"/>
          <a:chOff x="0" y="0"/>
          <a:chExt cx="0" cy="0"/>
        </a:xfrm>
      </p:grpSpPr>
      <p:sp>
        <p:nvSpPr>
          <p:cNvPr id="2049" name="AutoShape 1"/>
          <p:cNvSpPr>
            <a:spLocks/>
          </p:cNvSpPr>
          <p:nvPr/>
        </p:nvSpPr>
        <p:spPr bwMode="auto">
          <a:xfrm>
            <a:off x="0" y="1335088"/>
            <a:ext cx="9144000" cy="5521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solidFill>
          <a:ln>
            <a:noFill/>
          </a:ln>
          <a:effectLst/>
          <a:extLst/>
        </p:spPr>
        <p:txBody>
          <a:bodyPr lIns="0" tIns="0" rIns="0" bIns="0" anchor="ctr"/>
          <a:lstStyle/>
          <a:p>
            <a:pPr algn="ctr">
              <a:defRPr/>
            </a:pPr>
            <a:endParaRPr lang="en-US">
              <a:solidFill>
                <a:srgbClr val="FFFFFF"/>
              </a:solidFill>
              <a:latin typeface="Garamond" charset="0"/>
              <a:ea typeface="ＭＳ Ｐゴシック" charset="0"/>
              <a:cs typeface="Garamond" charset="0"/>
              <a:sym typeface="Garamond" charset="0"/>
            </a:endParaRPr>
          </a:p>
        </p:txBody>
      </p:sp>
      <p:sp>
        <p:nvSpPr>
          <p:cNvPr id="2050" name="Line 2"/>
          <p:cNvSpPr>
            <a:spLocks noChangeShapeType="1"/>
          </p:cNvSpPr>
          <p:nvPr/>
        </p:nvSpPr>
        <p:spPr bwMode="auto">
          <a:xfrm>
            <a:off x="0" y="1330325"/>
            <a:ext cx="9144000" cy="1588"/>
          </a:xfrm>
          <a:prstGeom prst="line">
            <a:avLst/>
          </a:prstGeom>
          <a:noFill/>
          <a:ln w="12700" cap="flat" cmpd="sng">
            <a:solidFill>
              <a:srgbClr val="A53926"/>
            </a:solidFill>
            <a:prstDash val="solid"/>
            <a:round/>
            <a:headEnd/>
            <a:tailEnd/>
          </a:ln>
          <a:effectLst/>
          <a:extLst/>
        </p:spPr>
        <p:txBody>
          <a:bodyPr lIns="0" tIns="0" rIns="0" bIns="0"/>
          <a:lstStyle/>
          <a:p>
            <a:pPr>
              <a:defRPr/>
            </a:pPr>
            <a:endParaRPr lang="en-US" sz="1200">
              <a:solidFill>
                <a:srgbClr val="000000"/>
              </a:solidFill>
              <a:latin typeface="Helvetica" charset="0"/>
              <a:ea typeface="ＭＳ Ｐゴシック" charset="0"/>
              <a:cs typeface="Helvetica" charset="0"/>
              <a:sym typeface="Helvetica" charset="0"/>
            </a:endParaRPr>
          </a:p>
        </p:txBody>
      </p:sp>
      <p:sp>
        <p:nvSpPr>
          <p:cNvPr id="13316" name="Rectangle 3"/>
          <p:cNvSpPr>
            <a:spLocks noGrp="1"/>
          </p:cNvSpPr>
          <p:nvPr>
            <p:ph type="title"/>
          </p:nvPr>
        </p:nvSpPr>
        <p:spPr bwMode="auto">
          <a:xfrm>
            <a:off x="0" y="0"/>
            <a:ext cx="9144000" cy="1330325"/>
          </a:xfrm>
          <a:prstGeom prst="rect">
            <a:avLst/>
          </a:prstGeom>
          <a:noFill/>
          <a:ln w="9525">
            <a:noFill/>
            <a:miter lim="800000"/>
            <a:headEnd/>
            <a:tailEnd/>
          </a:ln>
        </p:spPr>
        <p:txBody>
          <a:bodyPr vert="horz" wrap="square" lIns="45719" tIns="45719" rIns="45719" bIns="45719" numCol="1" anchor="ctr" anchorCtr="0" compatLnSpc="1">
            <a:prstTxWarp prst="textNoShape">
              <a:avLst/>
            </a:prstTxWarp>
          </a:bodyPr>
          <a:lstStyle/>
          <a:p>
            <a:pPr lvl="0"/>
            <a:r>
              <a:rPr lang="en-US">
                <a:sym typeface="Helvetica" pitchFamily="-107" charset="0"/>
              </a:rPr>
              <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107"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107"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290D42"/>
        </a:solidFill>
        <a:effectLst/>
      </p:bgPr>
    </p:bg>
    <p:spTree>
      <p:nvGrpSpPr>
        <p:cNvPr id="1" name=""/>
        <p:cNvGrpSpPr/>
        <p:nvPr/>
      </p:nvGrpSpPr>
      <p:grpSpPr>
        <a:xfrm>
          <a:off x="0" y="0"/>
          <a:ext cx="0" cy="0"/>
          <a:chOff x="0" y="0"/>
          <a:chExt cx="0" cy="0"/>
        </a:xfrm>
      </p:grpSpPr>
      <p:sp>
        <p:nvSpPr>
          <p:cNvPr id="4097" name="Rectangle 1"/>
          <p:cNvSpPr>
            <a:spLocks noGrp="1"/>
          </p:cNvSpPr>
          <p:nvPr>
            <p:ph type="sldNum" sz="quarter" idx="2"/>
          </p:nvPr>
        </p:nvSpPr>
        <p:spPr bwMode="auto">
          <a:xfrm>
            <a:off x="8077200" y="6553200"/>
            <a:ext cx="1066800" cy="304800"/>
          </a:xfrm>
          <a:prstGeom prst="rect">
            <a:avLst/>
          </a:prstGeom>
          <a:noFill/>
          <a:ln>
            <a:noFill/>
          </a:ln>
          <a:effectLst/>
          <a:extLst/>
        </p:spPr>
        <p:txBody>
          <a:bodyPr vert="horz" wrap="square" lIns="0" tIns="0" rIns="0" bIns="0" numCol="1" anchor="ctr" anchorCtr="0" compatLnSpc="1">
            <a:prstTxWarp prst="textNoShape">
              <a:avLst/>
            </a:prstTxWarp>
          </a:bodyPr>
          <a:lstStyle>
            <a:lvl1pPr algn="ctr">
              <a:defRPr>
                <a:ea typeface="Garamond" pitchFamily="-107" charset="0"/>
                <a:cs typeface="Garamond" pitchFamily="-107" charset="0"/>
              </a:defRPr>
            </a:lvl1pPr>
          </a:lstStyle>
          <a:p>
            <a:pPr>
              <a:defRPr/>
            </a:pPr>
            <a:fld id="{E68D8A39-9AD8-A045-B653-BBF3944E377D}" type="slidenum">
              <a:rPr lang="en-US"/>
              <a:pPr>
                <a:defRPr/>
              </a:pPr>
              <a:t>‹#›</a:t>
            </a:fld>
            <a:endParaRPr lang="en-US" sz="1200" b="1"/>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107"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107"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90D42"/>
        </a:solid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7/6/16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90D4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00731-6CA4-744D-891C-D705E9A6A50A}" type="datetimeFigureOut">
              <a:rPr lang="en-US" smtClean="0"/>
              <a:t>7/6/16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F131D-41A4-A242-9676-BBA386F9D3AE}" type="slidenum">
              <a:rPr lang="en-US" smtClean="0"/>
              <a:t>‹#›</a:t>
            </a:fld>
            <a:endParaRPr lang="en-US"/>
          </a:p>
        </p:txBody>
      </p:sp>
    </p:spTree>
    <p:extLst>
      <p:ext uri="{BB962C8B-B14F-4D97-AF65-F5344CB8AC3E}">
        <p14:creationId xmlns:p14="http://schemas.microsoft.com/office/powerpoint/2010/main" val="290923246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845"/>
            <a:ext cx="7772400" cy="1470025"/>
          </a:xfrm>
          <a:ln w="76200" cmpd="tri">
            <a:solidFill>
              <a:schemeClr val="bg1"/>
            </a:solidFill>
          </a:ln>
        </p:spPr>
        <p:txBody>
          <a:bodyPr/>
          <a:lstStyle/>
          <a:p>
            <a:r>
              <a:rPr lang="en-US" dirty="0" smtClean="0">
                <a:latin typeface="Copperplate Gothic Bold"/>
              </a:rPr>
              <a:t>The Year in Review</a:t>
            </a:r>
            <a:endParaRPr lang="en-US" dirty="0">
              <a:latin typeface="Copperplate Gothic Bold"/>
            </a:endParaRPr>
          </a:p>
        </p:txBody>
      </p:sp>
      <p:sp>
        <p:nvSpPr>
          <p:cNvPr id="3" name="Subtitle 2"/>
          <p:cNvSpPr>
            <a:spLocks noGrp="1"/>
          </p:cNvSpPr>
          <p:nvPr>
            <p:ph type="subTitle" idx="1"/>
          </p:nvPr>
        </p:nvSpPr>
        <p:spPr>
          <a:xfrm>
            <a:off x="1016000" y="2043471"/>
            <a:ext cx="7120194" cy="1752600"/>
          </a:xfrm>
        </p:spPr>
        <p:txBody>
          <a:bodyPr>
            <a:normAutofit/>
          </a:bodyPr>
          <a:lstStyle/>
          <a:p>
            <a:r>
              <a:rPr lang="en-US" dirty="0" smtClean="0">
                <a:latin typeface="Copperplate Gothic Bold"/>
                <a:cs typeface="Copperplate Gothic Bold"/>
              </a:rPr>
              <a:t>Pennsylvania Bar Institute</a:t>
            </a:r>
          </a:p>
          <a:p>
            <a:r>
              <a:rPr lang="en-US" sz="2200" dirty="0" smtClean="0">
                <a:latin typeface="Copperplate Gothic Bold"/>
                <a:cs typeface="Copperplate Gothic Bold"/>
              </a:rPr>
              <a:t>August 10, 2016</a:t>
            </a:r>
          </a:p>
          <a:p>
            <a:r>
              <a:rPr lang="en-US" sz="2200" dirty="0" smtClean="0">
                <a:latin typeface="Copperplate Gothic Bold"/>
                <a:cs typeface="Copperplate Gothic Bold"/>
              </a:rPr>
              <a:t>12:05-1:05 p.m.</a:t>
            </a:r>
            <a:endParaRPr lang="en-US" sz="2200" dirty="0">
              <a:latin typeface="Copperplate Gothic Bold"/>
              <a:cs typeface="Copperplate Gothic Bold"/>
            </a:endParaRPr>
          </a:p>
        </p:txBody>
      </p:sp>
      <p:pic>
        <p:nvPicPr>
          <p:cNvPr id="4" name="Picture 3" descr="medical-malpractice-attorney-atlanta.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384323" y="3501102"/>
            <a:ext cx="4383548" cy="1454867"/>
          </a:xfrm>
          <a:prstGeom prst="rect">
            <a:avLst/>
          </a:prstGeom>
          <a:ln>
            <a:noFill/>
          </a:ln>
          <a:effectLst>
            <a:softEdge rad="112500"/>
          </a:effectLst>
          <a:scene3d>
            <a:camera prst="obliqueTopLeft"/>
            <a:lightRig rig="threePt" dir="t"/>
          </a:scene3d>
        </p:spPr>
      </p:pic>
      <p:sp>
        <p:nvSpPr>
          <p:cNvPr id="6" name="TextBox 5"/>
          <p:cNvSpPr txBox="1"/>
          <p:nvPr/>
        </p:nvSpPr>
        <p:spPr>
          <a:xfrm>
            <a:off x="1376516" y="4963035"/>
            <a:ext cx="6390967" cy="1569660"/>
          </a:xfrm>
          <a:prstGeom prst="rect">
            <a:avLst/>
          </a:prstGeom>
          <a:noFill/>
        </p:spPr>
        <p:txBody>
          <a:bodyPr wrap="square" rtlCol="0">
            <a:spAutoFit/>
          </a:bodyPr>
          <a:lstStyle/>
          <a:p>
            <a:pPr algn="ctr"/>
            <a:r>
              <a:rPr lang="en-US" dirty="0" smtClean="0">
                <a:solidFill>
                  <a:schemeClr val="bg1"/>
                </a:solidFill>
                <a:latin typeface="Copperplate Gothic Bold"/>
                <a:cs typeface="Copperplate Gothic Bold"/>
              </a:rPr>
              <a:t>Presented by:</a:t>
            </a:r>
          </a:p>
          <a:p>
            <a:pPr algn="ctr"/>
            <a:r>
              <a:rPr lang="en-US" dirty="0" smtClean="0">
                <a:solidFill>
                  <a:schemeClr val="bg1"/>
                </a:solidFill>
                <a:latin typeface="Copperplate Gothic Bold"/>
                <a:cs typeface="Copperplate Gothic Bold"/>
              </a:rPr>
              <a:t> Clifford A. Rieders</a:t>
            </a:r>
          </a:p>
          <a:p>
            <a:pPr algn="ctr"/>
            <a:r>
              <a:rPr lang="en-US" sz="1200" dirty="0" smtClean="0">
                <a:solidFill>
                  <a:schemeClr val="bg1"/>
                </a:solidFill>
                <a:latin typeface="+mj-lt"/>
                <a:cs typeface="Copperplate Gothic Bold"/>
              </a:rPr>
              <a:t>Rieders, Travis, Humphrey, Waters &amp; </a:t>
            </a:r>
            <a:r>
              <a:rPr lang="en-US" sz="1200" dirty="0" err="1" smtClean="0">
                <a:solidFill>
                  <a:schemeClr val="bg1"/>
                </a:solidFill>
                <a:latin typeface="+mj-lt"/>
                <a:cs typeface="Copperplate Gothic Bold"/>
              </a:rPr>
              <a:t>Dohrmann</a:t>
            </a:r>
            <a:endParaRPr lang="en-US" sz="1200" dirty="0" smtClean="0">
              <a:solidFill>
                <a:schemeClr val="bg1"/>
              </a:solidFill>
              <a:latin typeface="+mj-lt"/>
              <a:cs typeface="Copperplate Gothic Bold"/>
            </a:endParaRPr>
          </a:p>
          <a:p>
            <a:pPr algn="ctr"/>
            <a:r>
              <a:rPr lang="en-US" sz="1200" dirty="0" smtClean="0">
                <a:solidFill>
                  <a:schemeClr val="bg1"/>
                </a:solidFill>
                <a:latin typeface="+mj-lt"/>
                <a:cs typeface="Copperplate Gothic Bold"/>
              </a:rPr>
              <a:t>161 West Third Street</a:t>
            </a:r>
          </a:p>
          <a:p>
            <a:pPr algn="ctr"/>
            <a:r>
              <a:rPr lang="en-US" sz="1200" dirty="0" smtClean="0">
                <a:solidFill>
                  <a:schemeClr val="bg1"/>
                </a:solidFill>
                <a:latin typeface="+mj-lt"/>
                <a:cs typeface="Copperplate Gothic Bold"/>
              </a:rPr>
              <a:t>Williamsport, PA  17701</a:t>
            </a:r>
          </a:p>
          <a:p>
            <a:pPr algn="ctr"/>
            <a:r>
              <a:rPr lang="en-US" sz="1200" dirty="0" smtClean="0">
                <a:solidFill>
                  <a:schemeClr val="bg1"/>
                </a:solidFill>
                <a:latin typeface="+mj-lt"/>
                <a:cs typeface="Copperplate Gothic Bold"/>
              </a:rPr>
              <a:t>(570) 323-8711</a:t>
            </a:r>
          </a:p>
          <a:p>
            <a:pPr algn="ctr"/>
            <a:r>
              <a:rPr lang="en-US" sz="1200" dirty="0" err="1" smtClean="0">
                <a:solidFill>
                  <a:schemeClr val="bg1"/>
                </a:solidFill>
                <a:latin typeface="+mj-lt"/>
                <a:cs typeface="Copperplate Gothic Bold"/>
              </a:rPr>
              <a:t>www.riederstravis.com</a:t>
            </a:r>
            <a:endParaRPr lang="en-US" sz="1200" dirty="0">
              <a:solidFill>
                <a:schemeClr val="bg1"/>
              </a:solidFill>
              <a:latin typeface="+mj-lt"/>
              <a:cs typeface="Copperplate Gothic Bold"/>
            </a:endParaRPr>
          </a:p>
        </p:txBody>
      </p:sp>
    </p:spTree>
    <p:extLst>
      <p:ext uri="{BB962C8B-B14F-4D97-AF65-F5344CB8AC3E}">
        <p14:creationId xmlns:p14="http://schemas.microsoft.com/office/powerpoint/2010/main" val="322556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Bair v. Manor Care of Elizabethtown, PA</a:t>
            </a:r>
            <a:br>
              <a:rPr lang="en-US" sz="2800" b="1" dirty="0" smtClean="0">
                <a:solidFill>
                  <a:srgbClr val="FFFFFF"/>
                </a:solidFill>
                <a:latin typeface="Arial"/>
                <a:cs typeface="Arial"/>
              </a:rPr>
            </a:br>
            <a:r>
              <a:rPr lang="en-US" sz="2000" dirty="0" smtClean="0">
                <a:solidFill>
                  <a:srgbClr val="FFFFFF"/>
                </a:solidFill>
                <a:latin typeface="Arial"/>
                <a:cs typeface="Arial"/>
              </a:rPr>
              <a:t>108 A.3d 94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Plaintiff filed a wrongful death and survival action claiming that Manor Care was neglectful and abused her mother during her stay in the facility which ultimately caused her death.</a:t>
            </a:r>
          </a:p>
          <a:p>
            <a:r>
              <a:rPr lang="en-US" sz="2000" dirty="0" smtClean="0">
                <a:solidFill>
                  <a:srgbClr val="FFFFFF"/>
                </a:solidFill>
              </a:rPr>
              <a:t>Manor Care sought to have the case referred to arbitration.  The court permitted discovery and an interlocutory appeal followed.</a:t>
            </a:r>
          </a:p>
          <a:p>
            <a:r>
              <a:rPr lang="en-US" sz="2000" dirty="0" smtClean="0">
                <a:solidFill>
                  <a:srgbClr val="FFFFFF"/>
                </a:solidFill>
              </a:rPr>
              <a:t>Burden is on Manor Care to demonstrate that a valid agreement to arbitrate existed between the parties and that the dispute was within the scope of the agreement.</a:t>
            </a:r>
          </a:p>
          <a:p>
            <a:r>
              <a:rPr lang="en-US" sz="2000" dirty="0" smtClean="0">
                <a:solidFill>
                  <a:srgbClr val="FFFFFF"/>
                </a:solidFill>
              </a:rPr>
              <a:t>The trial court determined that there was no agreement to arbitrate because Manor Care failed to affix its signature for consent.</a:t>
            </a:r>
          </a:p>
          <a:p>
            <a:endParaRPr lang="en-US" sz="2000" dirty="0" smtClean="0">
              <a:solidFill>
                <a:srgbClr val="FFFFFF"/>
              </a:solidFill>
            </a:endParaRP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10</a:t>
            </a:fld>
            <a:endParaRPr lang="en-US"/>
          </a:p>
        </p:txBody>
      </p:sp>
    </p:spTree>
    <p:extLst>
      <p:ext uri="{BB962C8B-B14F-4D97-AF65-F5344CB8AC3E}">
        <p14:creationId xmlns:p14="http://schemas.microsoft.com/office/powerpoint/2010/main" val="4924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Burkett v. St. Francis Country House</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133 A.3d 22 (Pa. Super.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latin typeface="Arial"/>
                <a:ea typeface="Garamond" pitchFamily="-107" charset="0"/>
                <a:cs typeface="Arial"/>
                <a:sym typeface="Garamond" pitchFamily="-107" charset="0"/>
              </a:rPr>
              <a:t>Ott</a:t>
            </a:r>
            <a:r>
              <a:rPr lang="en-US" sz="1600" i="1" dirty="0" smtClean="0">
                <a:solidFill>
                  <a:srgbClr val="FFFFFF"/>
                </a:solidFill>
                <a:latin typeface="Arial"/>
                <a:ea typeface="Garamond" pitchFamily="-107" charset="0"/>
                <a:cs typeface="Arial"/>
                <a:sym typeface="Garamond" pitchFamily="-107" charset="0"/>
              </a:rPr>
              <a:t>, J.</a:t>
            </a:r>
            <a:endParaRPr lang="en-US" sz="1600" i="1" dirty="0">
              <a:solidFill>
                <a:srgbClr val="000000"/>
              </a:solidFill>
              <a:latin typeface="Arial"/>
              <a:cs typeface="Arial"/>
            </a:endParaRPr>
          </a:p>
        </p:txBody>
      </p:sp>
      <p:sp>
        <p:nvSpPr>
          <p:cNvPr id="3" name="Content Placeholder 2"/>
          <p:cNvSpPr>
            <a:spLocks noGrp="1"/>
          </p:cNvSpPr>
          <p:nvPr>
            <p:ph idx="1"/>
          </p:nvPr>
        </p:nvSpPr>
        <p:spPr>
          <a:xfrm>
            <a:off x="457200" y="1740720"/>
            <a:ext cx="8229600" cy="4986184"/>
          </a:xfrm>
        </p:spPr>
        <p:txBody>
          <a:bodyPr>
            <a:normAutofit fontScale="92500"/>
          </a:bodyPr>
          <a:lstStyle/>
          <a:p>
            <a:r>
              <a:rPr lang="en-US" sz="2400" dirty="0" smtClean="0">
                <a:cs typeface="Garamond"/>
              </a:rPr>
              <a:t>Plaintiff signed a Nursing Facility Admission Agreement on behalf of his mother who passed while at the nursing home.  </a:t>
            </a:r>
          </a:p>
          <a:p>
            <a:r>
              <a:rPr lang="en-US" sz="2400" dirty="0" smtClean="0">
                <a:cs typeface="Garamond"/>
              </a:rPr>
              <a:t>Plaintiff was designated as “responsible person”.</a:t>
            </a:r>
          </a:p>
          <a:p>
            <a:r>
              <a:rPr lang="en-US" sz="2400" dirty="0" smtClean="0">
                <a:cs typeface="Garamond"/>
              </a:rPr>
              <a:t>Admission agreement contained a mandatory arbitration clause.</a:t>
            </a:r>
          </a:p>
          <a:p>
            <a:r>
              <a:rPr lang="en-US" sz="2400" dirty="0" smtClean="0">
                <a:cs typeface="Garamond"/>
              </a:rPr>
              <a:t>Plaintiff filed suit stating the his mother sustained serious and permanent injury caused by the home.</a:t>
            </a:r>
          </a:p>
          <a:p>
            <a:r>
              <a:rPr lang="en-US" sz="2400" dirty="0" smtClean="0">
                <a:cs typeface="Garamond"/>
              </a:rPr>
              <a:t>Plaintiff was a non-intended 3</a:t>
            </a:r>
            <a:r>
              <a:rPr lang="en-US" sz="2400" baseline="30000" dirty="0" smtClean="0">
                <a:cs typeface="Garamond"/>
              </a:rPr>
              <a:t>rd</a:t>
            </a:r>
            <a:r>
              <a:rPr lang="en-US" sz="2400" dirty="0" smtClean="0">
                <a:cs typeface="Garamond"/>
              </a:rPr>
              <a:t> party and not bound by the Arbitration clause for wrongful death or survival action.</a:t>
            </a:r>
          </a:p>
          <a:p>
            <a:r>
              <a:rPr lang="en-US" sz="2400" dirty="0" smtClean="0">
                <a:cs typeface="Garamond"/>
              </a:rPr>
              <a:t>Court suggested that is is inapposite to Pennsylvania law which has permitted bifurcation on the two actions.</a:t>
            </a:r>
          </a:p>
          <a:p>
            <a:r>
              <a:rPr lang="en-US" sz="2400" dirty="0" smtClean="0">
                <a:cs typeface="Garamond"/>
              </a:rPr>
              <a:t>Trial Court denied defendant’s motion to compel arbitration.</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11</a:t>
            </a:fld>
            <a:endParaRPr lang="en-US" sz="1200" b="1" dirty="0"/>
          </a:p>
        </p:txBody>
      </p:sp>
    </p:spTree>
    <p:extLst>
      <p:ext uri="{BB962C8B-B14F-4D97-AF65-F5344CB8AC3E}">
        <p14:creationId xmlns:p14="http://schemas.microsoft.com/office/powerpoint/2010/main" val="350995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60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Nursing Home </a:t>
            </a:r>
          </a:p>
          <a:p>
            <a:pPr algn="ctr"/>
            <a:r>
              <a:rPr lang="en-US" sz="4000" b="1" dirty="0" smtClean="0">
                <a:ln>
                  <a:solidFill>
                    <a:schemeClr val="bg1"/>
                  </a:solidFill>
                </a:ln>
                <a:solidFill>
                  <a:srgbClr val="FFFFFF"/>
                </a:solidFill>
                <a:latin typeface="Copperplate Gothic Bold"/>
                <a:cs typeface="Copperplate Gothic Bold"/>
              </a:rPr>
              <a:t>Negligence-SOL</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12</a:t>
            </a:fld>
            <a:endParaRPr lang="en-US" dirty="0"/>
          </a:p>
        </p:txBody>
      </p:sp>
    </p:spTree>
    <p:extLst>
      <p:ext uri="{BB962C8B-B14F-4D97-AF65-F5344CB8AC3E}">
        <p14:creationId xmlns:p14="http://schemas.microsoft.com/office/powerpoint/2010/main" val="165048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Dubose v. Quinlan</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125 A.3d 1231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Ford Elliot, P.J.E.</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Mrs. Dubose, suffering from severe brain damage, developed a pressure wound while in a nursing home and ultimately passed away.</a:t>
            </a:r>
          </a:p>
          <a:p>
            <a:r>
              <a:rPr lang="en-US" sz="2000" dirty="0" smtClean="0">
                <a:solidFill>
                  <a:srgbClr val="FFFFFF"/>
                </a:solidFill>
              </a:rPr>
              <a:t>Nursing home used a licensed practical nurse to provide advanced wound care, in violation of the Nurse Practices Act, for Mrs. Dubose’s 10 pressure ulcers and systemic infection.</a:t>
            </a:r>
          </a:p>
          <a:p>
            <a:r>
              <a:rPr lang="en-US" sz="2000" dirty="0" smtClean="0">
                <a:solidFill>
                  <a:srgbClr val="FFFFFF"/>
                </a:solidFill>
              </a:rPr>
              <a:t>Evidence showed that decedent was malnourished, dehydrated and suffered conscious pain from numerous bed sores.</a:t>
            </a:r>
          </a:p>
          <a:p>
            <a:r>
              <a:rPr lang="en-US" sz="2000" dirty="0" err="1" smtClean="0">
                <a:solidFill>
                  <a:srgbClr val="FFFFFF"/>
                </a:solidFill>
              </a:rPr>
              <a:t>Mcare</a:t>
            </a:r>
            <a:r>
              <a:rPr lang="en-US" sz="2000" dirty="0" smtClean="0">
                <a:solidFill>
                  <a:srgbClr val="FFFFFF"/>
                </a:solidFill>
              </a:rPr>
              <a:t> Act provides that wrongful death and survival actions may be brought within two (2) years from the date of death.</a:t>
            </a:r>
          </a:p>
          <a:p>
            <a:r>
              <a:rPr lang="en-US" sz="2000" dirty="0" smtClean="0">
                <a:solidFill>
                  <a:srgbClr val="FFFFFF"/>
                </a:solidFill>
              </a:rPr>
              <a:t>Argument was made that the SOL began to run when Mrs. Dubose developed a pressure wound.  The court clearly rejected that.</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13</a:t>
            </a:fld>
            <a:endParaRPr lang="en-US"/>
          </a:p>
        </p:txBody>
      </p:sp>
    </p:spTree>
    <p:extLst>
      <p:ext uri="{BB962C8B-B14F-4D97-AF65-F5344CB8AC3E}">
        <p14:creationId xmlns:p14="http://schemas.microsoft.com/office/powerpoint/2010/main" val="311670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Dubose v. Quinlan</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125 A.3d 1231 (Pa. Super. 2015)</a:t>
            </a:r>
            <a:br>
              <a:rPr lang="en-US" sz="2000" dirty="0" smtClean="0">
                <a:solidFill>
                  <a:srgbClr val="FFFFFF"/>
                </a:solidFill>
                <a:latin typeface="Arial"/>
                <a:cs typeface="Arial"/>
              </a:rPr>
            </a:br>
            <a:r>
              <a:rPr lang="en-US" sz="1600" i="1" dirty="0">
                <a:solidFill>
                  <a:srgbClr val="FFFFFF"/>
                </a:solidFill>
                <a:cs typeface="Arial"/>
              </a:rPr>
              <a:t>Ford Elliot, P.J.E</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199" y="1730829"/>
            <a:ext cx="8461829" cy="4990646"/>
          </a:xfrm>
        </p:spPr>
        <p:txBody>
          <a:bodyPr>
            <a:noAutofit/>
          </a:bodyPr>
          <a:lstStyle/>
          <a:p>
            <a:r>
              <a:rPr lang="en-US" sz="1800" dirty="0" smtClean="0">
                <a:solidFill>
                  <a:srgbClr val="FFFFFF"/>
                </a:solidFill>
              </a:rPr>
              <a:t>Defendant argued wrongful death actions are strictly limited to pecuniary damages.  The court rejected that. </a:t>
            </a:r>
          </a:p>
          <a:p>
            <a:r>
              <a:rPr lang="en-US" sz="1800" dirty="0" smtClean="0">
                <a:solidFill>
                  <a:srgbClr val="FFFFFF"/>
                </a:solidFill>
              </a:rPr>
              <a:t>Rejected was the claim that wrongful death does not encompass damages for emotional loss or mental pain and suffering.  Evidence was sufficient to prove punitive damages.</a:t>
            </a:r>
          </a:p>
          <a:p>
            <a:r>
              <a:rPr lang="en-US" sz="1800" dirty="0" smtClean="0">
                <a:solidFill>
                  <a:srgbClr val="FFFFFF"/>
                </a:solidFill>
              </a:rPr>
              <a:t>The wrongful death verdict was $125,000, and the Survival Act verdict was $1 million.</a:t>
            </a:r>
          </a:p>
          <a:p>
            <a:r>
              <a:rPr lang="en-US" sz="1800" dirty="0" smtClean="0">
                <a:solidFill>
                  <a:srgbClr val="FFFFFF"/>
                </a:solidFill>
              </a:rPr>
              <a:t>The fact that Mrs. Dubose suffered permanent, debilitating brain injury does not mean that she was physiologically incapable of feeling pain.</a:t>
            </a:r>
          </a:p>
          <a:p>
            <a:r>
              <a:rPr lang="en-US" sz="1800" dirty="0" smtClean="0">
                <a:solidFill>
                  <a:srgbClr val="FFFFFF"/>
                </a:solidFill>
              </a:rPr>
              <a:t>The verdict should not be discounted because of decreased mental functioning and poor prognosis.  </a:t>
            </a:r>
          </a:p>
          <a:p>
            <a:r>
              <a:rPr lang="en-US" sz="1800" dirty="0" smtClean="0">
                <a:solidFill>
                  <a:srgbClr val="FFFFFF"/>
                </a:solidFill>
              </a:rPr>
              <a:t>The nursing home cannot show that it was prejudiced by the jury’s punitive damage award since it was less than the compensatory damages.</a:t>
            </a:r>
          </a:p>
          <a:p>
            <a:r>
              <a:rPr lang="en-US" sz="1800" dirty="0" smtClean="0">
                <a:solidFill>
                  <a:srgbClr val="FFFFFF"/>
                </a:solidFill>
              </a:rPr>
              <a:t>There was no requirement to bifurcate the punitive damage phase of the trial.</a:t>
            </a:r>
            <a:endParaRPr lang="en-US" sz="18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14</a:t>
            </a:fld>
            <a:endParaRPr lang="en-US"/>
          </a:p>
        </p:txBody>
      </p:sp>
    </p:spTree>
    <p:extLst>
      <p:ext uri="{BB962C8B-B14F-4D97-AF65-F5344CB8AC3E}">
        <p14:creationId xmlns:p14="http://schemas.microsoft.com/office/powerpoint/2010/main" val="353239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2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6596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Discovery</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15</a:t>
            </a:fld>
            <a:endParaRPr lang="en-US" dirty="0"/>
          </a:p>
        </p:txBody>
      </p:sp>
    </p:spTree>
    <p:extLst>
      <p:ext uri="{BB962C8B-B14F-4D97-AF65-F5344CB8AC3E}">
        <p14:creationId xmlns:p14="http://schemas.microsoft.com/office/powerpoint/2010/main" val="145514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pPr algn="ctr"/>
            <a:r>
              <a:rPr lang="en-US" sz="2800" b="1" dirty="0" smtClean="0">
                <a:solidFill>
                  <a:srgbClr val="FFFFFF"/>
                </a:solidFill>
              </a:rPr>
              <a:t>Gallo </a:t>
            </a:r>
            <a:r>
              <a:rPr lang="en-US" sz="2800" b="1" dirty="0">
                <a:solidFill>
                  <a:srgbClr val="FFFFFF"/>
                </a:solidFill>
              </a:rPr>
              <a:t>v</a:t>
            </a:r>
            <a:r>
              <a:rPr lang="en-US" sz="2800" b="1" dirty="0" smtClean="0">
                <a:solidFill>
                  <a:srgbClr val="FFFFFF"/>
                </a:solidFill>
              </a:rPr>
              <a:t>. </a:t>
            </a:r>
            <a:r>
              <a:rPr lang="en-US" sz="2800" b="1" dirty="0" err="1" smtClean="0">
                <a:solidFill>
                  <a:srgbClr val="FFFFFF"/>
                </a:solidFill>
              </a:rPr>
              <a:t>Conemaugh</a:t>
            </a:r>
            <a:r>
              <a:rPr lang="en-US" sz="2800" b="1" dirty="0" smtClean="0">
                <a:solidFill>
                  <a:srgbClr val="FFFFFF"/>
                </a:solidFill>
              </a:rPr>
              <a:t> Health System, Inc.</a:t>
            </a:r>
            <a:r>
              <a:rPr lang="en-US" sz="2800" dirty="0" smtClean="0">
                <a:solidFill>
                  <a:srgbClr val="FFFFFF"/>
                </a:solidFill>
              </a:rPr>
              <a:t/>
            </a:r>
            <a:br>
              <a:rPr lang="en-US" sz="2800" dirty="0" smtClean="0">
                <a:solidFill>
                  <a:srgbClr val="FFFFFF"/>
                </a:solidFill>
              </a:rPr>
            </a:br>
            <a:r>
              <a:rPr lang="en-US" sz="2000" dirty="0" smtClean="0">
                <a:solidFill>
                  <a:srgbClr val="FFFFFF"/>
                </a:solidFill>
              </a:rPr>
              <a:t> 114 A.3d 855 (Pa. Super. 2015)</a:t>
            </a:r>
            <a:br>
              <a:rPr lang="en-US" sz="2000" dirty="0" smtClean="0">
                <a:solidFill>
                  <a:srgbClr val="FFFFFF"/>
                </a:solidFill>
              </a:rPr>
            </a:br>
            <a:r>
              <a:rPr lang="en-US" sz="1600" i="1" dirty="0" err="1" smtClean="0">
                <a:solidFill>
                  <a:srgbClr val="FFFFFF"/>
                </a:solidFill>
              </a:rPr>
              <a:t>Strassburger</a:t>
            </a:r>
            <a:r>
              <a:rPr lang="en-US" sz="1600" i="1" dirty="0" smtClean="0">
                <a:solidFill>
                  <a:srgbClr val="FFFFFF"/>
                </a:solidFill>
              </a:rPr>
              <a:t>, J.</a:t>
            </a:r>
            <a:endParaRPr lang="en-US" sz="1600" i="1" dirty="0">
              <a:solidFill>
                <a:srgbClr val="FFFFFF"/>
              </a:solidFill>
            </a:endParaRPr>
          </a:p>
        </p:txBody>
      </p:sp>
      <p:sp>
        <p:nvSpPr>
          <p:cNvPr id="3" name="Content Placeholder 2"/>
          <p:cNvSpPr>
            <a:spLocks noGrp="1"/>
          </p:cNvSpPr>
          <p:nvPr>
            <p:ph idx="1"/>
          </p:nvPr>
        </p:nvSpPr>
        <p:spPr>
          <a:xfrm>
            <a:off x="457201" y="1909097"/>
            <a:ext cx="8088670" cy="4447253"/>
          </a:xfrm>
        </p:spPr>
        <p:txBody>
          <a:bodyPr>
            <a:normAutofit lnSpcReduction="10000"/>
          </a:bodyPr>
          <a:lstStyle/>
          <a:p>
            <a:pPr>
              <a:buFont typeface="Arial"/>
              <a:buChar char="•"/>
            </a:pPr>
            <a:r>
              <a:rPr lang="en-US" sz="1800" dirty="0" err="1" smtClean="0"/>
              <a:t>Administratrix</a:t>
            </a:r>
            <a:r>
              <a:rPr lang="en-US" sz="1800" dirty="0" smtClean="0"/>
              <a:t>, individually and as </a:t>
            </a:r>
            <a:r>
              <a:rPr lang="en-US" sz="1800" dirty="0" err="1" smtClean="0"/>
              <a:t>administratrix</a:t>
            </a:r>
            <a:r>
              <a:rPr lang="en-US" sz="1800" dirty="0" smtClean="0"/>
              <a:t> of patient's estate, brought wrongful death and survival action against doctor, who was anesthesiologist during patient's toe-amputation surgery, asserting that alcohol impaired doctor during surgery and that doctor's actions and omissions caused patient to suffer cardiac arrest. </a:t>
            </a:r>
          </a:p>
          <a:p>
            <a:pPr>
              <a:buFont typeface="Arial" charset="0"/>
              <a:buChar char="•"/>
            </a:pPr>
            <a:r>
              <a:rPr lang="en-US" sz="1800" dirty="0" smtClean="0"/>
              <a:t>The Court of Common Pleas granted </a:t>
            </a:r>
            <a:r>
              <a:rPr lang="en-US" sz="1800" dirty="0" err="1" smtClean="0"/>
              <a:t>administratrix's</a:t>
            </a:r>
            <a:r>
              <a:rPr lang="en-US" sz="1800" dirty="0" smtClean="0"/>
              <a:t> motion to compel more specific responses to discovery request regarding doctor's alcohol treatment records. Doctor appealed.</a:t>
            </a:r>
          </a:p>
          <a:p>
            <a:pPr>
              <a:buFont typeface="Arial" charset="0"/>
              <a:buChar char="•"/>
            </a:pPr>
            <a:r>
              <a:rPr lang="en-US" sz="1800" dirty="0"/>
              <a:t>D</a:t>
            </a:r>
            <a:r>
              <a:rPr lang="en-US" sz="1800" dirty="0" smtClean="0"/>
              <a:t>octor's alcohol treatment records were privileged.  Doctor's disclosure of his records to medical license board, county court in sentencing for a driving under the influence (DUI) conviction, and health system in which he practiced did not constitute waiver of statutorily created privilege for patient records.</a:t>
            </a:r>
          </a:p>
          <a:p>
            <a:pPr>
              <a:buFont typeface="Arial" charset="0"/>
              <a:buChar char="•"/>
            </a:pPr>
            <a:r>
              <a:rPr lang="en-US" sz="1800" dirty="0" smtClean="0"/>
              <a:t>Drug and Alcohol Abuse Control Act's good-cause exception does not apply to Act's subsection governing disclosure of treatment records held by private facilities.</a:t>
            </a:r>
          </a:p>
          <a:p>
            <a:pPr>
              <a:buFont typeface="Arial" charset="0"/>
              <a:buChar char="•"/>
            </a:pPr>
            <a:endParaRPr lang="en-US" dirty="0"/>
          </a:p>
        </p:txBody>
      </p:sp>
      <p:sp>
        <p:nvSpPr>
          <p:cNvPr id="4" name="Slide Number Placeholder 3"/>
          <p:cNvSpPr>
            <a:spLocks noGrp="1"/>
          </p:cNvSpPr>
          <p:nvPr>
            <p:ph type="sldNum" sz="quarter" idx="12"/>
          </p:nvPr>
        </p:nvSpPr>
        <p:spPr/>
        <p:txBody>
          <a:bodyPr/>
          <a:lstStyle/>
          <a:p>
            <a:pPr>
              <a:defRPr/>
            </a:pPr>
            <a:fld id="{6FF077D9-08F2-AA4D-8B23-4BA31EF7B1A2}" type="slidenum">
              <a:rPr lang="en-US" smtClean="0"/>
              <a:pPr>
                <a:defRPr/>
              </a:pPr>
              <a:t>16</a:t>
            </a:fld>
            <a:endParaRPr lang="en-US" sz="1200" b="1"/>
          </a:p>
        </p:txBody>
      </p:sp>
    </p:spTree>
    <p:extLst>
      <p:ext uri="{BB962C8B-B14F-4D97-AF65-F5344CB8AC3E}">
        <p14:creationId xmlns:p14="http://schemas.microsoft.com/office/powerpoint/2010/main" val="423033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Venosh</a:t>
            </a:r>
            <a:r>
              <a:rPr lang="en-US" sz="2700" b="1" dirty="0" smtClean="0">
                <a:solidFill>
                  <a:srgbClr val="FFFFFF"/>
                </a:solidFill>
                <a:latin typeface="Arial"/>
                <a:cs typeface="Arial"/>
              </a:rPr>
              <a:t> v. </a:t>
            </a:r>
            <a:r>
              <a:rPr lang="en-US" sz="2700" b="1" dirty="0" err="1" smtClean="0">
                <a:solidFill>
                  <a:srgbClr val="FFFFFF"/>
                </a:solidFill>
                <a:latin typeface="Arial"/>
                <a:cs typeface="Arial"/>
              </a:rPr>
              <a:t>Henzes</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321 A.3d 1026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a:solidFill>
                  <a:srgbClr val="FFFFFF"/>
                </a:solidFill>
              </a:rPr>
              <a:t>Blue Cross appealed from a discovery order requiring Blue Cross to produce information concerning the quality-of-care review</a:t>
            </a:r>
            <a:r>
              <a:rPr lang="en-US" sz="2000" dirty="0" smtClean="0">
                <a:solidFill>
                  <a:srgbClr val="FFFFFF"/>
                </a:solidFill>
              </a:rPr>
              <a:t>.</a:t>
            </a:r>
          </a:p>
          <a:p>
            <a:r>
              <a:rPr lang="en-US" sz="2000" dirty="0" smtClean="0">
                <a:solidFill>
                  <a:srgbClr val="FFFFFF"/>
                </a:solidFill>
              </a:rPr>
              <a:t>Blue Cross was deciding whether to keep Dr. </a:t>
            </a:r>
            <a:r>
              <a:rPr lang="en-US" sz="2000" dirty="0" err="1" smtClean="0">
                <a:solidFill>
                  <a:srgbClr val="FFFFFF"/>
                </a:solidFill>
              </a:rPr>
              <a:t>Henzes</a:t>
            </a:r>
            <a:r>
              <a:rPr lang="en-US" sz="2000" dirty="0" smtClean="0">
                <a:solidFill>
                  <a:srgbClr val="FFFFFF"/>
                </a:solidFill>
              </a:rPr>
              <a:t> and Ms. Anderson as contract health care service providers.</a:t>
            </a:r>
          </a:p>
          <a:p>
            <a:r>
              <a:rPr lang="en-US" sz="2000" dirty="0" smtClean="0">
                <a:solidFill>
                  <a:srgbClr val="FFFFFF"/>
                </a:solidFill>
              </a:rPr>
              <a:t>None of these purposes were present in it’s quality-of-care review</a:t>
            </a:r>
          </a:p>
          <a:p>
            <a:r>
              <a:rPr lang="en-US" sz="2000" dirty="0" smtClean="0">
                <a:solidFill>
                  <a:srgbClr val="FFFFFF"/>
                </a:solidFill>
              </a:rPr>
              <a:t>A corporation that provides health care insurance and not medical care is not a professional health care provider.</a:t>
            </a:r>
          </a:p>
          <a:p>
            <a:r>
              <a:rPr lang="en-US" sz="2000" dirty="0" smtClean="0">
                <a:solidFill>
                  <a:srgbClr val="FFFFFF"/>
                </a:solidFill>
              </a:rPr>
              <a:t>The trial court rejected Blue Cross’s invocation of the privilege established by the PA Peer Review Protection Act.  The Superior Court affirmed.</a:t>
            </a: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17</a:t>
            </a:fld>
            <a:endParaRPr lang="en-US"/>
          </a:p>
        </p:txBody>
      </p:sp>
    </p:spTree>
    <p:extLst>
      <p:ext uri="{BB962C8B-B14F-4D97-AF65-F5344CB8AC3E}">
        <p14:creationId xmlns:p14="http://schemas.microsoft.com/office/powerpoint/2010/main" val="110233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Yocabet</a:t>
            </a:r>
            <a:r>
              <a:rPr lang="en-US" sz="2700" b="1" dirty="0" smtClean="0">
                <a:solidFill>
                  <a:srgbClr val="FFFFFF"/>
                </a:solidFill>
                <a:latin typeface="Arial"/>
                <a:cs typeface="Arial"/>
              </a:rPr>
              <a:t> v. UPMC Presbyterian</a:t>
            </a:r>
            <a:br>
              <a:rPr lang="en-US" sz="2700" b="1" dirty="0" smtClean="0">
                <a:solidFill>
                  <a:srgbClr val="FFFFFF"/>
                </a:solidFill>
                <a:latin typeface="Arial"/>
                <a:cs typeface="Arial"/>
              </a:rPr>
            </a:br>
            <a:r>
              <a:rPr lang="en-US" sz="2000" dirty="0" smtClean="0">
                <a:solidFill>
                  <a:srgbClr val="FFFFFF"/>
                </a:solidFill>
                <a:latin typeface="Arial"/>
                <a:cs typeface="Arial"/>
              </a:rPr>
              <a:t>119 A.3d 1012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Transplant donor and recipient filed actions against hospital and physicians, alleging medical malpractice after transplanting a </a:t>
            </a:r>
            <a:r>
              <a:rPr lang="en-US" sz="2000" dirty="0" err="1" smtClean="0">
                <a:solidFill>
                  <a:srgbClr val="FFFFFF"/>
                </a:solidFill>
              </a:rPr>
              <a:t>Hep</a:t>
            </a:r>
            <a:r>
              <a:rPr lang="en-US" sz="2000" dirty="0" smtClean="0">
                <a:solidFill>
                  <a:srgbClr val="FFFFFF"/>
                </a:solidFill>
              </a:rPr>
              <a:t>. C infected kidney.</a:t>
            </a:r>
          </a:p>
          <a:p>
            <a:r>
              <a:rPr lang="en-US" sz="2000" dirty="0" smtClean="0">
                <a:solidFill>
                  <a:srgbClr val="FFFFFF"/>
                </a:solidFill>
              </a:rPr>
              <a:t>Hospital was required to produce materials it asserted were confidential under Peer Review Protection Act and attorney-client privilege.</a:t>
            </a:r>
          </a:p>
          <a:p>
            <a:r>
              <a:rPr lang="en-US" sz="2000" dirty="0" smtClean="0">
                <a:solidFill>
                  <a:srgbClr val="FFFFFF"/>
                </a:solidFill>
              </a:rPr>
              <a:t>The confidentiality  provisions of the Peer Review Act do not apply to the CMS/DOH investigation.  The DOH is not a professional health care provider and did not conduct peer review.</a:t>
            </a:r>
          </a:p>
          <a:p>
            <a:r>
              <a:rPr lang="en-US" sz="2000" dirty="0" smtClean="0">
                <a:solidFill>
                  <a:srgbClr val="FFFFFF"/>
                </a:solidFill>
              </a:rPr>
              <a:t>UPMC’s assertion that a record or document automatically is covered by the peer review privilege because it was forwarded to a peer review committee, was rejected.</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18</a:t>
            </a:fld>
            <a:endParaRPr lang="en-US"/>
          </a:p>
        </p:txBody>
      </p:sp>
    </p:spTree>
    <p:extLst>
      <p:ext uri="{BB962C8B-B14F-4D97-AF65-F5344CB8AC3E}">
        <p14:creationId xmlns:p14="http://schemas.microsoft.com/office/powerpoint/2010/main" val="96039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Yocabet</a:t>
            </a:r>
            <a:r>
              <a:rPr lang="en-US" sz="2700" b="1" dirty="0" smtClean="0">
                <a:solidFill>
                  <a:srgbClr val="FFFFFF"/>
                </a:solidFill>
                <a:latin typeface="Arial"/>
                <a:cs typeface="Arial"/>
              </a:rPr>
              <a:t> v. UPMC Presbyterian</a:t>
            </a:r>
            <a:br>
              <a:rPr lang="en-US" sz="2700" b="1" dirty="0" smtClean="0">
                <a:solidFill>
                  <a:srgbClr val="FFFFFF"/>
                </a:solidFill>
                <a:latin typeface="Arial"/>
                <a:cs typeface="Arial"/>
              </a:rPr>
            </a:br>
            <a:r>
              <a:rPr lang="en-US" sz="2000" dirty="0" smtClean="0">
                <a:solidFill>
                  <a:srgbClr val="FFFFFF"/>
                </a:solidFill>
                <a:latin typeface="Arial"/>
                <a:cs typeface="Arial"/>
              </a:rPr>
              <a:t>119 A.3d 1012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The argument that a corporate entity can obtain legal advice only when one of it’s high-ranking officials meets privately with counsel for advice on behalf of the corporation was rejected as well.</a:t>
            </a:r>
          </a:p>
          <a:p>
            <a:r>
              <a:rPr lang="en-US" sz="2400" dirty="0" smtClean="0">
                <a:solidFill>
                  <a:srgbClr val="FFFFFF"/>
                </a:solidFill>
              </a:rPr>
              <a:t>The party invoking a privilege must initially set forth facts showing that the privilege has been properly invoked before the burden shifts to the party asking for discovery to set forth facts showing that the disclosure will not violate the attorney-client privilege.</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19</a:t>
            </a:fld>
            <a:endParaRPr lang="en-US"/>
          </a:p>
        </p:txBody>
      </p:sp>
    </p:spTree>
    <p:extLst>
      <p:ext uri="{BB962C8B-B14F-4D97-AF65-F5344CB8AC3E}">
        <p14:creationId xmlns:p14="http://schemas.microsoft.com/office/powerpoint/2010/main" val="409461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60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ARBITRATION</a:t>
            </a:r>
          </a:p>
          <a:p>
            <a:pPr algn="ctr"/>
            <a:r>
              <a:rPr lang="en-US" sz="4000" b="1" dirty="0" smtClean="0">
                <a:ln>
                  <a:solidFill>
                    <a:schemeClr val="bg1"/>
                  </a:solidFill>
                </a:ln>
                <a:solidFill>
                  <a:srgbClr val="FFFFFF"/>
                </a:solidFill>
                <a:latin typeface="Copperplate Gothic Bold"/>
                <a:cs typeface="Copperplate Gothic Bold"/>
              </a:rPr>
              <a:t>NURSING HOME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a:t>
            </a:fld>
            <a:endParaRPr lang="en-US" dirty="0"/>
          </a:p>
        </p:txBody>
      </p:sp>
    </p:spTree>
    <p:extLst>
      <p:ext uri="{BB962C8B-B14F-4D97-AF65-F5344CB8AC3E}">
        <p14:creationId xmlns:p14="http://schemas.microsoft.com/office/powerpoint/2010/main" val="148081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Lesterick</a:t>
            </a:r>
            <a:r>
              <a:rPr lang="en-US" sz="2800" b="1" dirty="0" smtClean="0">
                <a:solidFill>
                  <a:srgbClr val="FFFFFF"/>
                </a:solidFill>
                <a:ea typeface="Garamond" pitchFamily="-107" charset="0"/>
                <a:cs typeface="Arial"/>
                <a:sym typeface="Garamond" pitchFamily="-107" charset="0"/>
              </a:rPr>
              <a:t> v. Singh</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GD-13-016483 (Pa. Ct. Com. Pl. May 4,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Wettick</a:t>
            </a:r>
            <a:r>
              <a:rPr lang="en-US" sz="1600" i="1" dirty="0" smtClean="0">
                <a:solidFill>
                  <a:srgbClr val="FFFFFF"/>
                </a:solidFill>
                <a:ea typeface="Garamond" pitchFamily="-107" charset="0"/>
                <a:cs typeface="Arial"/>
                <a:sym typeface="Garamond" pitchFamily="-107" charset="0"/>
              </a:rPr>
              <a:t>, J.</a:t>
            </a:r>
            <a:endParaRPr lang="en-US" sz="2000"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alleges that a STAT C-section by a resident with no supervision due to the obstetrician leaving the hospital, was not done in a timely manner.</a:t>
            </a:r>
          </a:p>
          <a:p>
            <a:r>
              <a:rPr lang="en-US" sz="2400" dirty="0" smtClean="0">
                <a:cs typeface="Garamond"/>
              </a:rPr>
              <a:t>A  charge nurse prepared an incident report.</a:t>
            </a:r>
          </a:p>
          <a:p>
            <a:r>
              <a:rPr lang="en-US" sz="2400" dirty="0" smtClean="0">
                <a:cs typeface="Garamond"/>
              </a:rPr>
              <a:t>Plaintiffs sought discovery of the report and defendant opposed stated it was protected under Section 308(a) of the MCARE Act.</a:t>
            </a:r>
          </a:p>
          <a:p>
            <a:r>
              <a:rPr lang="en-US" sz="2400" dirty="0" smtClean="0">
                <a:cs typeface="Garamond"/>
              </a:rPr>
              <a:t>Court noted that the hospital had no patient safety plan and was not was not reviewed by the patient safety committee.</a:t>
            </a:r>
          </a:p>
          <a:p>
            <a:r>
              <a:rPr lang="en-US" sz="2400" dirty="0" smtClean="0">
                <a:cs typeface="Garamond"/>
              </a:rPr>
              <a:t>Judge held that the report was discoverable due to lack of requirements of the MCARE Act.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20</a:t>
            </a:fld>
            <a:endParaRPr lang="en-US" sz="1200" b="1" dirty="0"/>
          </a:p>
        </p:txBody>
      </p:sp>
    </p:spTree>
    <p:extLst>
      <p:ext uri="{BB962C8B-B14F-4D97-AF65-F5344CB8AC3E}">
        <p14:creationId xmlns:p14="http://schemas.microsoft.com/office/powerpoint/2010/main" val="141451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Karim</a:t>
            </a:r>
            <a:r>
              <a:rPr lang="en-US" sz="2700" b="1" dirty="0" smtClean="0">
                <a:solidFill>
                  <a:srgbClr val="FFFFFF"/>
                </a:solidFill>
                <a:latin typeface="Arial"/>
                <a:cs typeface="Arial"/>
              </a:rPr>
              <a:t> v. Reedy, MD</a:t>
            </a:r>
            <a:br>
              <a:rPr lang="en-US" sz="2700" b="1" dirty="0" smtClean="0">
                <a:solidFill>
                  <a:srgbClr val="FFFFFF"/>
                </a:solidFill>
                <a:latin typeface="Arial"/>
                <a:cs typeface="Arial"/>
              </a:rPr>
            </a:br>
            <a:r>
              <a:rPr lang="en-US" sz="2000" dirty="0" smtClean="0">
                <a:solidFill>
                  <a:srgbClr val="FFFFFF"/>
                </a:solidFill>
                <a:latin typeface="Arial"/>
                <a:cs typeface="Arial"/>
              </a:rPr>
              <a:t>PICS Case No. 16-0095 (C.P. Lackawanna January 11, 2016)</a:t>
            </a:r>
            <a:br>
              <a:rPr lang="en-US" sz="2000" dirty="0" smtClean="0">
                <a:solidFill>
                  <a:srgbClr val="FFFFFF"/>
                </a:solidFill>
                <a:latin typeface="Arial"/>
                <a:cs typeface="Arial"/>
              </a:rPr>
            </a:br>
            <a:r>
              <a:rPr lang="en-US" sz="1600" i="1" dirty="0" err="1" smtClean="0">
                <a:solidFill>
                  <a:srgbClr val="FFFFFF"/>
                </a:solidFill>
                <a:latin typeface="Arial"/>
                <a:cs typeface="Arial"/>
              </a:rPr>
              <a:t>Nealon</a:t>
            </a:r>
            <a:r>
              <a:rPr lang="en-US" sz="1600" i="1" dirty="0" smtClean="0">
                <a:solidFill>
                  <a:srgbClr val="FFFFFF"/>
                </a:solidFill>
                <a:latin typeface="Arial"/>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Malpractice action asserting obstetrical and nursing negligence in the management of plaintiff’s labor and delivery that resulted in hypoxic brain damage to her child.</a:t>
            </a:r>
          </a:p>
          <a:p>
            <a:r>
              <a:rPr lang="en-US" sz="2000" dirty="0" smtClean="0">
                <a:solidFill>
                  <a:srgbClr val="FFFFFF"/>
                </a:solidFill>
              </a:rPr>
              <a:t>Plaintiffs seek to compel the defendant-obstetrician and the defendant-hospital’s labor and delivery nurse to answer certain questions that their counsel instructed them not to answer during depositions.</a:t>
            </a:r>
          </a:p>
          <a:p>
            <a:r>
              <a:rPr lang="en-US" sz="2000" dirty="0" smtClean="0">
                <a:solidFill>
                  <a:srgbClr val="FFFFFF"/>
                </a:solidFill>
              </a:rPr>
              <a:t>Under the PA Rules of Civil Procedure and the controlling decisional precedent, malpractice plaintiffs may discover the past and present opinions of a defendant and defendant’s agent concerning the health care treatment at issue.</a:t>
            </a:r>
          </a:p>
        </p:txBody>
      </p:sp>
      <p:sp>
        <p:nvSpPr>
          <p:cNvPr id="4" name="Slide Number Placeholder 3"/>
          <p:cNvSpPr>
            <a:spLocks noGrp="1"/>
          </p:cNvSpPr>
          <p:nvPr>
            <p:ph type="sldNum" sz="quarter" idx="12"/>
          </p:nvPr>
        </p:nvSpPr>
        <p:spPr/>
        <p:txBody>
          <a:bodyPr/>
          <a:lstStyle/>
          <a:p>
            <a:fld id="{399A7A07-0BD0-2B45-87E2-5149D01EADE2}" type="slidenum">
              <a:rPr lang="en-US" smtClean="0"/>
              <a:pPr/>
              <a:t>21</a:t>
            </a:fld>
            <a:endParaRPr lang="en-US"/>
          </a:p>
        </p:txBody>
      </p:sp>
    </p:spTree>
    <p:extLst>
      <p:ext uri="{BB962C8B-B14F-4D97-AF65-F5344CB8AC3E}">
        <p14:creationId xmlns:p14="http://schemas.microsoft.com/office/powerpoint/2010/main" val="327651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Karim</a:t>
            </a:r>
            <a:r>
              <a:rPr lang="en-US" sz="2700" b="1" dirty="0" smtClean="0">
                <a:solidFill>
                  <a:srgbClr val="FFFFFF"/>
                </a:solidFill>
                <a:latin typeface="Arial"/>
                <a:cs typeface="Arial"/>
              </a:rPr>
              <a:t> v. Reedy, MD</a:t>
            </a:r>
            <a:br>
              <a:rPr lang="en-US" sz="2700" b="1" dirty="0" smtClean="0">
                <a:solidFill>
                  <a:srgbClr val="FFFFFF"/>
                </a:solidFill>
                <a:latin typeface="Arial"/>
                <a:cs typeface="Arial"/>
              </a:rPr>
            </a:br>
            <a:r>
              <a:rPr lang="en-US" sz="2000" dirty="0" smtClean="0">
                <a:solidFill>
                  <a:srgbClr val="FFFFFF"/>
                </a:solidFill>
                <a:latin typeface="Arial"/>
                <a:cs typeface="Arial"/>
              </a:rPr>
              <a:t>PICS Case No. 16-0095 (C.P. Lackawanna January 11, 2016)</a:t>
            </a:r>
            <a:br>
              <a:rPr lang="en-US" sz="2000" dirty="0" smtClean="0">
                <a:solidFill>
                  <a:srgbClr val="FFFFFF"/>
                </a:solidFill>
                <a:latin typeface="Arial"/>
                <a:cs typeface="Arial"/>
              </a:rPr>
            </a:br>
            <a:r>
              <a:rPr lang="en-US" sz="1600" i="1" dirty="0" err="1" smtClean="0">
                <a:solidFill>
                  <a:srgbClr val="FFFFFF"/>
                </a:solidFill>
                <a:latin typeface="Arial"/>
                <a:cs typeface="Arial"/>
              </a:rPr>
              <a:t>Nealon</a:t>
            </a:r>
            <a:r>
              <a:rPr lang="en-US" sz="1600" i="1" dirty="0" smtClean="0">
                <a:solidFill>
                  <a:srgbClr val="FFFFFF"/>
                </a:solidFill>
                <a:latin typeface="Arial"/>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No PA appellate statue, rule or appellate authority grants a party the right to withhold from discovery that party’s relevant opinions, nor does it provide a malpractice defendant with the ability to prevent the discovery of those opinions, including opinions addressing the standard of care, by agreeing not to disclose those opinions at trial.</a:t>
            </a:r>
          </a:p>
          <a:p>
            <a:r>
              <a:rPr lang="en-US" sz="2000" dirty="0" smtClean="0">
                <a:solidFill>
                  <a:srgbClr val="FFFFFF"/>
                </a:solidFill>
              </a:rPr>
              <a:t>The OB and nurse will be directed to submit to second depositions to answer the questions that their counsel instructed them not to answer.</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22</a:t>
            </a:fld>
            <a:endParaRPr lang="en-US"/>
          </a:p>
        </p:txBody>
      </p:sp>
    </p:spTree>
    <p:extLst>
      <p:ext uri="{BB962C8B-B14F-4D97-AF65-F5344CB8AC3E}">
        <p14:creationId xmlns:p14="http://schemas.microsoft.com/office/powerpoint/2010/main" val="1260577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Sapone</a:t>
            </a:r>
            <a:r>
              <a:rPr lang="en-US" sz="2800" b="1" dirty="0" smtClean="0">
                <a:solidFill>
                  <a:srgbClr val="FFFFFF"/>
                </a:solidFill>
                <a:ea typeface="Garamond" pitchFamily="-107" charset="0"/>
                <a:cs typeface="Arial"/>
                <a:sym typeface="Garamond" pitchFamily="-107" charset="0"/>
              </a:rPr>
              <a:t> v. Hamilton</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16-0554 (C.P. Monroe February 29,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Williamson,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10000"/>
          </a:bodyPr>
          <a:lstStyle/>
          <a:p>
            <a:r>
              <a:rPr lang="en-US" sz="2400" dirty="0" smtClean="0">
                <a:cs typeface="Garamond"/>
              </a:rPr>
              <a:t>Plaintiffs were precluded from presenting evidence of defendant doctor’s lack of board certification and failure to pass exams.</a:t>
            </a:r>
          </a:p>
          <a:p>
            <a:r>
              <a:rPr lang="en-US" sz="2400" dirty="0" smtClean="0">
                <a:cs typeface="Garamond"/>
              </a:rPr>
              <a:t>Plaintiff’s initial expert report did not mention the failure or associated it with cause of injury to plaintiff and breach of standard of care.</a:t>
            </a:r>
          </a:p>
          <a:p>
            <a:r>
              <a:rPr lang="en-US" sz="2400" dirty="0" smtClean="0">
                <a:cs typeface="Garamond"/>
              </a:rPr>
              <a:t>Following the pretrial conference, plaintiff provided rebuttal/supplemental report. The failure to pass the exam six times was mentioned.</a:t>
            </a:r>
          </a:p>
          <a:p>
            <a:r>
              <a:rPr lang="en-US" sz="2400" dirty="0" smtClean="0">
                <a:cs typeface="Garamond"/>
              </a:rPr>
              <a:t>Court stated that the prejudice of the information would out weight its probative value.</a:t>
            </a:r>
          </a:p>
          <a:p>
            <a:r>
              <a:rPr lang="en-US" sz="2400" dirty="0" smtClean="0">
                <a:cs typeface="Garamond"/>
              </a:rPr>
              <a:t>Court would permit testimony of plaintiff’s expert as to the failure to defendant doctor to follow basic principles of medicine and lacked an understanding of same.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23</a:t>
            </a:fld>
            <a:endParaRPr lang="en-US" sz="1200" b="1" dirty="0"/>
          </a:p>
        </p:txBody>
      </p:sp>
    </p:spTree>
    <p:extLst>
      <p:ext uri="{BB962C8B-B14F-4D97-AF65-F5344CB8AC3E}">
        <p14:creationId xmlns:p14="http://schemas.microsoft.com/office/powerpoint/2010/main" val="264780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pPr algn="ctr"/>
            <a:r>
              <a:rPr lang="en-US" sz="2800" b="1" dirty="0" smtClean="0">
                <a:solidFill>
                  <a:srgbClr val="FFFFFF"/>
                </a:solidFill>
                <a:latin typeface="Arial"/>
                <a:ea typeface="Garamond" pitchFamily="-107" charset="0"/>
                <a:cs typeface="Arial"/>
              </a:rPr>
              <a:t>Brink v. </a:t>
            </a:r>
            <a:r>
              <a:rPr lang="en-US" sz="2800" b="1" dirty="0" err="1" smtClean="0">
                <a:solidFill>
                  <a:srgbClr val="FFFFFF"/>
                </a:solidFill>
                <a:latin typeface="Arial"/>
                <a:ea typeface="Garamond" pitchFamily="-107" charset="0"/>
                <a:cs typeface="Arial"/>
              </a:rPr>
              <a:t>Mallick</a:t>
            </a:r>
            <a:r>
              <a:rPr lang="en-US" sz="2800" b="1" dirty="0" smtClean="0">
                <a:solidFill>
                  <a:srgbClr val="FFFFFF"/>
                </a:solidFill>
                <a:latin typeface="Arial"/>
                <a:ea typeface="Garamond" pitchFamily="-107" charset="0"/>
                <a:cs typeface="Arial"/>
              </a:rPr>
              <a:t/>
            </a:r>
            <a:br>
              <a:rPr lang="en-US" sz="2800" b="1" dirty="0" smtClean="0">
                <a:solidFill>
                  <a:srgbClr val="FFFFFF"/>
                </a:solidFill>
                <a:latin typeface="Arial"/>
                <a:ea typeface="Garamond" pitchFamily="-107" charset="0"/>
                <a:cs typeface="Arial"/>
              </a:rPr>
            </a:br>
            <a:r>
              <a:rPr lang="en-US" sz="2000" dirty="0" smtClean="0">
                <a:solidFill>
                  <a:srgbClr val="FFFFFF"/>
                </a:solidFill>
                <a:latin typeface="Arial"/>
                <a:ea typeface="Garamond" pitchFamily="-107" charset="0"/>
                <a:cs typeface="Arial"/>
              </a:rPr>
              <a:t>PICS Case No. 16-0429 (C.P. Lackawanna March 7, 2016)</a:t>
            </a:r>
            <a:br>
              <a:rPr lang="en-US" sz="2000" dirty="0" smtClean="0">
                <a:solidFill>
                  <a:srgbClr val="FFFFFF"/>
                </a:solidFill>
                <a:latin typeface="Arial"/>
                <a:ea typeface="Garamond" pitchFamily="-107" charset="0"/>
                <a:cs typeface="Arial"/>
              </a:rPr>
            </a:br>
            <a:r>
              <a:rPr lang="en-US" sz="1600" i="1" dirty="0" err="1" smtClean="0">
                <a:solidFill>
                  <a:srgbClr val="FFFFFF"/>
                </a:solidFill>
                <a:latin typeface="Arial"/>
                <a:ea typeface="Garamond" pitchFamily="-107" charset="0"/>
                <a:cs typeface="Arial"/>
              </a:rPr>
              <a:t>Nealon</a:t>
            </a:r>
            <a:r>
              <a:rPr lang="en-US" sz="1600" i="1" dirty="0" smtClean="0">
                <a:solidFill>
                  <a:srgbClr val="FFFFFF"/>
                </a:solidFill>
                <a:latin typeface="Arial"/>
                <a:ea typeface="Garamond" pitchFamily="-107" charset="0"/>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7103"/>
            <a:ext cx="8229600" cy="4525963"/>
          </a:xfrm>
        </p:spPr>
        <p:txBody>
          <a:bodyPr/>
          <a:lstStyle/>
          <a:p>
            <a:pPr>
              <a:buFont typeface="Arial" charset="0"/>
              <a:buChar char="•"/>
            </a:pPr>
            <a:r>
              <a:rPr lang="en-US" sz="2000" dirty="0" smtClean="0"/>
              <a:t>A particular hospital event report was designed to improve the quality of behavioral health at the facility, rather than to facilitate the investigation or defense of a tort claim, and as such, it included an action plan recommending remedial measures. </a:t>
            </a:r>
          </a:p>
          <a:p>
            <a:pPr>
              <a:buFont typeface="Arial" charset="0"/>
              <a:buChar char="•"/>
            </a:pPr>
            <a:r>
              <a:rPr lang="en-US" sz="2000" dirty="0" smtClean="0"/>
              <a:t>Defendant established that the event report constituted protected peer review under </a:t>
            </a:r>
            <a:r>
              <a:rPr lang="en-US" sz="2000" dirty="0" smtClean="0"/>
              <a:t>Section </a:t>
            </a:r>
            <a:r>
              <a:rPr lang="en-US" sz="2000" dirty="0" smtClean="0"/>
              <a:t>4 of the PRPA. </a:t>
            </a:r>
          </a:p>
          <a:p>
            <a:pPr>
              <a:buFont typeface="Arial" charset="0"/>
              <a:buChar char="•"/>
            </a:pPr>
            <a:r>
              <a:rPr lang="en-US" sz="2000" dirty="0" smtClean="0"/>
              <a:t>Court granted Defendant’s motion for reconsideration and denied Plaintiff’s motion to compel accordingly. </a:t>
            </a:r>
            <a:endParaRPr lang="en-US" sz="2000" dirty="0"/>
          </a:p>
        </p:txBody>
      </p:sp>
      <p:sp>
        <p:nvSpPr>
          <p:cNvPr id="4" name="Slide Number Placeholder 3"/>
          <p:cNvSpPr>
            <a:spLocks noGrp="1"/>
          </p:cNvSpPr>
          <p:nvPr>
            <p:ph type="sldNum" sz="quarter" idx="12"/>
          </p:nvPr>
        </p:nvSpPr>
        <p:spPr/>
        <p:txBody>
          <a:bodyPr/>
          <a:lstStyle/>
          <a:p>
            <a:pPr>
              <a:defRPr/>
            </a:pPr>
            <a:fld id="{6FF077D9-08F2-AA4D-8B23-4BA31EF7B1A2}" type="slidenum">
              <a:rPr lang="en-US" smtClean="0"/>
              <a:pPr>
                <a:defRPr/>
              </a:pPr>
              <a:t>24</a:t>
            </a:fld>
            <a:endParaRPr lang="en-US" sz="1200" b="1"/>
          </a:p>
        </p:txBody>
      </p:sp>
    </p:spTree>
    <p:extLst>
      <p:ext uri="{BB962C8B-B14F-4D97-AF65-F5344CB8AC3E}">
        <p14:creationId xmlns:p14="http://schemas.microsoft.com/office/powerpoint/2010/main" val="107417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2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6437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Informed Consent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25</a:t>
            </a:fld>
            <a:endParaRPr lang="en-US" dirty="0"/>
          </a:p>
        </p:txBody>
      </p:sp>
    </p:spTree>
    <p:extLst>
      <p:ext uri="{BB962C8B-B14F-4D97-AF65-F5344CB8AC3E}">
        <p14:creationId xmlns:p14="http://schemas.microsoft.com/office/powerpoint/2010/main" val="1981790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pPr algn="ctr"/>
            <a:r>
              <a:rPr lang="en-US" sz="2800" b="1" dirty="0" smtClean="0">
                <a:solidFill>
                  <a:srgbClr val="FFFFFF"/>
                </a:solidFill>
                <a:latin typeface="Arial"/>
                <a:ea typeface="Garamond" pitchFamily="-107" charset="0"/>
                <a:cs typeface="Arial"/>
                <a:sym typeface="Garamond" pitchFamily="-107" charset="0"/>
              </a:rPr>
              <a:t>Brady </a:t>
            </a:r>
            <a:r>
              <a:rPr lang="en-US" sz="2800" b="1" dirty="0">
                <a:solidFill>
                  <a:srgbClr val="FFFFFF"/>
                </a:solidFill>
                <a:latin typeface="Arial"/>
                <a:ea typeface="Garamond" pitchFamily="-107" charset="0"/>
                <a:cs typeface="Arial"/>
                <a:sym typeface="Garamond" pitchFamily="-107" charset="0"/>
              </a:rPr>
              <a:t>v</a:t>
            </a:r>
            <a:r>
              <a:rPr lang="en-US" sz="2800" b="1" dirty="0" smtClean="0">
                <a:solidFill>
                  <a:srgbClr val="FFFFFF"/>
                </a:solidFill>
                <a:latin typeface="Arial"/>
                <a:ea typeface="Garamond" pitchFamily="-107" charset="0"/>
                <a:cs typeface="Arial"/>
                <a:sym typeface="Garamond" pitchFamily="-107" charset="0"/>
              </a:rPr>
              <a:t>. </a:t>
            </a:r>
            <a:r>
              <a:rPr lang="en-US" sz="2800" b="1" dirty="0" err="1" smtClean="0">
                <a:solidFill>
                  <a:srgbClr val="FFFFFF"/>
                </a:solidFill>
                <a:latin typeface="Arial"/>
                <a:ea typeface="Garamond" pitchFamily="-107" charset="0"/>
                <a:cs typeface="Arial"/>
                <a:sym typeface="Garamond" pitchFamily="-107" charset="0"/>
              </a:rPr>
              <a:t>Urbas</a:t>
            </a:r>
            <a:r>
              <a:rPr lang="en-US" sz="2800" b="1" dirty="0" smtClean="0">
                <a:solidFill>
                  <a:srgbClr val="FFFFFF"/>
                </a:solidFill>
                <a:latin typeface="Arial"/>
                <a:ea typeface="Garamond" pitchFamily="-107" charset="0"/>
                <a:cs typeface="Arial"/>
                <a:sym typeface="Garamond" pitchFamily="-107" charset="0"/>
              </a:rPr>
              <a:t/>
            </a:r>
            <a:br>
              <a:rPr lang="en-US" sz="2800" b="1" dirty="0" smtClean="0">
                <a:solidFill>
                  <a:srgbClr val="FFFFFF"/>
                </a:solidFill>
                <a:latin typeface="Arial"/>
                <a:ea typeface="Garamond" pitchFamily="-107" charset="0"/>
                <a:cs typeface="Arial"/>
                <a:sym typeface="Garamond" pitchFamily="-107" charset="0"/>
              </a:rPr>
            </a:br>
            <a:r>
              <a:rPr lang="en-US" sz="2000" dirty="0" smtClean="0">
                <a:solidFill>
                  <a:srgbClr val="FFFFFF"/>
                </a:solidFill>
                <a:latin typeface="Arial"/>
                <a:ea typeface="Garamond" pitchFamily="-107" charset="0"/>
                <a:cs typeface="Arial"/>
                <a:sym typeface="Garamond" pitchFamily="-107" charset="0"/>
              </a:rPr>
              <a:t>111 A.3d 1155 (Pa. 2015)</a:t>
            </a:r>
            <a:br>
              <a:rPr lang="en-US" sz="2000" dirty="0" smtClean="0">
                <a:solidFill>
                  <a:srgbClr val="FFFFFF"/>
                </a:solidFill>
                <a:latin typeface="Arial"/>
                <a:ea typeface="Garamond" pitchFamily="-107" charset="0"/>
                <a:cs typeface="Arial"/>
                <a:sym typeface="Garamond" pitchFamily="-107" charset="0"/>
              </a:rPr>
            </a:br>
            <a:r>
              <a:rPr lang="en-US" sz="1600" i="1" dirty="0" smtClean="0">
                <a:solidFill>
                  <a:srgbClr val="FFFFFF"/>
                </a:solidFill>
                <a:latin typeface="Arial"/>
                <a:ea typeface="Garamond" pitchFamily="-107" charset="0"/>
                <a:cs typeface="Arial"/>
                <a:sym typeface="Garamond" pitchFamily="-107" charset="0"/>
              </a:rPr>
              <a:t>Saylor, C.J.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839043"/>
            <a:ext cx="8229600" cy="4215989"/>
          </a:xfrm>
        </p:spPr>
        <p:txBody>
          <a:bodyPr>
            <a:noAutofit/>
          </a:bodyPr>
          <a:lstStyle/>
          <a:p>
            <a:pPr>
              <a:buFont typeface="Arial"/>
              <a:buChar char="•"/>
            </a:pPr>
            <a:r>
              <a:rPr lang="en-US" sz="2000" dirty="0" smtClean="0"/>
              <a:t>Negligence count against podiatrist who performed surgeries on patient's toe which failed to resolve her medical problem. The Court entered judgment on jury verdict finding that podiatrist was not negligent and denied patient's post-trial motions. Patient and her husband appealed. </a:t>
            </a:r>
          </a:p>
          <a:p>
            <a:pPr>
              <a:buFont typeface="Arial"/>
              <a:buChar char="•"/>
            </a:pPr>
            <a:r>
              <a:rPr lang="en-US" sz="2000" dirty="0" smtClean="0"/>
              <a:t>The Superior Court vacated, reversed, and remanded, and podiatrist appealed.</a:t>
            </a:r>
          </a:p>
          <a:p>
            <a:pPr>
              <a:buFont typeface="Arial"/>
              <a:buChar char="•"/>
            </a:pPr>
            <a:r>
              <a:rPr lang="en-US" sz="2000" dirty="0" smtClean="0"/>
              <a:t>The Supreme Court affirmed and held that evidence that a patient affirmatively consented to treatment after being informed of the risks of that treatment is generally irrelevant to a cause of action sounding in medical negligence.</a:t>
            </a:r>
            <a:endParaRPr lang="en-US" sz="2000" dirty="0">
              <a:latin typeface="Garamond"/>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26</a:t>
            </a:fld>
            <a:endParaRPr lang="en-US" sz="1200" b="1" dirty="0"/>
          </a:p>
        </p:txBody>
      </p:sp>
    </p:spTree>
    <p:extLst>
      <p:ext uri="{BB962C8B-B14F-4D97-AF65-F5344CB8AC3E}">
        <p14:creationId xmlns:p14="http://schemas.microsoft.com/office/powerpoint/2010/main" val="827899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a:solidFill>
                  <a:srgbClr val="FFFFFF"/>
                </a:solidFill>
                <a:ea typeface="Garamond" pitchFamily="-107" charset="0"/>
                <a:cs typeface="Arial"/>
                <a:sym typeface="Garamond" pitchFamily="-107" charset="0"/>
              </a:rPr>
              <a:t>Brady v. </a:t>
            </a:r>
            <a:r>
              <a:rPr lang="en-US" sz="2800" b="1" dirty="0" err="1">
                <a:solidFill>
                  <a:srgbClr val="FFFFFF"/>
                </a:solidFill>
                <a:ea typeface="Garamond" pitchFamily="-107" charset="0"/>
                <a:cs typeface="Arial"/>
                <a:sym typeface="Garamond" pitchFamily="-107" charset="0"/>
              </a:rPr>
              <a:t>Urbas</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a:solidFill>
                  <a:srgbClr val="FFFFFF"/>
                </a:solidFill>
                <a:ea typeface="Garamond" pitchFamily="-107" charset="0"/>
                <a:cs typeface="Arial"/>
                <a:sym typeface="Garamond" pitchFamily="-107" charset="0"/>
              </a:rPr>
              <a:t>111 A.</a:t>
            </a:r>
            <a:r>
              <a:rPr lang="en-US" sz="2000" dirty="0" smtClean="0">
                <a:solidFill>
                  <a:srgbClr val="FFFFFF"/>
                </a:solidFill>
                <a:ea typeface="Garamond" pitchFamily="-107" charset="0"/>
                <a:cs typeface="Arial"/>
                <a:sym typeface="Garamond" pitchFamily="-107" charset="0"/>
              </a:rPr>
              <a:t>3d </a:t>
            </a:r>
            <a:r>
              <a:rPr lang="en-US" sz="2000" dirty="0">
                <a:solidFill>
                  <a:srgbClr val="FFFFFF"/>
                </a:solidFill>
                <a:ea typeface="Garamond" pitchFamily="-107" charset="0"/>
                <a:cs typeface="Arial"/>
                <a:sym typeface="Garamond" pitchFamily="-107" charset="0"/>
              </a:rPr>
              <a:t>1155 (</a:t>
            </a:r>
            <a:r>
              <a:rPr lang="en-US" sz="2000" dirty="0" smtClean="0">
                <a:solidFill>
                  <a:srgbClr val="FFFFFF"/>
                </a:solidFill>
                <a:ea typeface="Garamond" pitchFamily="-107" charset="0"/>
                <a:cs typeface="Arial"/>
                <a:sym typeface="Garamond" pitchFamily="-107" charset="0"/>
              </a:rPr>
              <a:t>Pa. </a:t>
            </a:r>
            <a:r>
              <a:rPr lang="en-US" sz="2000" dirty="0">
                <a:solidFill>
                  <a:srgbClr val="FFFFFF"/>
                </a:solidFill>
                <a:ea typeface="Garamond" pitchFamily="-107" charset="0"/>
                <a:cs typeface="Arial"/>
                <a:sym typeface="Garamond" pitchFamily="-107" charset="0"/>
              </a:rPr>
              <a:t>2015</a:t>
            </a:r>
            <a:r>
              <a:rPr lang="en-US" sz="2000" dirty="0" smtClean="0">
                <a:solidFill>
                  <a:srgbClr val="FFFFFF"/>
                </a:solidFill>
                <a:ea typeface="Garamond" pitchFamily="-107" charset="0"/>
                <a:cs typeface="Arial"/>
                <a:sym typeface="Garamond" pitchFamily="-107" charset="0"/>
              </a:rPr>
              <a:t>)</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Saylor, C.J.</a:t>
            </a:r>
            <a:endParaRPr lang="en-US" sz="1600" i="1" dirty="0">
              <a:solidFill>
                <a:srgbClr val="000000"/>
              </a:solidFill>
            </a:endParaRPr>
          </a:p>
        </p:txBody>
      </p:sp>
      <p:sp>
        <p:nvSpPr>
          <p:cNvPr id="3" name="Content Placeholder 2"/>
          <p:cNvSpPr>
            <a:spLocks noGrp="1"/>
          </p:cNvSpPr>
          <p:nvPr>
            <p:ph idx="1"/>
          </p:nvPr>
        </p:nvSpPr>
        <p:spPr>
          <a:xfrm>
            <a:off x="457200" y="1871817"/>
            <a:ext cx="8229600" cy="4429022"/>
          </a:xfrm>
        </p:spPr>
        <p:txBody>
          <a:bodyPr>
            <a:normAutofit/>
          </a:bodyPr>
          <a:lstStyle/>
          <a:p>
            <a:pPr>
              <a:buFont typeface="Arial"/>
              <a:buChar char="•"/>
            </a:pPr>
            <a:r>
              <a:rPr lang="en-US" sz="1800" dirty="0" smtClean="0"/>
              <a:t>Evidence that </a:t>
            </a:r>
            <a:r>
              <a:rPr lang="en-US" sz="1800" dirty="0" smtClean="0">
                <a:solidFill>
                  <a:srgbClr val="FFFFFF"/>
                </a:solidFill>
              </a:rPr>
              <a:t>a </a:t>
            </a:r>
            <a:r>
              <a:rPr lang="en-US" sz="1800" dirty="0" smtClean="0"/>
              <a:t>patient affirmatively consented to treatment after being informed of the risks of that treatment is generally irrelevant to a cause of action sounding in medical negligence.</a:t>
            </a:r>
          </a:p>
          <a:p>
            <a:pPr>
              <a:buFont typeface="Arial"/>
              <a:buChar char="•"/>
            </a:pPr>
            <a:r>
              <a:rPr lang="en-US" sz="1800" dirty="0" smtClean="0"/>
              <a:t>Where a malpractice complaint only asserts negligence, and not lack of informed consent, evidence that a patient agreed to go forward with the operation, in spite of the risks of which she was informed, is irrelevant and should be excluded.</a:t>
            </a:r>
          </a:p>
          <a:p>
            <a:pPr>
              <a:buFont typeface="Arial"/>
              <a:buChar char="•"/>
            </a:pPr>
            <a:r>
              <a:rPr lang="en-US" sz="1800" dirty="0" smtClean="0"/>
              <a:t>Evidence about the risks of surgical procedures, in the form of either testimony or a list of such risks as they appear on an informed-consent sheet, may be relevant in establishing the standard of care in malpractice action.</a:t>
            </a:r>
          </a:p>
          <a:p>
            <a:pPr>
              <a:buFont typeface="Arial"/>
              <a:buChar char="•"/>
            </a:pPr>
            <a:r>
              <a:rPr lang="en-US" sz="1800" dirty="0" smtClean="0"/>
              <a:t>Fact that a patient may have agreed to a procedure in light of the known risks does not make it more or less probable that the physician was negligent in either considering the patient an appropriate candidate for the operation or in performing it in the post-consent timeframe.</a:t>
            </a:r>
            <a:endParaRPr lang="en-US" sz="1800" dirty="0">
              <a:latin typeface="Garamond"/>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27</a:t>
            </a:fld>
            <a:endParaRPr lang="en-US" sz="1200" b="1" dirty="0"/>
          </a:p>
        </p:txBody>
      </p:sp>
    </p:spTree>
    <p:extLst>
      <p:ext uri="{BB962C8B-B14F-4D97-AF65-F5344CB8AC3E}">
        <p14:creationId xmlns:p14="http://schemas.microsoft.com/office/powerpoint/2010/main" val="12558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60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8165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Jury Selection</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28</a:t>
            </a:fld>
            <a:endParaRPr lang="en-US" dirty="0"/>
          </a:p>
        </p:txBody>
      </p:sp>
    </p:spTree>
    <p:extLst>
      <p:ext uri="{BB962C8B-B14F-4D97-AF65-F5344CB8AC3E}">
        <p14:creationId xmlns:p14="http://schemas.microsoft.com/office/powerpoint/2010/main" val="338806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Shinal</a:t>
            </a:r>
            <a:r>
              <a:rPr lang="en-US" sz="2700" b="1" dirty="0" smtClean="0">
                <a:solidFill>
                  <a:srgbClr val="FFFFFF"/>
                </a:solidFill>
                <a:latin typeface="Arial"/>
                <a:cs typeface="Arial"/>
              </a:rPr>
              <a:t> v. Toms</a:t>
            </a:r>
            <a:br>
              <a:rPr lang="en-US" sz="2700" b="1" dirty="0" smtClean="0">
                <a:solidFill>
                  <a:srgbClr val="FFFFFF"/>
                </a:solidFill>
                <a:latin typeface="Arial"/>
                <a:cs typeface="Arial"/>
              </a:rPr>
            </a:br>
            <a:r>
              <a:rPr lang="en-US" sz="2000" dirty="0" smtClean="0">
                <a:solidFill>
                  <a:srgbClr val="FFFFFF"/>
                </a:solidFill>
                <a:latin typeface="Arial"/>
                <a:cs typeface="Arial"/>
              </a:rPr>
              <a:t>122 A.3d 1066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Platt,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The doctor did not obtain informed consent for surgery prior to removal of a recurrent brain tumor.  </a:t>
            </a:r>
          </a:p>
          <a:p>
            <a:r>
              <a:rPr lang="en-US" sz="2400" dirty="0" smtClean="0">
                <a:solidFill>
                  <a:srgbClr val="FFFFFF"/>
                </a:solidFill>
              </a:rPr>
              <a:t>Four jurors had some connection with </a:t>
            </a:r>
            <a:r>
              <a:rPr lang="en-US" sz="2400" dirty="0" err="1" smtClean="0">
                <a:solidFill>
                  <a:srgbClr val="FFFFFF"/>
                </a:solidFill>
              </a:rPr>
              <a:t>Geisinger</a:t>
            </a:r>
            <a:r>
              <a:rPr lang="en-US" sz="2400" dirty="0" smtClean="0">
                <a:solidFill>
                  <a:srgbClr val="FFFFFF"/>
                </a:solidFill>
              </a:rPr>
              <a:t> but none knew the doctor personally or was ever treated by him.</a:t>
            </a:r>
          </a:p>
          <a:p>
            <a:r>
              <a:rPr lang="en-US" sz="2400" dirty="0" smtClean="0">
                <a:solidFill>
                  <a:srgbClr val="FFFFFF"/>
                </a:solidFill>
              </a:rPr>
              <a:t>The court was within its discretion in not striking the jurors.</a:t>
            </a:r>
          </a:p>
          <a:p>
            <a:r>
              <a:rPr lang="en-US" sz="2400" dirty="0" smtClean="0">
                <a:solidFill>
                  <a:srgbClr val="FFFFFF"/>
                </a:solidFill>
              </a:rPr>
              <a:t>The court said that MCARE is better served for dissemination of as much accurate information as possible regardless of the sources.</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29</a:t>
            </a:fld>
            <a:endParaRPr lang="en-US"/>
          </a:p>
        </p:txBody>
      </p:sp>
    </p:spTree>
    <p:extLst>
      <p:ext uri="{BB962C8B-B14F-4D97-AF65-F5344CB8AC3E}">
        <p14:creationId xmlns:p14="http://schemas.microsoft.com/office/powerpoint/2010/main" val="74838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Wert v. Manor Care Carlisle, PA, LLC</a:t>
            </a:r>
            <a:br>
              <a:rPr lang="en-US" sz="2700" b="1" dirty="0" smtClean="0">
                <a:solidFill>
                  <a:srgbClr val="FFFFFF"/>
                </a:solidFill>
                <a:latin typeface="Arial"/>
                <a:cs typeface="Arial"/>
              </a:rPr>
            </a:br>
            <a:r>
              <a:rPr lang="en-US" sz="2000" dirty="0" smtClean="0">
                <a:solidFill>
                  <a:srgbClr val="FFFFFF"/>
                </a:solidFill>
                <a:latin typeface="Arial"/>
                <a:cs typeface="Arial"/>
              </a:rPr>
              <a:t>124 A.3d 1248 (Pa. 2015)</a:t>
            </a:r>
            <a:br>
              <a:rPr lang="en-US" sz="2000" dirty="0" smtClean="0">
                <a:solidFill>
                  <a:srgbClr val="FFFFFF"/>
                </a:solidFill>
                <a:latin typeface="Arial"/>
                <a:cs typeface="Arial"/>
              </a:rPr>
            </a:br>
            <a:r>
              <a:rPr lang="en-US" sz="1600" i="1" dirty="0" smtClean="0">
                <a:solidFill>
                  <a:srgbClr val="FFFFFF"/>
                </a:solidFill>
                <a:latin typeface="Arial"/>
                <a:cs typeface="Arial"/>
              </a:rPr>
              <a:t>Saylor, C.J.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This case involved mandatory arbitration of a nursing home dispute.</a:t>
            </a:r>
          </a:p>
          <a:p>
            <a:r>
              <a:rPr lang="en-US" sz="2000" dirty="0" smtClean="0">
                <a:solidFill>
                  <a:srgbClr val="FFFFFF"/>
                </a:solidFill>
              </a:rPr>
              <a:t>Previous ruling shows that NAF Designation voided an identical arbitration agreement.</a:t>
            </a:r>
          </a:p>
          <a:p>
            <a:r>
              <a:rPr lang="en-US" sz="2000" dirty="0" smtClean="0">
                <a:solidFill>
                  <a:srgbClr val="FFFFFF"/>
                </a:solidFill>
              </a:rPr>
              <a:t>Post–consent decree, Section 5 of the FAA, cannot preserve NAF-incorporated arbitration agreements unless the parties made the NAF’s availability nonessential.</a:t>
            </a:r>
          </a:p>
          <a:p>
            <a:r>
              <a:rPr lang="en-US" sz="2000" dirty="0" smtClean="0">
                <a:solidFill>
                  <a:srgbClr val="FFFFFF"/>
                </a:solidFill>
              </a:rPr>
              <a:t>NAF must administer its code unless the parties agree to the contrary.</a:t>
            </a:r>
          </a:p>
          <a:p>
            <a:r>
              <a:rPr lang="en-US" sz="2000" dirty="0" smtClean="0">
                <a:solidFill>
                  <a:srgbClr val="FFFFFF"/>
                </a:solidFill>
              </a:rPr>
              <a:t>Underlying FAA policy, as interpreted by the Supreme Court in </a:t>
            </a:r>
            <a:r>
              <a:rPr lang="en-US" sz="2000" u="sng" dirty="0" err="1" smtClean="0">
                <a:solidFill>
                  <a:srgbClr val="FFFFFF"/>
                </a:solidFill>
              </a:rPr>
              <a:t>Marmet</a:t>
            </a:r>
            <a:r>
              <a:rPr lang="en-US" sz="2000" dirty="0" smtClean="0">
                <a:solidFill>
                  <a:srgbClr val="FFFFFF"/>
                </a:solidFill>
              </a:rPr>
              <a:t>, does not mandate a different result because our conclusion is based on settled PA contract law principles that stand independent of arbitration.</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a:t>
            </a:fld>
            <a:endParaRPr lang="en-US"/>
          </a:p>
        </p:txBody>
      </p:sp>
    </p:spTree>
    <p:extLst>
      <p:ext uri="{BB962C8B-B14F-4D97-AF65-F5344CB8AC3E}">
        <p14:creationId xmlns:p14="http://schemas.microsoft.com/office/powerpoint/2010/main" val="4247460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2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60916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Child Abuse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30</a:t>
            </a:fld>
            <a:endParaRPr lang="en-US" dirty="0"/>
          </a:p>
        </p:txBody>
      </p:sp>
    </p:spTree>
    <p:extLst>
      <p:ext uri="{BB962C8B-B14F-4D97-AF65-F5344CB8AC3E}">
        <p14:creationId xmlns:p14="http://schemas.microsoft.com/office/powerpoint/2010/main" val="4148775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K.H. ex rel. H.S. v. Kumar</a:t>
            </a:r>
            <a:br>
              <a:rPr lang="en-US" sz="2700" b="1" dirty="0" smtClean="0">
                <a:solidFill>
                  <a:srgbClr val="FFFFFF"/>
                </a:solidFill>
                <a:latin typeface="Arial"/>
                <a:cs typeface="Arial"/>
              </a:rPr>
            </a:br>
            <a:r>
              <a:rPr lang="en-US" sz="2000" dirty="0" smtClean="0">
                <a:solidFill>
                  <a:srgbClr val="FFFFFF"/>
                </a:solidFill>
                <a:latin typeface="Arial"/>
                <a:cs typeface="Arial"/>
              </a:rPr>
              <a:t>122 A.3d 1080 (Pa. Super. 2015)</a:t>
            </a:r>
            <a:br>
              <a:rPr lang="en-US" sz="2000" dirty="0" smtClean="0">
                <a:solidFill>
                  <a:srgbClr val="FFFFFF"/>
                </a:solidFill>
                <a:latin typeface="Arial"/>
                <a:cs typeface="Arial"/>
              </a:rPr>
            </a:br>
            <a:r>
              <a:rPr lang="en-US" sz="1600" i="1" dirty="0" err="1" smtClean="0">
                <a:solidFill>
                  <a:srgbClr val="FFFFFF"/>
                </a:solidFill>
                <a:latin typeface="Arial"/>
                <a:cs typeface="Arial"/>
              </a:rPr>
              <a:t>Wecht</a:t>
            </a:r>
            <a:r>
              <a:rPr lang="en-US" sz="1600" i="1" dirty="0" smtClean="0">
                <a:solidFill>
                  <a:srgbClr val="FFFFFF"/>
                </a:solidFill>
                <a:latin typeface="Arial"/>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830387"/>
            <a:ext cx="8229600" cy="4525963"/>
          </a:xfrm>
        </p:spPr>
        <p:txBody>
          <a:bodyPr>
            <a:noAutofit/>
          </a:bodyPr>
          <a:lstStyle/>
          <a:p>
            <a:r>
              <a:rPr lang="en-US" sz="2000" dirty="0" smtClean="0">
                <a:solidFill>
                  <a:srgbClr val="FFFFFF"/>
                </a:solidFill>
              </a:rPr>
              <a:t>Child and parents brought negligence action against physicians and health care providers, alleging that they collectively failed to recognize, treat and report child abuse that resulted in permanent injury.</a:t>
            </a:r>
          </a:p>
          <a:p>
            <a:r>
              <a:rPr lang="en-US" sz="2000" dirty="0" smtClean="0">
                <a:solidFill>
                  <a:srgbClr val="FFFFFF"/>
                </a:solidFill>
              </a:rPr>
              <a:t>Issue: Whether the lack of an express statutory civil remedy under the Child Protective Services Law, 23 Pa. C.S. §§ 6301, </a:t>
            </a:r>
            <a:r>
              <a:rPr lang="en-US" sz="2000" i="1" dirty="0" smtClean="0">
                <a:solidFill>
                  <a:srgbClr val="FFFFFF"/>
                </a:solidFill>
              </a:rPr>
              <a:t>et seq</a:t>
            </a:r>
            <a:r>
              <a:rPr lang="en-US" sz="2000" dirty="0" smtClean="0">
                <a:solidFill>
                  <a:srgbClr val="FFFFFF"/>
                </a:solidFill>
              </a:rPr>
              <a:t>., implicitly precludes a common-law remedy in tort for harm sustained due to child abuse when the physician has failed to report reasonable suspicions that a child is a victim of abuse to the government authorities designated by the CPSL.</a:t>
            </a:r>
          </a:p>
          <a:p>
            <a:r>
              <a:rPr lang="en-US" sz="2000" dirty="0" smtClean="0">
                <a:solidFill>
                  <a:srgbClr val="FFFFFF"/>
                </a:solidFill>
              </a:rPr>
              <a:t>Parents have a </a:t>
            </a:r>
            <a:r>
              <a:rPr lang="en-US" sz="2000" i="1" dirty="0" smtClean="0">
                <a:solidFill>
                  <a:srgbClr val="FFFFFF"/>
                </a:solidFill>
              </a:rPr>
              <a:t>prima facie </a:t>
            </a:r>
            <a:r>
              <a:rPr lang="en-US" sz="2000" dirty="0" smtClean="0">
                <a:solidFill>
                  <a:srgbClr val="FFFFFF"/>
                </a:solidFill>
              </a:rPr>
              <a:t>case of medical malpractice.</a:t>
            </a:r>
          </a:p>
          <a:p>
            <a:r>
              <a:rPr lang="en-US" sz="2000" dirty="0" smtClean="0">
                <a:solidFill>
                  <a:srgbClr val="FFFFFF"/>
                </a:solidFill>
              </a:rPr>
              <a:t>Issue of material fact regarding whether the doctors breached the governing standard of care.</a:t>
            </a:r>
          </a:p>
          <a:p>
            <a:r>
              <a:rPr lang="en-US" sz="2000" dirty="0" smtClean="0">
                <a:solidFill>
                  <a:srgbClr val="FFFFFF"/>
                </a:solidFill>
              </a:rPr>
              <a:t>The trial court erred in entering summary judgment.</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31</a:t>
            </a:fld>
            <a:endParaRPr lang="en-US"/>
          </a:p>
        </p:txBody>
      </p:sp>
    </p:spTree>
    <p:extLst>
      <p:ext uri="{BB962C8B-B14F-4D97-AF65-F5344CB8AC3E}">
        <p14:creationId xmlns:p14="http://schemas.microsoft.com/office/powerpoint/2010/main" val="886184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3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4004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Vicarious Liability</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32</a:t>
            </a:fld>
            <a:endParaRPr lang="en-US" dirty="0"/>
          </a:p>
        </p:txBody>
      </p:sp>
    </p:spTree>
    <p:extLst>
      <p:ext uri="{BB962C8B-B14F-4D97-AF65-F5344CB8AC3E}">
        <p14:creationId xmlns:p14="http://schemas.microsoft.com/office/powerpoint/2010/main" val="4013751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Green v. Pennsylvania Hospital</a:t>
            </a:r>
            <a:br>
              <a:rPr lang="en-US" sz="2700" b="1" dirty="0" smtClean="0">
                <a:solidFill>
                  <a:srgbClr val="FFFFFF"/>
                </a:solidFill>
                <a:latin typeface="Arial"/>
                <a:cs typeface="Arial"/>
              </a:rPr>
            </a:br>
            <a:r>
              <a:rPr lang="en-US" sz="2000" dirty="0" smtClean="0">
                <a:solidFill>
                  <a:srgbClr val="FFFFFF"/>
                </a:solidFill>
                <a:latin typeface="Arial"/>
                <a:cs typeface="Arial"/>
              </a:rPr>
              <a:t>123 A.3d 310 (Pa. 2015)</a:t>
            </a:r>
            <a:br>
              <a:rPr lang="en-US" sz="2000" dirty="0" smtClean="0">
                <a:solidFill>
                  <a:srgbClr val="FFFFFF"/>
                </a:solidFill>
                <a:latin typeface="Arial"/>
                <a:cs typeface="Arial"/>
              </a:rPr>
            </a:br>
            <a:r>
              <a:rPr lang="en-US" sz="1600" i="1" dirty="0" smtClean="0">
                <a:solidFill>
                  <a:srgbClr val="FFFFFF"/>
                </a:solidFill>
                <a:latin typeface="Arial"/>
                <a:cs typeface="Arial"/>
              </a:rPr>
              <a:t>Todd,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Decedent was admitted to the ICU with short breath, rapid breathing and wheezing and was put on a ventilator.  </a:t>
            </a:r>
          </a:p>
          <a:p>
            <a:r>
              <a:rPr lang="en-US" sz="2000" dirty="0" smtClean="0">
                <a:solidFill>
                  <a:srgbClr val="FFFFFF"/>
                </a:solidFill>
              </a:rPr>
              <a:t>Medical staff attempted to force air through an improperly placed </a:t>
            </a:r>
            <a:r>
              <a:rPr lang="en-US" sz="2000" dirty="0" err="1" smtClean="0">
                <a:solidFill>
                  <a:srgbClr val="FFFFFF"/>
                </a:solidFill>
              </a:rPr>
              <a:t>trach</a:t>
            </a:r>
            <a:r>
              <a:rPr lang="en-US" sz="2000" dirty="0" smtClean="0">
                <a:solidFill>
                  <a:srgbClr val="FFFFFF"/>
                </a:solidFill>
              </a:rPr>
              <a:t> causing the trachea to collapse.</a:t>
            </a:r>
          </a:p>
          <a:p>
            <a:r>
              <a:rPr lang="en-US" sz="2000" dirty="0" smtClean="0">
                <a:solidFill>
                  <a:srgbClr val="FFFFFF"/>
                </a:solidFill>
              </a:rPr>
              <a:t>A plaintiff may pursue a negligence action on a direct liability or vicarious liability theory.</a:t>
            </a:r>
          </a:p>
          <a:p>
            <a:r>
              <a:rPr lang="en-US" sz="2000" dirty="0" smtClean="0">
                <a:solidFill>
                  <a:srgbClr val="FFFFFF"/>
                </a:solidFill>
              </a:rPr>
              <a:t>The MCARE Act codifies vicarious liability of hospitals under the doctrine of ostensible agency.</a:t>
            </a:r>
          </a:p>
          <a:p>
            <a:r>
              <a:rPr lang="en-US" sz="2000" dirty="0" smtClean="0">
                <a:solidFill>
                  <a:srgbClr val="FFFFFF"/>
                </a:solidFill>
              </a:rPr>
              <a:t>The lower court found that the doctor had not been proven to be an ostensible agent of the hospital.</a:t>
            </a: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33</a:t>
            </a:fld>
            <a:endParaRPr lang="en-US"/>
          </a:p>
        </p:txBody>
      </p:sp>
    </p:spTree>
    <p:extLst>
      <p:ext uri="{BB962C8B-B14F-4D97-AF65-F5344CB8AC3E}">
        <p14:creationId xmlns:p14="http://schemas.microsoft.com/office/powerpoint/2010/main" val="3284053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Green v. Pennsylvania Hospital</a:t>
            </a:r>
            <a:br>
              <a:rPr lang="en-US" sz="2700" b="1" dirty="0" smtClean="0">
                <a:solidFill>
                  <a:srgbClr val="FFFFFF"/>
                </a:solidFill>
                <a:latin typeface="Arial"/>
                <a:cs typeface="Arial"/>
              </a:rPr>
            </a:br>
            <a:r>
              <a:rPr lang="en-US" sz="2000" dirty="0" smtClean="0">
                <a:solidFill>
                  <a:srgbClr val="FFFFFF"/>
                </a:solidFill>
                <a:latin typeface="Arial"/>
                <a:cs typeface="Arial"/>
              </a:rPr>
              <a:t>123 A.3d 310 (Pa. 2015)</a:t>
            </a:r>
            <a:br>
              <a:rPr lang="en-US" sz="2000" dirty="0" smtClean="0">
                <a:solidFill>
                  <a:srgbClr val="FFFFFF"/>
                </a:solidFill>
                <a:latin typeface="Arial"/>
                <a:cs typeface="Arial"/>
              </a:rPr>
            </a:br>
            <a:r>
              <a:rPr lang="en-US" sz="1600" i="1" dirty="0" smtClean="0">
                <a:solidFill>
                  <a:srgbClr val="FFFFFF"/>
                </a:solidFill>
                <a:latin typeface="Arial"/>
                <a:cs typeface="Arial"/>
              </a:rPr>
              <a:t>Todd,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“In this Court’s view, when a hospital patient experiences an acute medical emergency, such as that experienced by Decedent in the instant case, and an attending nurse or other medical staff issues an emergency request or page for additional help, it is more than reasonable for the patient, who is in the throes of medical distress, to believe that such emergency care is being rendered by the hospital or its agents.”</a:t>
            </a:r>
          </a:p>
          <a:p>
            <a:r>
              <a:rPr lang="en-US" sz="2000" dirty="0" smtClean="0">
                <a:solidFill>
                  <a:srgbClr val="FFFFFF"/>
                </a:solidFill>
              </a:rPr>
              <a:t>The trial court determined that allowing the nurse to offer causation testimony as to another nurse, might confuse the jury. </a:t>
            </a:r>
          </a:p>
          <a:p>
            <a:r>
              <a:rPr lang="en-US" sz="2000" dirty="0" smtClean="0">
                <a:solidFill>
                  <a:srgbClr val="FFFFFF"/>
                </a:solidFill>
              </a:rPr>
              <a:t>Based on the expert report, the proffered expert causation testimony of the nurse was based on a course of conduct by nurses and physicians and therefore had the potential to confuse the jury.</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34</a:t>
            </a:fld>
            <a:endParaRPr lang="en-US"/>
          </a:p>
        </p:txBody>
      </p:sp>
    </p:spTree>
    <p:extLst>
      <p:ext uri="{BB962C8B-B14F-4D97-AF65-F5344CB8AC3E}">
        <p14:creationId xmlns:p14="http://schemas.microsoft.com/office/powerpoint/2010/main" val="239391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ln w="76200" cmpd="tri">
            <a:solidFill>
              <a:srgbClr val="FFFFFF"/>
            </a:solidFill>
          </a:ln>
        </p:spPr>
        <p:txBody>
          <a:bodyPr/>
          <a:lstStyle/>
          <a:p>
            <a:pPr algn="ctr" defTabSz="914400" eaLnBrk="1">
              <a:spcBef>
                <a:spcPts val="400"/>
              </a:spcBef>
            </a:pPr>
            <a:r>
              <a:rPr lang="en-US" sz="2800" b="1" dirty="0" smtClean="0">
                <a:solidFill>
                  <a:srgbClr val="FFFFFF"/>
                </a:solidFill>
                <a:latin typeface="Arial"/>
                <a:ea typeface="Garamond" pitchFamily="-107" charset="0"/>
                <a:cs typeface="Arial"/>
                <a:sym typeface="Garamond" pitchFamily="-107" charset="0"/>
              </a:rPr>
              <a:t>Estate of Denmark Ex. Rel. v. Williams</a:t>
            </a:r>
            <a:r>
              <a:rPr lang="en-US" sz="2000" b="1" dirty="0" smtClean="0">
                <a:solidFill>
                  <a:srgbClr val="FFFFFF"/>
                </a:solidFill>
                <a:latin typeface="Arial"/>
                <a:ea typeface="Garamond" pitchFamily="-107" charset="0"/>
                <a:cs typeface="Arial"/>
                <a:sym typeface="Garamond" pitchFamily="-107" charset="0"/>
              </a:rPr>
              <a:t/>
            </a:r>
            <a:br>
              <a:rPr lang="en-US" sz="2000" b="1" dirty="0" smtClean="0">
                <a:solidFill>
                  <a:srgbClr val="FFFFFF"/>
                </a:solidFill>
                <a:latin typeface="Arial"/>
                <a:ea typeface="Garamond" pitchFamily="-107" charset="0"/>
                <a:cs typeface="Arial"/>
                <a:sym typeface="Garamond" pitchFamily="-107" charset="0"/>
              </a:rPr>
            </a:br>
            <a:r>
              <a:rPr lang="en-US" sz="2000" dirty="0" smtClean="0">
                <a:solidFill>
                  <a:srgbClr val="FFFFFF"/>
                </a:solidFill>
                <a:latin typeface="Arial"/>
                <a:ea typeface="Garamond" pitchFamily="-107" charset="0"/>
                <a:cs typeface="Arial"/>
                <a:sym typeface="Garamond" pitchFamily="-107" charset="0"/>
              </a:rPr>
              <a:t>117 A.3d 300 (Pa. Super. 2015)</a:t>
            </a:r>
            <a:br>
              <a:rPr lang="en-US" sz="2000" dirty="0" smtClean="0">
                <a:solidFill>
                  <a:srgbClr val="FFFFFF"/>
                </a:solidFill>
                <a:latin typeface="Arial"/>
                <a:ea typeface="Garamond" pitchFamily="-107" charset="0"/>
                <a:cs typeface="Arial"/>
                <a:sym typeface="Garamond" pitchFamily="-107" charset="0"/>
              </a:rPr>
            </a:br>
            <a:r>
              <a:rPr lang="en-US" sz="1600" i="1" dirty="0" smtClean="0">
                <a:solidFill>
                  <a:srgbClr val="FFFFFF"/>
                </a:solidFill>
                <a:latin typeface="Arial"/>
                <a:ea typeface="Garamond" pitchFamily="-107" charset="0"/>
                <a:cs typeface="Arial"/>
                <a:sym typeface="Garamond" pitchFamily="-107" charset="0"/>
              </a:rPr>
              <a:t>Donohue, J.</a:t>
            </a:r>
            <a:endParaRPr lang="en-US" sz="1600" i="1" dirty="0">
              <a:solidFill>
                <a:srgbClr val="FFFFFF"/>
              </a:solidFill>
              <a:latin typeface="Arial"/>
              <a:cs typeface="Arial"/>
            </a:endParaRPr>
          </a:p>
        </p:txBody>
      </p:sp>
      <p:sp>
        <p:nvSpPr>
          <p:cNvPr id="74754" name="Rectangle 1"/>
          <p:cNvSpPr>
            <a:spLocks noGrp="1" noChangeArrowheads="1"/>
          </p:cNvSpPr>
          <p:nvPr>
            <p:ph idx="1"/>
          </p:nvPr>
        </p:nvSpPr>
        <p:spPr>
          <a:xfrm>
            <a:off x="457198" y="1888202"/>
            <a:ext cx="8450291" cy="4664997"/>
          </a:xfrm>
        </p:spPr>
        <p:txBody>
          <a:bodyPr>
            <a:normAutofit/>
          </a:bodyPr>
          <a:lstStyle/>
          <a:p>
            <a:pPr marL="246063" indent="-246063" defTabSz="914400" eaLnBrk="1">
              <a:spcBef>
                <a:spcPts val="600"/>
              </a:spcBef>
              <a:buFont typeface="Arial" charset="0"/>
              <a:buChar char="•"/>
            </a:pPr>
            <a:r>
              <a:rPr lang="en-US" sz="1800" dirty="0" smtClean="0">
                <a:solidFill>
                  <a:srgbClr val="FFFFFF"/>
                </a:solidFill>
              </a:rPr>
              <a:t>Administrator of patient's estate brought action against physicians, hospital, and health system for negligence and wrongful death.</a:t>
            </a:r>
          </a:p>
          <a:p>
            <a:pPr marL="246063" indent="-246063" defTabSz="914400" eaLnBrk="1">
              <a:spcBef>
                <a:spcPts val="600"/>
              </a:spcBef>
              <a:buFont typeface="Arial" charset="0"/>
              <a:buChar char="•"/>
            </a:pPr>
            <a:r>
              <a:rPr lang="en-US" sz="1800" dirty="0" smtClean="0"/>
              <a:t>References in complaint by administrator of patient's estate to nursing staff, attending physicians and other attending personnel and agents, servants, or employees were not lacking in sufficient specificity and did not fail to plead a cause of action against the hospital and health system for vicarious liability, although administrator did not identify the nurses or physicians allegedly responsible, where the names of those who performed services in connection with patient's care were either known to the hospital and health system or could have been ascertained during discovery. </a:t>
            </a:r>
          </a:p>
          <a:p>
            <a:pPr marL="246063" indent="-246063" defTabSz="914400" eaLnBrk="1">
              <a:spcBef>
                <a:spcPts val="600"/>
              </a:spcBef>
              <a:buFont typeface="Arial" charset="0"/>
              <a:buChar char="•"/>
            </a:pPr>
            <a:r>
              <a:rPr lang="en-US" sz="1800" dirty="0" smtClean="0"/>
              <a:t>The lower court also erred in dismissing the corporate counts.  The claims addressed death from septic shock as a result of negligence which occurred at the hospital.  These facts successfully allege violations of duties owed by the hospital to the patient under a corporate theory.  The Mercy entities had actual constructive knowledge of the defect as well. </a:t>
            </a:r>
          </a:p>
        </p:txBody>
      </p:sp>
      <p:sp>
        <p:nvSpPr>
          <p:cNvPr id="2" name="Slide Number Placeholder 1"/>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35</a:t>
            </a:fld>
            <a:endParaRPr lang="en-US" sz="1200" b="1" dirty="0"/>
          </a:p>
        </p:txBody>
      </p:sp>
      <p:sp>
        <p:nvSpPr>
          <p:cNvPr id="74756" name="AutoShape 3"/>
          <p:cNvSpPr>
            <a:spLocks/>
          </p:cNvSpPr>
          <p:nvPr/>
        </p:nvSpPr>
        <p:spPr bwMode="auto">
          <a:xfrm>
            <a:off x="8077200" y="6553200"/>
            <a:ext cx="1066800" cy="304800"/>
          </a:xfrm>
          <a:custGeom>
            <a:avLst/>
            <a:gdLst>
              <a:gd name="T0" fmla="*/ 2147483647 w 21600"/>
              <a:gd name="T1" fmla="*/ 428221563 h 21600"/>
              <a:gd name="T2" fmla="*/ 2147483647 w 21600"/>
              <a:gd name="T3" fmla="*/ 428221563 h 21600"/>
              <a:gd name="T4" fmla="*/ 2147483647 w 21600"/>
              <a:gd name="T5" fmla="*/ 428221563 h 21600"/>
              <a:gd name="T6" fmla="*/ 2147483647 w 21600"/>
              <a:gd name="T7" fmla="*/ 4282215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0" tIns="0" rIns="0" bIns="0" anchor="ctr">
            <a:prstTxWarp prst="textNoShape">
              <a:avLst/>
            </a:prstTxWarp>
          </a:bodyPr>
          <a:lstStyle/>
          <a:p>
            <a:pPr algn="ctr"/>
            <a:endParaRPr lang="en-US" dirty="0">
              <a:ea typeface="Garamond" pitchFamily="-107" charset="0"/>
              <a:cs typeface="Garamond" pitchFamily="-107" charset="0"/>
            </a:endParaRPr>
          </a:p>
        </p:txBody>
      </p:sp>
    </p:spTree>
    <p:extLst>
      <p:ext uri="{BB962C8B-B14F-4D97-AF65-F5344CB8AC3E}">
        <p14:creationId xmlns:p14="http://schemas.microsoft.com/office/powerpoint/2010/main" val="1636223026"/>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45000">
              <a:srgbClr val="290D42"/>
            </a:gs>
            <a:gs pos="74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4004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Causation</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36</a:t>
            </a:fld>
            <a:endParaRPr lang="en-US" dirty="0"/>
          </a:p>
        </p:txBody>
      </p:sp>
    </p:spTree>
    <p:extLst>
      <p:ext uri="{BB962C8B-B14F-4D97-AF65-F5344CB8AC3E}">
        <p14:creationId xmlns:p14="http://schemas.microsoft.com/office/powerpoint/2010/main" val="3997681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fontScale="90000"/>
          </a:bodyPr>
          <a:lstStyle/>
          <a:p>
            <a:r>
              <a:rPr lang="en-US" sz="2800" b="1" dirty="0" err="1" smtClean="0">
                <a:solidFill>
                  <a:srgbClr val="FFFFFF"/>
                </a:solidFill>
                <a:latin typeface="Arial"/>
                <a:cs typeface="Arial"/>
              </a:rPr>
              <a:t>Pomroy</a:t>
            </a:r>
            <a:r>
              <a:rPr lang="en-US" sz="2800" b="1" dirty="0" smtClean="0">
                <a:solidFill>
                  <a:srgbClr val="FFFFFF"/>
                </a:solidFill>
                <a:latin typeface="Arial"/>
                <a:cs typeface="Arial"/>
              </a:rPr>
              <a:t> v. Hospital of University of Pennsylvania</a:t>
            </a:r>
            <a:r>
              <a:rPr lang="en-US" sz="2800" dirty="0" smtClean="0">
                <a:solidFill>
                  <a:srgbClr val="FFFFFF"/>
                </a:solidFill>
                <a:latin typeface="Arial"/>
                <a:cs typeface="Arial"/>
              </a:rPr>
              <a:t/>
            </a:r>
            <a:br>
              <a:rPr lang="en-US" sz="2800" dirty="0" smtClean="0">
                <a:solidFill>
                  <a:srgbClr val="FFFFFF"/>
                </a:solidFill>
                <a:latin typeface="Arial"/>
                <a:cs typeface="Arial"/>
              </a:rPr>
            </a:br>
            <a:r>
              <a:rPr lang="en-US" sz="2000" dirty="0" smtClean="0">
                <a:solidFill>
                  <a:srgbClr val="FFFFFF"/>
                </a:solidFill>
                <a:latin typeface="Arial"/>
                <a:cs typeface="Arial"/>
              </a:rPr>
              <a:t>105 A.3d 740 (Pa. Super. 2014)</a:t>
            </a:r>
            <a:br>
              <a:rPr lang="en-US" sz="2000" dirty="0" smtClean="0">
                <a:solidFill>
                  <a:srgbClr val="FFFFFF"/>
                </a:solidFill>
                <a:latin typeface="Arial"/>
                <a:cs typeface="Arial"/>
              </a:rPr>
            </a:br>
            <a:r>
              <a:rPr lang="en-US" sz="1800" i="1" dirty="0" err="1" smtClean="0">
                <a:solidFill>
                  <a:srgbClr val="FFFFFF"/>
                </a:solidFill>
                <a:latin typeface="Arial"/>
                <a:cs typeface="Arial"/>
              </a:rPr>
              <a:t>Panella</a:t>
            </a:r>
            <a:r>
              <a:rPr lang="en-US" sz="1800" i="1" dirty="0" smtClean="0">
                <a:solidFill>
                  <a:srgbClr val="FFFFFF"/>
                </a:solidFill>
                <a:latin typeface="Arial"/>
                <a:cs typeface="Arial"/>
              </a:rPr>
              <a:t>, J.</a:t>
            </a:r>
            <a:endParaRPr lang="en-US" sz="18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Plaintiff died as a result of complications from removal of a polyp utilizing a surgical technique instead of </a:t>
            </a:r>
            <a:r>
              <a:rPr lang="en-US" sz="2000" dirty="0" err="1" smtClean="0">
                <a:solidFill>
                  <a:srgbClr val="FFFFFF"/>
                </a:solidFill>
              </a:rPr>
              <a:t>colonscopically</a:t>
            </a:r>
            <a:r>
              <a:rPr lang="en-US" sz="2000" dirty="0" smtClean="0">
                <a:solidFill>
                  <a:srgbClr val="FFFFFF"/>
                </a:solidFill>
              </a:rPr>
              <a:t> due to concerns of colon perforation.</a:t>
            </a:r>
          </a:p>
          <a:p>
            <a:r>
              <a:rPr lang="en-US" sz="2000" dirty="0" smtClean="0">
                <a:solidFill>
                  <a:srgbClr val="FFFFFF"/>
                </a:solidFill>
              </a:rPr>
              <a:t>No informed consent signed.</a:t>
            </a:r>
          </a:p>
          <a:p>
            <a:r>
              <a:rPr lang="en-US" sz="2000" dirty="0" smtClean="0">
                <a:solidFill>
                  <a:srgbClr val="FFFFFF"/>
                </a:solidFill>
              </a:rPr>
              <a:t>The patient has to prove “but for” doctor’s failure to insist upon the saline method </a:t>
            </a:r>
            <a:r>
              <a:rPr lang="en-US" sz="2000" dirty="0" err="1" smtClean="0">
                <a:solidFill>
                  <a:srgbClr val="FFFFFF"/>
                </a:solidFill>
              </a:rPr>
              <a:t>endoscopically</a:t>
            </a:r>
            <a:r>
              <a:rPr lang="en-US" sz="2000" dirty="0" smtClean="0">
                <a:solidFill>
                  <a:srgbClr val="FFFFFF"/>
                </a:solidFill>
              </a:rPr>
              <a:t> and plaintiff would have rejected the surgical option.</a:t>
            </a:r>
          </a:p>
          <a:p>
            <a:r>
              <a:rPr lang="en-US" sz="2000" dirty="0" smtClean="0">
                <a:solidFill>
                  <a:srgbClr val="FFFFFF"/>
                </a:solidFill>
              </a:rPr>
              <a:t>No evidence was offered that plaintiff would have changed her mind.</a:t>
            </a:r>
          </a:p>
          <a:p>
            <a:r>
              <a:rPr lang="en-US" sz="2000" dirty="0" smtClean="0">
                <a:solidFill>
                  <a:srgbClr val="FFFFFF"/>
                </a:solidFill>
              </a:rPr>
              <a:t>The court clearly stated that “the standard of care is properly addressed in a claim for battery due to lack of informed consent, which was not pled in this case.”</a:t>
            </a:r>
          </a:p>
          <a:p>
            <a:r>
              <a:rPr lang="en-US" sz="2000" dirty="0" smtClean="0">
                <a:solidFill>
                  <a:srgbClr val="FFFFFF"/>
                </a:solidFill>
              </a:rPr>
              <a:t>Superior Court held that there was no evidence of causation and husband failed to establish valid standard of care required of surgeon.</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37</a:t>
            </a:fld>
            <a:endParaRPr lang="en-US"/>
          </a:p>
        </p:txBody>
      </p:sp>
    </p:spTree>
    <p:extLst>
      <p:ext uri="{BB962C8B-B14F-4D97-AF65-F5344CB8AC3E}">
        <p14:creationId xmlns:p14="http://schemas.microsoft.com/office/powerpoint/2010/main" val="1971001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60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Pharmaceutical</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38</a:t>
            </a:fld>
            <a:endParaRPr lang="en-US" dirty="0"/>
          </a:p>
        </p:txBody>
      </p:sp>
    </p:spTree>
    <p:extLst>
      <p:ext uri="{BB962C8B-B14F-4D97-AF65-F5344CB8AC3E}">
        <p14:creationId xmlns:p14="http://schemas.microsoft.com/office/powerpoint/2010/main" val="891490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Czimmer</a:t>
            </a:r>
            <a:r>
              <a:rPr lang="en-US" sz="2700" b="1" dirty="0" smtClean="0">
                <a:solidFill>
                  <a:srgbClr val="FFFFFF"/>
                </a:solidFill>
                <a:latin typeface="Arial"/>
                <a:cs typeface="Arial"/>
              </a:rPr>
              <a:t> v. Janssen Pharmaceuticals, Inc.</a:t>
            </a:r>
            <a:br>
              <a:rPr lang="en-US" sz="2700" b="1" dirty="0" smtClean="0">
                <a:solidFill>
                  <a:srgbClr val="FFFFFF"/>
                </a:solidFill>
                <a:latin typeface="Arial"/>
                <a:cs typeface="Arial"/>
              </a:rPr>
            </a:br>
            <a:r>
              <a:rPr lang="en-US" sz="2000" dirty="0" smtClean="0">
                <a:solidFill>
                  <a:srgbClr val="FFFFFF"/>
                </a:solidFill>
                <a:latin typeface="Arial"/>
                <a:cs typeface="Arial"/>
              </a:rPr>
              <a:t>122 A.3d 1043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Mundy,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Verdict in favor of a minor born with a cleft palate whose mother was prescribed Topamax during her pregnancy.</a:t>
            </a:r>
          </a:p>
          <a:p>
            <a:r>
              <a:rPr lang="en-US" sz="2000" dirty="0" smtClean="0">
                <a:solidFill>
                  <a:srgbClr val="FFFFFF"/>
                </a:solidFill>
              </a:rPr>
              <a:t>Janssen claimed that before conception, it attempted to assert a warning of genital birth defects in the Topamax label but the FDA precluded it.</a:t>
            </a:r>
          </a:p>
          <a:p>
            <a:r>
              <a:rPr lang="en-US" sz="2000" dirty="0" smtClean="0">
                <a:solidFill>
                  <a:srgbClr val="FFFFFF"/>
                </a:solidFill>
              </a:rPr>
              <a:t>Warnings were given in respect to genitalia malformation but not this specific warning.  The preemption claim failed.</a:t>
            </a:r>
          </a:p>
          <a:p>
            <a:r>
              <a:rPr lang="en-US" sz="2000" dirty="0" smtClean="0">
                <a:solidFill>
                  <a:srgbClr val="FFFFFF"/>
                </a:solidFill>
              </a:rPr>
              <a:t>The evidence allowed the jury to conclude that the doctor would not have prescribed Topamax if Janssen adequately warned the doctor that Topamax carried a risk of cleft palate.</a:t>
            </a:r>
          </a:p>
          <a:p>
            <a:r>
              <a:rPr lang="en-US" sz="2000" dirty="0" smtClean="0">
                <a:solidFill>
                  <a:srgbClr val="FFFFFF"/>
                </a:solidFill>
              </a:rPr>
              <a:t>The court concluded the minor has an independent right to recover medical expenses incurred before turning 18.</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39</a:t>
            </a:fld>
            <a:endParaRPr lang="en-US"/>
          </a:p>
        </p:txBody>
      </p:sp>
    </p:spTree>
    <p:extLst>
      <p:ext uri="{BB962C8B-B14F-4D97-AF65-F5344CB8AC3E}">
        <p14:creationId xmlns:p14="http://schemas.microsoft.com/office/powerpoint/2010/main" val="125137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MacPherson v. Magee Memorial Hospital</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128 A.3d 1209 (Pa. Super. 2015) </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en banc</a:t>
            </a:r>
            <a:endParaRPr lang="en-US" sz="1600" dirty="0">
              <a:solidFill>
                <a:srgbClr val="000000"/>
              </a:solidFill>
            </a:endParaRPr>
          </a:p>
        </p:txBody>
      </p:sp>
      <p:sp>
        <p:nvSpPr>
          <p:cNvPr id="3" name="Content Placeholder 2"/>
          <p:cNvSpPr>
            <a:spLocks noGrp="1"/>
          </p:cNvSpPr>
          <p:nvPr>
            <p:ph idx="1"/>
          </p:nvPr>
        </p:nvSpPr>
        <p:spPr>
          <a:xfrm>
            <a:off x="457200" y="1740720"/>
            <a:ext cx="8229600" cy="5117280"/>
          </a:xfrm>
        </p:spPr>
        <p:txBody>
          <a:bodyPr>
            <a:normAutofit fontScale="70000" lnSpcReduction="20000"/>
          </a:bodyPr>
          <a:lstStyle/>
          <a:p>
            <a:r>
              <a:rPr lang="en-US" sz="2400" dirty="0" smtClean="0">
                <a:solidFill>
                  <a:srgbClr val="FFFFFF"/>
                </a:solidFill>
                <a:cs typeface="Garamond"/>
              </a:rPr>
              <a:t>Decedent with no history of dementia or mental illness was admitted to Manor Care after going through rehab.</a:t>
            </a:r>
          </a:p>
          <a:p>
            <a:r>
              <a:rPr lang="en-US" sz="2400" dirty="0" smtClean="0">
                <a:cs typeface="Garamond"/>
              </a:rPr>
              <a:t>Decedent and Manor Care executed an arbitration agreement which provided that any disputes between the parties would be submitted to binding arbitration.</a:t>
            </a:r>
          </a:p>
          <a:p>
            <a:r>
              <a:rPr lang="en-US" sz="2400" dirty="0" smtClean="0">
                <a:cs typeface="Garamond"/>
              </a:rPr>
              <a:t>Decedent resided at Manor Care until his death.</a:t>
            </a:r>
          </a:p>
          <a:p>
            <a:r>
              <a:rPr lang="en-US" sz="2400" dirty="0" smtClean="0">
                <a:cs typeface="Garamond"/>
              </a:rPr>
              <a:t>Decedent’s brother filed a complaint advancing claims of negligence by the hospital and Manor Care.</a:t>
            </a:r>
          </a:p>
          <a:p>
            <a:r>
              <a:rPr lang="en-US" sz="2400" dirty="0" smtClean="0">
                <a:cs typeface="Garamond"/>
              </a:rPr>
              <a:t>The court overruled Manor Care’s P.O.</a:t>
            </a:r>
          </a:p>
          <a:p>
            <a:r>
              <a:rPr lang="en-US" sz="2400" dirty="0" smtClean="0">
                <a:cs typeface="Garamond"/>
              </a:rPr>
              <a:t>Manor Care appealed, challenging the trial court’s refusal to transfer to arbitration.  The </a:t>
            </a:r>
            <a:r>
              <a:rPr lang="en-US" sz="2400" dirty="0" err="1" smtClean="0">
                <a:cs typeface="Garamond"/>
              </a:rPr>
              <a:t>predispute</a:t>
            </a:r>
            <a:r>
              <a:rPr lang="en-US" sz="2400" dirty="0" smtClean="0">
                <a:cs typeface="Garamond"/>
              </a:rPr>
              <a:t> arbitration clause was valid.</a:t>
            </a:r>
          </a:p>
          <a:p>
            <a:r>
              <a:rPr lang="en-US" sz="2400" dirty="0" smtClean="0">
                <a:cs typeface="Garamond"/>
              </a:rPr>
              <a:t>The court reversed and remanded the case for proceedings based upon the P.A. Wrongful Death Statute.</a:t>
            </a:r>
          </a:p>
          <a:p>
            <a:r>
              <a:rPr lang="en-US" sz="2400" dirty="0" smtClean="0">
                <a:cs typeface="Garamond"/>
              </a:rPr>
              <a:t>Personal representatives proceeding pursuant to § 8301(d) are bound by otherwise enforceable arbitration agreements signed by decedent.</a:t>
            </a:r>
          </a:p>
          <a:p>
            <a:r>
              <a:rPr lang="en-US" sz="2400" dirty="0" smtClean="0">
                <a:cs typeface="Garamond"/>
              </a:rPr>
              <a:t>Section 8301(d) was an action by a personal representative where no person is eligible to recover damages and therefore personal representative of deceased may bring an action and recover damages for reasonable hospital, nursing, medical and funeral expenses, and the expenses of administration.</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a:t>
            </a:fld>
            <a:endParaRPr lang="en-US" sz="1200" b="1" dirty="0"/>
          </a:p>
        </p:txBody>
      </p:sp>
    </p:spTree>
    <p:extLst>
      <p:ext uri="{BB962C8B-B14F-4D97-AF65-F5344CB8AC3E}">
        <p14:creationId xmlns:p14="http://schemas.microsoft.com/office/powerpoint/2010/main" val="1461063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Gurley v. Janssen Pharmaceuticals, Inc.</a:t>
            </a:r>
            <a:br>
              <a:rPr lang="en-US" sz="2800" b="1" dirty="0" smtClean="0">
                <a:solidFill>
                  <a:srgbClr val="FFFFFF"/>
                </a:solidFill>
                <a:latin typeface="Arial"/>
                <a:cs typeface="Arial"/>
              </a:rPr>
            </a:br>
            <a:r>
              <a:rPr lang="en-US" sz="2000" dirty="0" smtClean="0">
                <a:solidFill>
                  <a:srgbClr val="FFFFFF"/>
                </a:solidFill>
                <a:latin typeface="Arial"/>
                <a:cs typeface="Arial"/>
              </a:rPr>
              <a:t>113 A.3d 283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Platt,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Consumer brought products liability action against drug manufacturer after her child suffered birth defects allegedly caused by manufacturer’s prescription anti-seizure drug, Topamax.</a:t>
            </a:r>
          </a:p>
          <a:p>
            <a:r>
              <a:rPr lang="en-US" sz="2000" dirty="0" smtClean="0">
                <a:solidFill>
                  <a:srgbClr val="FFFFFF"/>
                </a:solidFill>
              </a:rPr>
              <a:t>The manufacturer claimed preemption based on the argument that the patient was attempting to change the pregnancy category from C to D controlled by the FDA.</a:t>
            </a:r>
          </a:p>
          <a:p>
            <a:r>
              <a:rPr lang="en-US" sz="2000" dirty="0" smtClean="0">
                <a:solidFill>
                  <a:srgbClr val="FFFFFF"/>
                </a:solidFill>
              </a:rPr>
              <a:t>Trial court order specifically prohibiting patient from presenting any argument or evidence that the manufacturer could have unilaterally changed the Topamax Pregnancy Category without FDA approval.</a:t>
            </a:r>
          </a:p>
          <a:p>
            <a:r>
              <a:rPr lang="en-US" sz="2000" dirty="0" smtClean="0">
                <a:solidFill>
                  <a:srgbClr val="FFFFFF"/>
                </a:solidFill>
              </a:rPr>
              <a:t>Defendant failed to establish federal preemption of the failure to warn claim under decision in </a:t>
            </a:r>
            <a:r>
              <a:rPr lang="en-US" sz="2000" u="sng" dirty="0" smtClean="0">
                <a:solidFill>
                  <a:srgbClr val="FFFFFF"/>
                </a:solidFill>
              </a:rPr>
              <a:t>Wyeth v. Levine</a:t>
            </a:r>
            <a:r>
              <a:rPr lang="en-US" sz="2000" dirty="0" smtClean="0">
                <a:solidFill>
                  <a:srgbClr val="FFFFFF"/>
                </a:solidFill>
              </a:rPr>
              <a:t>, 129 </a:t>
            </a:r>
            <a:r>
              <a:rPr lang="en-US" sz="2000" dirty="0" err="1" smtClean="0">
                <a:solidFill>
                  <a:srgbClr val="FFFFFF"/>
                </a:solidFill>
              </a:rPr>
              <a:t>S.Ct</a:t>
            </a:r>
            <a:r>
              <a:rPr lang="en-US" sz="2000" dirty="0" smtClean="0">
                <a:solidFill>
                  <a:srgbClr val="FFFFFF"/>
                </a:solidFill>
              </a:rPr>
              <a:t>. 1187 (2009).</a:t>
            </a:r>
          </a:p>
          <a:p>
            <a:endParaRPr lang="en-US" sz="2000" dirty="0" smtClean="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40</a:t>
            </a:fld>
            <a:endParaRPr lang="en-US"/>
          </a:p>
        </p:txBody>
      </p:sp>
    </p:spTree>
    <p:extLst>
      <p:ext uri="{BB962C8B-B14F-4D97-AF65-F5344CB8AC3E}">
        <p14:creationId xmlns:p14="http://schemas.microsoft.com/office/powerpoint/2010/main" val="1672381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Gurley v. Janssen Pharmaceuticals, Inc.</a:t>
            </a:r>
            <a:br>
              <a:rPr lang="en-US" sz="2800" b="1" dirty="0" smtClean="0">
                <a:solidFill>
                  <a:srgbClr val="FFFFFF"/>
                </a:solidFill>
                <a:latin typeface="Arial"/>
                <a:cs typeface="Arial"/>
              </a:rPr>
            </a:br>
            <a:r>
              <a:rPr lang="en-US" sz="2000" dirty="0" smtClean="0">
                <a:solidFill>
                  <a:srgbClr val="FFFFFF"/>
                </a:solidFill>
                <a:latin typeface="Arial"/>
                <a:cs typeface="Arial"/>
              </a:rPr>
              <a:t>113 A.3d 283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Platt,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Defendant argued that because the mother ingested Topamax using her mother’s prescription instead of her own in the month before her pregnancy, she severed the link between the learned intermediary and herself as the patient.</a:t>
            </a:r>
          </a:p>
          <a:p>
            <a:r>
              <a:rPr lang="en-US" sz="2400" dirty="0" smtClean="0">
                <a:solidFill>
                  <a:srgbClr val="FFFFFF"/>
                </a:solidFill>
              </a:rPr>
              <a:t>This does not permit defendant from evading liability for the child’s injuries.</a:t>
            </a:r>
          </a:p>
        </p:txBody>
      </p:sp>
      <p:sp>
        <p:nvSpPr>
          <p:cNvPr id="4" name="Slide Number Placeholder 3"/>
          <p:cNvSpPr>
            <a:spLocks noGrp="1"/>
          </p:cNvSpPr>
          <p:nvPr>
            <p:ph type="sldNum" sz="quarter" idx="12"/>
          </p:nvPr>
        </p:nvSpPr>
        <p:spPr/>
        <p:txBody>
          <a:bodyPr/>
          <a:lstStyle/>
          <a:p>
            <a:fld id="{399A7A07-0BD0-2B45-87E2-5149D01EADE2}" type="slidenum">
              <a:rPr lang="en-US" smtClean="0"/>
              <a:pPr/>
              <a:t>41</a:t>
            </a:fld>
            <a:endParaRPr lang="en-US"/>
          </a:p>
        </p:txBody>
      </p:sp>
    </p:spTree>
    <p:extLst>
      <p:ext uri="{BB962C8B-B14F-4D97-AF65-F5344CB8AC3E}">
        <p14:creationId xmlns:p14="http://schemas.microsoft.com/office/powerpoint/2010/main" val="1116951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200" b="1" dirty="0" smtClean="0">
                <a:solidFill>
                  <a:srgbClr val="FFFFFF"/>
                </a:solidFill>
                <a:ea typeface="Garamond" pitchFamily="-107" charset="0"/>
                <a:cs typeface="Arial"/>
                <a:sym typeface="Garamond" pitchFamily="-107" charset="0"/>
              </a:rPr>
              <a:t>In re Avandia Marketing Sales Practices &amp; Product Liability</a:t>
            </a:r>
            <a:br>
              <a:rPr lang="en-US" sz="22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804 F. 2d 633 (3</a:t>
            </a:r>
            <a:r>
              <a:rPr lang="en-US" sz="1800" baseline="30000" dirty="0" smtClean="0">
                <a:solidFill>
                  <a:srgbClr val="FFFFFF"/>
                </a:solidFill>
                <a:ea typeface="Garamond" pitchFamily="-107" charset="0"/>
                <a:cs typeface="Arial"/>
                <a:sym typeface="Garamond" pitchFamily="-107" charset="0"/>
              </a:rPr>
              <a:t>rd</a:t>
            </a:r>
            <a:r>
              <a:rPr lang="en-US" sz="1800" dirty="0" smtClean="0">
                <a:solidFill>
                  <a:srgbClr val="FFFFFF"/>
                </a:solidFill>
                <a:ea typeface="Garamond" pitchFamily="-107" charset="0"/>
                <a:cs typeface="Arial"/>
                <a:sym typeface="Garamond" pitchFamily="-107" charset="0"/>
              </a:rPr>
              <a:t> Cir. 2015)</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Roth, C.J.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Claim against GlaxoSmithKline by third party </a:t>
            </a:r>
            <a:r>
              <a:rPr lang="en-US" sz="2400" dirty="0" err="1" smtClean="0">
                <a:cs typeface="Garamond"/>
              </a:rPr>
              <a:t>payors</a:t>
            </a:r>
            <a:r>
              <a:rPr lang="en-US" sz="2400" dirty="0" smtClean="0">
                <a:cs typeface="Garamond"/>
              </a:rPr>
              <a:t>.</a:t>
            </a:r>
          </a:p>
          <a:p>
            <a:r>
              <a:rPr lang="en-US" sz="2400" dirty="0" smtClean="0">
                <a:cs typeface="Garamond"/>
              </a:rPr>
              <a:t>GSK allegedly misrepresented and concealed significant safety risks associated with the use of Avandia and other Type II diabetic drugs.</a:t>
            </a:r>
          </a:p>
          <a:p>
            <a:r>
              <a:rPr lang="en-US" sz="2400" dirty="0" smtClean="0">
                <a:cs typeface="Garamond"/>
              </a:rPr>
              <a:t> Third Circuit confirmed that the TPP’s adequately alleged the elements of standing under the Racketeer Influenced and Corrupt Organizations Act) RICO.</a:t>
            </a:r>
          </a:p>
          <a:p>
            <a:r>
              <a:rPr lang="en-US" sz="2400" dirty="0" smtClean="0">
                <a:cs typeface="Garamond"/>
              </a:rPr>
              <a:t>A RICO plaintiff who did not directly rely on a defendant’s misrepresentation can still establish proximate causation.</a:t>
            </a:r>
          </a:p>
          <a:p>
            <a:r>
              <a:rPr lang="en-US" sz="2400" dirty="0" smtClean="0">
                <a:cs typeface="Garamond"/>
              </a:rPr>
              <a:t>There was no risk of duplicative recovery.</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42</a:t>
            </a:fld>
            <a:endParaRPr lang="en-US" sz="1200" b="1" dirty="0"/>
          </a:p>
        </p:txBody>
      </p:sp>
    </p:spTree>
    <p:extLst>
      <p:ext uri="{BB962C8B-B14F-4D97-AF65-F5344CB8AC3E}">
        <p14:creationId xmlns:p14="http://schemas.microsoft.com/office/powerpoint/2010/main" val="1423415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3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41044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Statute of Limitations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43</a:t>
            </a:fld>
            <a:endParaRPr lang="en-US" dirty="0"/>
          </a:p>
        </p:txBody>
      </p:sp>
    </p:spTree>
    <p:extLst>
      <p:ext uri="{BB962C8B-B14F-4D97-AF65-F5344CB8AC3E}">
        <p14:creationId xmlns:p14="http://schemas.microsoft.com/office/powerpoint/2010/main" val="2687546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err="1" smtClean="0">
                <a:solidFill>
                  <a:srgbClr val="FFFFFF"/>
                </a:solidFill>
                <a:ea typeface="Garamond" pitchFamily="-107" charset="0"/>
                <a:cs typeface="Arial"/>
                <a:sym typeface="Garamond" pitchFamily="-107" charset="0"/>
              </a:rPr>
              <a:t>Wygant</a:t>
            </a:r>
            <a:r>
              <a:rPr lang="en-US" sz="2800" b="1" dirty="0" smtClean="0">
                <a:solidFill>
                  <a:srgbClr val="FFFFFF"/>
                </a:solidFill>
                <a:ea typeface="Garamond" pitchFamily="-107" charset="0"/>
                <a:cs typeface="Arial"/>
                <a:sym typeface="Garamond" pitchFamily="-107" charset="0"/>
              </a:rPr>
              <a:t> v. General Electric</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113 A.2d 310 </a:t>
            </a:r>
            <a:r>
              <a:rPr lang="en-US" sz="2000" dirty="0">
                <a:solidFill>
                  <a:srgbClr val="FFFFFF"/>
                </a:solidFill>
                <a:ea typeface="Garamond" pitchFamily="-107" charset="0"/>
                <a:cs typeface="Arial"/>
                <a:sym typeface="Garamond" pitchFamily="-107" charset="0"/>
              </a:rPr>
              <a:t>(</a:t>
            </a:r>
            <a:r>
              <a:rPr lang="en-US" sz="2000" dirty="0" smtClean="0">
                <a:solidFill>
                  <a:srgbClr val="FFFFFF"/>
                </a:solidFill>
                <a:ea typeface="Garamond" pitchFamily="-107" charset="0"/>
                <a:cs typeface="Arial"/>
                <a:sym typeface="Garamond" pitchFamily="-107" charset="0"/>
              </a:rPr>
              <a:t>Pa. Super. </a:t>
            </a:r>
            <a:r>
              <a:rPr lang="en-US" sz="2000" dirty="0">
                <a:solidFill>
                  <a:srgbClr val="FFFFFF"/>
                </a:solidFill>
                <a:ea typeface="Garamond" pitchFamily="-107" charset="0"/>
                <a:cs typeface="Arial"/>
                <a:sym typeface="Garamond" pitchFamily="-107" charset="0"/>
              </a:rPr>
              <a:t>2015</a:t>
            </a:r>
            <a:r>
              <a:rPr lang="en-US" sz="2000" dirty="0" smtClean="0">
                <a:solidFill>
                  <a:srgbClr val="FFFFFF"/>
                </a:solidFill>
                <a:ea typeface="Garamond" pitchFamily="-107" charset="0"/>
                <a:cs typeface="Arial"/>
                <a:sym typeface="Garamond" pitchFamily="-107" charset="0"/>
              </a:rPr>
              <a:t>)</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Bowes, J.</a:t>
            </a:r>
            <a:endParaRPr lang="en-US" sz="1600" i="1" dirty="0">
              <a:solidFill>
                <a:srgbClr val="000000"/>
              </a:solidFill>
            </a:endParaRPr>
          </a:p>
        </p:txBody>
      </p:sp>
      <p:sp>
        <p:nvSpPr>
          <p:cNvPr id="3" name="Content Placeholder 2"/>
          <p:cNvSpPr>
            <a:spLocks noGrp="1"/>
          </p:cNvSpPr>
          <p:nvPr>
            <p:ph idx="1"/>
          </p:nvPr>
        </p:nvSpPr>
        <p:spPr>
          <a:xfrm>
            <a:off x="457200" y="1871817"/>
            <a:ext cx="8229600" cy="4429022"/>
          </a:xfrm>
        </p:spPr>
        <p:txBody>
          <a:bodyPr>
            <a:normAutofit/>
          </a:bodyPr>
          <a:lstStyle/>
          <a:p>
            <a:pPr>
              <a:buFont typeface="Arial"/>
              <a:buChar char="•"/>
            </a:pPr>
            <a:r>
              <a:rPr lang="en-US" sz="2000" dirty="0" smtClean="0">
                <a:solidFill>
                  <a:srgbClr val="FFFFFF"/>
                </a:solidFill>
                <a:cs typeface="Garamond"/>
              </a:rPr>
              <a:t>On June 17, 2011, Decedent was informed by a doctor that she had mesothelioma and passed away on July 9, 2012.</a:t>
            </a:r>
          </a:p>
          <a:p>
            <a:pPr>
              <a:buFont typeface="Arial"/>
              <a:buChar char="•"/>
            </a:pPr>
            <a:r>
              <a:rPr lang="en-US" sz="2000" dirty="0" smtClean="0">
                <a:cs typeface="Garamond"/>
              </a:rPr>
              <a:t>No actions for asbestos-related injuries were commenced during decedent’s life time.</a:t>
            </a:r>
          </a:p>
          <a:p>
            <a:pPr>
              <a:buFont typeface="Arial"/>
              <a:buChar char="•"/>
            </a:pPr>
            <a:r>
              <a:rPr lang="en-US" sz="2000" dirty="0" err="1" smtClean="0">
                <a:cs typeface="Garamond"/>
              </a:rPr>
              <a:t>Administratrix</a:t>
            </a:r>
            <a:r>
              <a:rPr lang="en-US" sz="2000" dirty="0" smtClean="0">
                <a:cs typeface="Garamond"/>
              </a:rPr>
              <a:t> was free to pursue both wrongful death and survival actions up until June 17, 2013, 2 years after the diagnosis.  </a:t>
            </a:r>
          </a:p>
          <a:p>
            <a:pPr>
              <a:buFont typeface="Arial"/>
              <a:buChar char="•"/>
            </a:pPr>
            <a:r>
              <a:rPr lang="en-US" sz="2000" dirty="0" smtClean="0">
                <a:cs typeface="Garamond"/>
              </a:rPr>
              <a:t>The wrongful death action was filed on January 9, 2014 and is time-barred.</a:t>
            </a:r>
          </a:p>
          <a:p>
            <a:pPr>
              <a:buFont typeface="Arial"/>
              <a:buChar char="•"/>
            </a:pPr>
            <a:r>
              <a:rPr lang="en-US" sz="2000" dirty="0" smtClean="0">
                <a:cs typeface="Garamond"/>
              </a:rPr>
              <a:t>The appeal was was affirmed by the Superior Court under 42 </a:t>
            </a:r>
            <a:r>
              <a:rPr lang="en-US" sz="2000" dirty="0" err="1" smtClean="0">
                <a:cs typeface="Garamond"/>
              </a:rPr>
              <a:t>Pa.C.S</a:t>
            </a:r>
            <a:r>
              <a:rPr lang="en-US" sz="2000" dirty="0" smtClean="0">
                <a:cs typeface="Garamond"/>
              </a:rPr>
              <a:t>. § 5534(a).</a:t>
            </a:r>
            <a:endParaRPr lang="en-US" sz="20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44</a:t>
            </a:fld>
            <a:endParaRPr lang="en-US" sz="1200" b="1" dirty="0"/>
          </a:p>
        </p:txBody>
      </p:sp>
    </p:spTree>
    <p:extLst>
      <p:ext uri="{BB962C8B-B14F-4D97-AF65-F5344CB8AC3E}">
        <p14:creationId xmlns:p14="http://schemas.microsoft.com/office/powerpoint/2010/main" val="3777242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Tinstman</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Bassaly</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15-1433 (C.P. Lawrence March 31,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Cox, J.</a:t>
            </a:r>
            <a:endParaRPr lang="en-US" sz="1600" i="1" dirty="0">
              <a:solidFill>
                <a:srgbClr val="000000"/>
              </a:solidFill>
            </a:endParaRPr>
          </a:p>
        </p:txBody>
      </p:sp>
      <p:sp>
        <p:nvSpPr>
          <p:cNvPr id="3" name="Content Placeholder 2"/>
          <p:cNvSpPr>
            <a:spLocks noGrp="1"/>
          </p:cNvSpPr>
          <p:nvPr>
            <p:ph idx="1"/>
          </p:nvPr>
        </p:nvSpPr>
        <p:spPr>
          <a:xfrm>
            <a:off x="457200" y="1929172"/>
            <a:ext cx="8229600" cy="4986184"/>
          </a:xfrm>
        </p:spPr>
        <p:txBody>
          <a:bodyPr>
            <a:normAutofit/>
          </a:bodyPr>
          <a:lstStyle/>
          <a:p>
            <a:r>
              <a:rPr lang="en-US" sz="2400" dirty="0" smtClean="0">
                <a:cs typeface="Garamond"/>
              </a:rPr>
              <a:t>Plaintiff filed claim in 2010 stating defendant failed to remove her fallopian tubes in a 1993 surgery as well as failure to inform her of his failure in 2005.</a:t>
            </a:r>
          </a:p>
          <a:p>
            <a:r>
              <a:rPr lang="en-US" sz="2400" dirty="0" smtClean="0">
                <a:cs typeface="Garamond"/>
              </a:rPr>
              <a:t>The 7-year period to file for failure to remove the fallopian tubes had expired.</a:t>
            </a:r>
          </a:p>
          <a:p>
            <a:r>
              <a:rPr lang="en-US" sz="2400" dirty="0" smtClean="0">
                <a:cs typeface="Garamond"/>
              </a:rPr>
              <a:t>Motion for summary judgment for claims arising from the surgery were barred by statute of repose.</a:t>
            </a:r>
          </a:p>
          <a:p>
            <a:r>
              <a:rPr lang="en-US" sz="2400" dirty="0" smtClean="0">
                <a:cs typeface="Garamond"/>
              </a:rPr>
              <a:t>Claim regarding failure to inform and punitive damages was denied.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45</a:t>
            </a:fld>
            <a:endParaRPr lang="en-US" sz="1200" b="1" dirty="0"/>
          </a:p>
        </p:txBody>
      </p:sp>
    </p:spTree>
    <p:extLst>
      <p:ext uri="{BB962C8B-B14F-4D97-AF65-F5344CB8AC3E}">
        <p14:creationId xmlns:p14="http://schemas.microsoft.com/office/powerpoint/2010/main" val="3425371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Deni</a:t>
            </a:r>
            <a:r>
              <a:rPr lang="en-US" sz="2800" b="1" dirty="0" smtClean="0">
                <a:solidFill>
                  <a:srgbClr val="FFFFFF"/>
                </a:solidFill>
                <a:ea typeface="Garamond" pitchFamily="-107" charset="0"/>
                <a:cs typeface="Arial"/>
                <a:sym typeface="Garamond" pitchFamily="-107" charset="0"/>
              </a:rPr>
              <a:t> v. Banka, MD</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15-1655 (C.P.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October 22,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Massiah</a:t>
            </a:r>
            <a:r>
              <a:rPr lang="en-US" sz="1600" i="1" dirty="0" smtClean="0">
                <a:solidFill>
                  <a:srgbClr val="FFFFFF"/>
                </a:solidFill>
                <a:ea typeface="Garamond" pitchFamily="-107" charset="0"/>
                <a:cs typeface="Arial"/>
                <a:sym typeface="Garamond" pitchFamily="-107" charset="0"/>
              </a:rPr>
              <a:t>-Jackson,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Pennsylvania Hospital released statement to patients of Dr. Banka and the public concerning medical care the doctor offered.</a:t>
            </a:r>
          </a:p>
          <a:p>
            <a:r>
              <a:rPr lang="en-US" sz="2400" dirty="0" smtClean="0">
                <a:cs typeface="Garamond"/>
              </a:rPr>
              <a:t>Dr. Banka’s patients learned for the first time that unnecessary and unwarranted invasive procedures may have been performed on them.</a:t>
            </a:r>
          </a:p>
          <a:p>
            <a:r>
              <a:rPr lang="en-US" sz="2400" dirty="0" smtClean="0">
                <a:cs typeface="Garamond"/>
              </a:rPr>
              <a:t>Civil actions were filed and defendant raised the MCARE Act’s 7-year statute of repose.</a:t>
            </a:r>
          </a:p>
          <a:p>
            <a:r>
              <a:rPr lang="en-US" sz="2400" dirty="0" smtClean="0">
                <a:cs typeface="Garamond"/>
              </a:rPr>
              <a:t>Plaintiff’s argued if applicable and that claims including battery, fraud, misrepresentation and unjust enrichment are not barred by the statute.</a:t>
            </a:r>
          </a:p>
          <a:p>
            <a:r>
              <a:rPr lang="en-US" sz="2400" dirty="0" smtClean="0">
                <a:cs typeface="Garamond"/>
              </a:rPr>
              <a:t>Court found MCARE statute applicable and </a:t>
            </a:r>
            <a:r>
              <a:rPr lang="en-US" sz="2400" dirty="0" err="1" smtClean="0">
                <a:cs typeface="Garamond"/>
              </a:rPr>
              <a:t>Deni’s</a:t>
            </a:r>
            <a:r>
              <a:rPr lang="en-US" sz="2400" dirty="0" smtClean="0">
                <a:cs typeface="Garamond"/>
              </a:rPr>
              <a:t> civil action beyond the repose period.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46</a:t>
            </a:fld>
            <a:endParaRPr lang="en-US" sz="1200" b="1" dirty="0"/>
          </a:p>
        </p:txBody>
      </p:sp>
    </p:spTree>
    <p:extLst>
      <p:ext uri="{BB962C8B-B14F-4D97-AF65-F5344CB8AC3E}">
        <p14:creationId xmlns:p14="http://schemas.microsoft.com/office/powerpoint/2010/main" val="433921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3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4277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Subrogation</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47</a:t>
            </a:fld>
            <a:endParaRPr lang="en-US" dirty="0"/>
          </a:p>
        </p:txBody>
      </p:sp>
    </p:spTree>
    <p:extLst>
      <p:ext uri="{BB962C8B-B14F-4D97-AF65-F5344CB8AC3E}">
        <p14:creationId xmlns:p14="http://schemas.microsoft.com/office/powerpoint/2010/main" val="794628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err="1" smtClean="0">
                <a:solidFill>
                  <a:srgbClr val="FFFFFF"/>
                </a:solidFill>
                <a:ea typeface="Garamond" pitchFamily="-107" charset="0"/>
                <a:cs typeface="Arial"/>
                <a:sym typeface="Garamond" pitchFamily="-107" charset="0"/>
              </a:rPr>
              <a:t>Protz</a:t>
            </a:r>
            <a:r>
              <a:rPr lang="en-US" sz="2800" b="1" dirty="0" smtClean="0">
                <a:solidFill>
                  <a:srgbClr val="FFFFFF"/>
                </a:solidFill>
                <a:ea typeface="Garamond" pitchFamily="-107" charset="0"/>
                <a:cs typeface="Arial"/>
                <a:sym typeface="Garamond" pitchFamily="-107" charset="0"/>
              </a:rPr>
              <a:t> v. W.C.A.B. (Derry Area School Dist.)</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131 A.3d 572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Pellegrini</a:t>
            </a:r>
            <a:r>
              <a:rPr lang="en-US" sz="1600" i="1" dirty="0" smtClean="0">
                <a:solidFill>
                  <a:srgbClr val="FFFFFF"/>
                </a:solidFill>
                <a:ea typeface="Garamond" pitchFamily="-107" charset="0"/>
                <a:cs typeface="Arial"/>
                <a:sym typeface="Garamond" pitchFamily="-107" charset="0"/>
              </a:rPr>
              <a:t>, P.J.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pPr>
              <a:buFont typeface="Arial"/>
              <a:buChar char="•"/>
            </a:pPr>
            <a:r>
              <a:rPr lang="en-US" sz="2400" dirty="0" smtClean="0">
                <a:cs typeface="Garamond"/>
              </a:rPr>
              <a:t>Claimant sustained a work-related injury to her right knee causing pain with underlying vascular impairment. </a:t>
            </a:r>
          </a:p>
          <a:p>
            <a:pPr>
              <a:buFont typeface="Arial"/>
              <a:buChar char="•"/>
            </a:pPr>
            <a:r>
              <a:rPr lang="en-US" sz="2400" dirty="0" smtClean="0">
                <a:cs typeface="Garamond"/>
              </a:rPr>
              <a:t>Employer paid claimant partial-disability benefits after an impairment rating evaluation.</a:t>
            </a:r>
          </a:p>
          <a:p>
            <a:pPr>
              <a:buFont typeface="Arial"/>
              <a:buChar char="•"/>
            </a:pPr>
            <a:r>
              <a:rPr lang="en-US" sz="2400" dirty="0" smtClean="0">
                <a:cs typeface="Garamond"/>
              </a:rPr>
              <a:t>Claimant required a total knee replacement resulting in a divided artery.</a:t>
            </a:r>
          </a:p>
          <a:p>
            <a:pPr>
              <a:buFont typeface="Arial"/>
              <a:buChar char="•"/>
            </a:pPr>
            <a:r>
              <a:rPr lang="en-US" sz="2400" dirty="0" smtClean="0">
                <a:cs typeface="Garamond"/>
              </a:rPr>
              <a:t>Claimant filed a medical malpractice claim which settled.</a:t>
            </a:r>
          </a:p>
          <a:p>
            <a:pPr>
              <a:buFont typeface="Arial"/>
              <a:buChar char="•"/>
            </a:pPr>
            <a:r>
              <a:rPr lang="en-US" sz="2400" dirty="0" smtClean="0">
                <a:cs typeface="Garamond"/>
              </a:rPr>
              <a:t>Employer and insurer filed a petition to review compensation benefits indication claimant received a third party recover.</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48</a:t>
            </a:fld>
            <a:endParaRPr lang="en-US" sz="1200" b="1" dirty="0"/>
          </a:p>
        </p:txBody>
      </p:sp>
    </p:spTree>
    <p:extLst>
      <p:ext uri="{BB962C8B-B14F-4D97-AF65-F5344CB8AC3E}">
        <p14:creationId xmlns:p14="http://schemas.microsoft.com/office/powerpoint/2010/main" val="8403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err="1" smtClean="0">
                <a:solidFill>
                  <a:srgbClr val="FFFFFF"/>
                </a:solidFill>
                <a:ea typeface="Garamond" pitchFamily="-107" charset="0"/>
                <a:cs typeface="Arial"/>
                <a:sym typeface="Garamond" pitchFamily="-107" charset="0"/>
              </a:rPr>
              <a:t>Protz</a:t>
            </a:r>
            <a:r>
              <a:rPr lang="en-US" sz="2800" b="1" dirty="0" smtClean="0">
                <a:solidFill>
                  <a:srgbClr val="FFFFFF"/>
                </a:solidFill>
                <a:ea typeface="Garamond" pitchFamily="-107" charset="0"/>
                <a:cs typeface="Arial"/>
                <a:sym typeface="Garamond" pitchFamily="-107" charset="0"/>
              </a:rPr>
              <a:t> v. W.C.A.B. (Derry Area School Dist.)</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131 A.3d 572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Pellegrini</a:t>
            </a:r>
            <a:r>
              <a:rPr lang="en-US" sz="1600" i="1" dirty="0" smtClean="0">
                <a:solidFill>
                  <a:srgbClr val="FFFFFF"/>
                </a:solidFill>
                <a:ea typeface="Garamond" pitchFamily="-107" charset="0"/>
                <a:cs typeface="Arial"/>
                <a:sym typeface="Garamond" pitchFamily="-107" charset="0"/>
              </a:rPr>
              <a:t>, P.J.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lnSpcReduction="10000"/>
          </a:bodyPr>
          <a:lstStyle/>
          <a:p>
            <a:pPr>
              <a:buFont typeface="Arial"/>
              <a:buChar char="•"/>
            </a:pPr>
            <a:r>
              <a:rPr lang="en-US" sz="2400" dirty="0" smtClean="0">
                <a:cs typeface="Garamond"/>
              </a:rPr>
              <a:t>Employer submitted Claimant’s settlement and distribution sheet showing all monies rewarded for future expenses and lost wages.  </a:t>
            </a:r>
          </a:p>
          <a:p>
            <a:pPr>
              <a:buFont typeface="Arial"/>
              <a:buChar char="•"/>
            </a:pPr>
            <a:r>
              <a:rPr lang="en-US" sz="2400" dirty="0" smtClean="0">
                <a:cs typeface="Garamond"/>
              </a:rPr>
              <a:t>Workers’ Compensation Judge awarded Employer and Insurer subrogation benefits from the time of the settlement forward.</a:t>
            </a:r>
          </a:p>
          <a:p>
            <a:pPr>
              <a:buFont typeface="Arial"/>
              <a:buChar char="•"/>
            </a:pPr>
            <a:r>
              <a:rPr lang="en-US" sz="2400" dirty="0" smtClean="0">
                <a:cs typeface="Garamond"/>
              </a:rPr>
              <a:t>Section 508(a) and (c) of the MCARE Act, precluded the Employer and Insurer from obtaining subrogation of the med mal proceeds for past medical and past lost earnings paid before trial.</a:t>
            </a:r>
          </a:p>
          <a:p>
            <a:pPr>
              <a:buFont typeface="Arial"/>
              <a:buChar char="•"/>
            </a:pPr>
            <a:r>
              <a:rPr lang="en-US" sz="2400" dirty="0" smtClean="0">
                <a:cs typeface="Garamond"/>
              </a:rPr>
              <a:t>The Act did not protect subrogation in regards to future payments.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49</a:t>
            </a:fld>
            <a:endParaRPr lang="en-US" sz="1200" b="1" dirty="0"/>
          </a:p>
        </p:txBody>
      </p:sp>
    </p:spTree>
    <p:extLst>
      <p:ext uri="{BB962C8B-B14F-4D97-AF65-F5344CB8AC3E}">
        <p14:creationId xmlns:p14="http://schemas.microsoft.com/office/powerpoint/2010/main" val="157609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Washburn v. Northern Health Facilities</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121 A.3d 1008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Mrs. Washburn, having no POA for her husband, signed a stand-alone ADR between her husband and the nursing home.</a:t>
            </a:r>
          </a:p>
          <a:p>
            <a:r>
              <a:rPr lang="en-US" sz="2000" dirty="0" smtClean="0">
                <a:solidFill>
                  <a:srgbClr val="FFFFFF"/>
                </a:solidFill>
              </a:rPr>
              <a:t>Mr. Washburn did not sign the ADR.</a:t>
            </a:r>
          </a:p>
          <a:p>
            <a:r>
              <a:rPr lang="en-US" sz="2000" dirty="0" smtClean="0">
                <a:solidFill>
                  <a:srgbClr val="FFFFFF"/>
                </a:solidFill>
              </a:rPr>
              <a:t>No facts to show Mr. Washburn authorized her to sign.</a:t>
            </a:r>
          </a:p>
          <a:p>
            <a:r>
              <a:rPr lang="en-US" sz="2000" dirty="0" smtClean="0">
                <a:solidFill>
                  <a:srgbClr val="FFFFFF"/>
                </a:solidFill>
              </a:rPr>
              <a:t>Issue: whether a valid agreement to arbitrate existed.</a:t>
            </a:r>
          </a:p>
          <a:p>
            <a:r>
              <a:rPr lang="en-US" sz="2000" dirty="0" smtClean="0">
                <a:solidFill>
                  <a:srgbClr val="FFFFFF"/>
                </a:solidFill>
              </a:rPr>
              <a:t>Equitable estoppel does not assist the nursing home.</a:t>
            </a:r>
          </a:p>
          <a:p>
            <a:r>
              <a:rPr lang="en-US" sz="2000" dirty="0" smtClean="0">
                <a:solidFill>
                  <a:srgbClr val="FFFFFF"/>
                </a:solidFill>
              </a:rPr>
              <a:t>No evidence or merit to the argument that Mr. Washburn was an intended third-party beneficiary of the arbitration agreement signed by his wife.</a:t>
            </a:r>
          </a:p>
          <a:p>
            <a:r>
              <a:rPr lang="en-US" sz="2000" dirty="0" smtClean="0">
                <a:solidFill>
                  <a:srgbClr val="FFFFFF"/>
                </a:solidFill>
              </a:rPr>
              <a:t>Appealed from an order overruling preliminary objections in the nature of a petition to compel arbitration. The Superior Court affirmed.</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a:t>
            </a:fld>
            <a:endParaRPr lang="en-US"/>
          </a:p>
        </p:txBody>
      </p:sp>
    </p:spTree>
    <p:extLst>
      <p:ext uri="{BB962C8B-B14F-4D97-AF65-F5344CB8AC3E}">
        <p14:creationId xmlns:p14="http://schemas.microsoft.com/office/powerpoint/2010/main" val="1640472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700" b="1" dirty="0" err="1" smtClean="0">
                <a:solidFill>
                  <a:srgbClr val="FFFFFF"/>
                </a:solidFill>
                <a:ea typeface="Garamond" pitchFamily="-107" charset="0"/>
                <a:cs typeface="Arial"/>
                <a:sym typeface="Garamond" pitchFamily="-107" charset="0"/>
              </a:rPr>
              <a:t>Montanile</a:t>
            </a:r>
            <a:r>
              <a:rPr lang="en-US" sz="2700" b="1" dirty="0" smtClean="0">
                <a:solidFill>
                  <a:srgbClr val="FFFFFF"/>
                </a:solidFill>
                <a:ea typeface="Garamond" pitchFamily="-107" charset="0"/>
                <a:cs typeface="Arial"/>
                <a:sym typeface="Garamond" pitchFamily="-107" charset="0"/>
              </a:rPr>
              <a:t> v. Board of Trustees National Elevator</a:t>
            </a:r>
            <a:br>
              <a:rPr lang="en-US" sz="2700" b="1" dirty="0" smtClean="0">
                <a:solidFill>
                  <a:srgbClr val="FFFFFF"/>
                </a:solidFill>
                <a:ea typeface="Garamond" pitchFamily="-107" charset="0"/>
                <a:cs typeface="Arial"/>
                <a:sym typeface="Garamond" pitchFamily="-107" charset="0"/>
              </a:rPr>
            </a:br>
            <a:r>
              <a:rPr lang="en-US" sz="2200" dirty="0" smtClean="0">
                <a:solidFill>
                  <a:srgbClr val="FFFFFF"/>
                </a:solidFill>
                <a:ea typeface="Garamond" pitchFamily="-107" charset="0"/>
                <a:cs typeface="Arial"/>
                <a:sym typeface="Garamond" pitchFamily="-107" charset="0"/>
              </a:rPr>
              <a:t>136 </a:t>
            </a:r>
            <a:r>
              <a:rPr lang="en-US" sz="2200" dirty="0" err="1" smtClean="0">
                <a:solidFill>
                  <a:srgbClr val="FFFFFF"/>
                </a:solidFill>
                <a:ea typeface="Garamond" pitchFamily="-107" charset="0"/>
                <a:cs typeface="Arial"/>
                <a:sym typeface="Garamond" pitchFamily="-107" charset="0"/>
              </a:rPr>
              <a:t>S.Ct</a:t>
            </a:r>
            <a:r>
              <a:rPr lang="en-US" sz="2200" dirty="0" smtClean="0">
                <a:solidFill>
                  <a:srgbClr val="FFFFFF"/>
                </a:solidFill>
                <a:ea typeface="Garamond" pitchFamily="-107" charset="0"/>
                <a:cs typeface="Arial"/>
                <a:sym typeface="Garamond" pitchFamily="-107" charset="0"/>
              </a:rPr>
              <a:t>. 651 (2016)</a:t>
            </a:r>
            <a:br>
              <a:rPr lang="en-US" sz="22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Thomas,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10000"/>
          </a:bodyPr>
          <a:lstStyle/>
          <a:p>
            <a:r>
              <a:rPr lang="en-US" sz="2400" dirty="0" smtClean="0">
                <a:solidFill>
                  <a:srgbClr val="FFFFFF"/>
                </a:solidFill>
                <a:cs typeface="Garamond"/>
              </a:rPr>
              <a:t>Plaintiff was seriously injured by a drunk driver.</a:t>
            </a:r>
          </a:p>
          <a:p>
            <a:r>
              <a:rPr lang="en-US" sz="2400" dirty="0" smtClean="0">
                <a:solidFill>
                  <a:srgbClr val="FFFFFF"/>
                </a:solidFill>
                <a:cs typeface="Garamond"/>
              </a:rPr>
              <a:t>His ERISA plan paid for a portion of his medical expenses.</a:t>
            </a:r>
          </a:p>
          <a:p>
            <a:r>
              <a:rPr lang="en-US" sz="2400" dirty="0" smtClean="0">
                <a:solidFill>
                  <a:srgbClr val="FFFFFF"/>
                </a:solidFill>
                <a:cs typeface="Garamond"/>
              </a:rPr>
              <a:t>Plaintiff later sued the driver obtaining a settlement.</a:t>
            </a:r>
          </a:p>
          <a:p>
            <a:r>
              <a:rPr lang="en-US" sz="2400" dirty="0" smtClean="0">
                <a:solidFill>
                  <a:srgbClr val="FFFFFF"/>
                </a:solidFill>
                <a:cs typeface="Garamond"/>
              </a:rPr>
              <a:t>Pursuant to the plan’s subrogation clause, respondent plan </a:t>
            </a:r>
            <a:r>
              <a:rPr lang="en-US" sz="2400" dirty="0" smtClean="0">
                <a:cs typeface="Garamond"/>
              </a:rPr>
              <a:t>administrator sought reimbursement from the settlement.</a:t>
            </a:r>
          </a:p>
          <a:p>
            <a:r>
              <a:rPr lang="en-US" sz="2400" dirty="0" smtClean="0">
                <a:cs typeface="Garamond"/>
              </a:rPr>
              <a:t>The request was refused and the plaintiff received the settlement.</a:t>
            </a:r>
          </a:p>
          <a:p>
            <a:r>
              <a:rPr lang="en-US" sz="2400" dirty="0" smtClean="0">
                <a:cs typeface="Garamond"/>
              </a:rPr>
              <a:t>Later, the Board sued plaintiff in Federal Court under Section 502(a)(3) of ERISA seeking an equitable lien.</a:t>
            </a:r>
          </a:p>
          <a:p>
            <a:r>
              <a:rPr lang="en-US" sz="2400" dirty="0" smtClean="0">
                <a:cs typeface="Garamond"/>
              </a:rPr>
              <a:t>Plaintiff argued that no identifiable fund existed to enforce the lien.</a:t>
            </a:r>
          </a:p>
          <a:p>
            <a:r>
              <a:rPr lang="en-US" sz="2400" dirty="0" smtClean="0">
                <a:cs typeface="Garamond"/>
              </a:rPr>
              <a:t>District Court rejected plaintiff’s argument and the Eleventh Court affirmed stating that the plan was entitled to reimbursement from plaintiff’s general assets.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50</a:t>
            </a:fld>
            <a:endParaRPr lang="en-US" sz="1200" b="1" dirty="0"/>
          </a:p>
        </p:txBody>
      </p:sp>
    </p:spTree>
    <p:extLst>
      <p:ext uri="{BB962C8B-B14F-4D97-AF65-F5344CB8AC3E}">
        <p14:creationId xmlns:p14="http://schemas.microsoft.com/office/powerpoint/2010/main" val="2987969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3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40180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Pleadings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51</a:t>
            </a:fld>
            <a:endParaRPr lang="en-US" dirty="0"/>
          </a:p>
        </p:txBody>
      </p:sp>
    </p:spTree>
    <p:extLst>
      <p:ext uri="{BB962C8B-B14F-4D97-AF65-F5344CB8AC3E}">
        <p14:creationId xmlns:p14="http://schemas.microsoft.com/office/powerpoint/2010/main" val="201622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Rincavage</a:t>
            </a:r>
            <a:r>
              <a:rPr lang="en-US" sz="2800" b="1" dirty="0" smtClean="0">
                <a:solidFill>
                  <a:srgbClr val="FFFFFF"/>
                </a:solidFill>
                <a:ea typeface="Garamond" pitchFamily="-107" charset="0"/>
                <a:cs typeface="Arial"/>
                <a:sym typeface="Garamond" pitchFamily="-107" charset="0"/>
              </a:rPr>
              <a:t> v. Katz</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16-0103 </a:t>
            </a:r>
            <a:r>
              <a:rPr lang="en-US" sz="2000" dirty="0" smtClean="0">
                <a:solidFill>
                  <a:srgbClr val="FFFFFF"/>
                </a:solidFill>
                <a:ea typeface="Garamond" pitchFamily="-107" charset="0"/>
                <a:cs typeface="Arial"/>
                <a:sym typeface="Garamond" pitchFamily="-107" charset="0"/>
              </a:rPr>
              <a:t>(C.P</a:t>
            </a:r>
            <a:r>
              <a:rPr lang="en-US" sz="2000" dirty="0" smtClean="0">
                <a:solidFill>
                  <a:srgbClr val="FFFFFF"/>
                </a:solidFill>
                <a:ea typeface="Garamond" pitchFamily="-107" charset="0"/>
                <a:cs typeface="Arial"/>
                <a:sym typeface="Garamond" pitchFamily="-107" charset="0"/>
              </a:rPr>
              <a:t>. Monroe Sept. 25,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Williamson,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solidFill>
                  <a:srgbClr val="FFFFFF"/>
                </a:solidFill>
                <a:cs typeface="Garamond"/>
              </a:rPr>
              <a:t>Plaintiff went to the ER after falling and fracturing his left </a:t>
            </a:r>
            <a:r>
              <a:rPr lang="en-US" sz="2400" dirty="0" smtClean="0">
                <a:cs typeface="Garamond"/>
              </a:rPr>
              <a:t>hip. A closed reduction and internal fixation was done the next day by Dr. Katz.</a:t>
            </a:r>
          </a:p>
          <a:p>
            <a:r>
              <a:rPr lang="en-US" sz="2400" dirty="0" smtClean="0">
                <a:cs typeface="Garamond"/>
              </a:rPr>
              <a:t>After seeking a second opinion, further surgery was required due to negligence from the first surgery.</a:t>
            </a:r>
          </a:p>
          <a:p>
            <a:r>
              <a:rPr lang="en-US" sz="2400" dirty="0" smtClean="0">
                <a:cs typeface="Garamond"/>
              </a:rPr>
              <a:t>Plaintiff filed a negligence claim against Dr. Katz.</a:t>
            </a:r>
          </a:p>
          <a:p>
            <a:r>
              <a:rPr lang="en-US" sz="2400" dirty="0" smtClean="0">
                <a:cs typeface="Garamond"/>
              </a:rPr>
              <a:t>Court found that plaintiff’s complaint was not specific enough with respect to allegations against the doctor.</a:t>
            </a:r>
          </a:p>
          <a:p>
            <a:r>
              <a:rPr lang="en-US" sz="2400" dirty="0" smtClean="0">
                <a:cs typeface="Garamond"/>
              </a:rPr>
              <a:t>Plaintiff must describe his specific injuries suffered and not general claims of loss without factual support.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52</a:t>
            </a:fld>
            <a:endParaRPr lang="en-US" sz="1200" b="1" dirty="0"/>
          </a:p>
        </p:txBody>
      </p:sp>
    </p:spTree>
    <p:extLst>
      <p:ext uri="{BB962C8B-B14F-4D97-AF65-F5344CB8AC3E}">
        <p14:creationId xmlns:p14="http://schemas.microsoft.com/office/powerpoint/2010/main" val="4033137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Palmer v. </a:t>
            </a:r>
            <a:r>
              <a:rPr lang="en-US" sz="2800" b="1" dirty="0" err="1" smtClean="0">
                <a:solidFill>
                  <a:srgbClr val="FFFFFF"/>
                </a:solidFill>
                <a:ea typeface="Garamond" pitchFamily="-107" charset="0"/>
                <a:cs typeface="Arial"/>
                <a:sym typeface="Garamond" pitchFamily="-107" charset="0"/>
              </a:rPr>
              <a:t>Rackish</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15-1556 (C.P. Lycoming Aug. 20,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Gray,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Medical claim arising from medical treatment received after a jet ski accident in the Susquehanna River.</a:t>
            </a:r>
          </a:p>
          <a:p>
            <a:r>
              <a:rPr lang="en-US" sz="2400" dirty="0" smtClean="0">
                <a:cs typeface="Garamond"/>
              </a:rPr>
              <a:t>Plaintiff acquired an infection in his left ankle after surgery.</a:t>
            </a:r>
          </a:p>
          <a:p>
            <a:r>
              <a:rPr lang="en-US" sz="2400" dirty="0" smtClean="0">
                <a:cs typeface="Garamond"/>
              </a:rPr>
              <a:t>Plaintiff asserted that the use and failure to remove the internal fixation hardware was part and parcel of the crux of their claim of negligence.  The court agreed.</a:t>
            </a:r>
          </a:p>
          <a:p>
            <a:r>
              <a:rPr lang="en-US" sz="2400" dirty="0" smtClean="0">
                <a:cs typeface="Garamond"/>
              </a:rPr>
              <a:t>Plaintiff filed a motion to amend the complaint to include defendants’ failing to remove internal fixation.</a:t>
            </a:r>
          </a:p>
          <a:p>
            <a:r>
              <a:rPr lang="en-US" sz="2400" dirty="0" smtClean="0">
                <a:cs typeface="Garamond"/>
              </a:rPr>
              <a:t>Court granted the motion to amend because the failure to remove the internal fixation is an amplification of the negligence pleaded and there was not prejudice to defendants.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53</a:t>
            </a:fld>
            <a:endParaRPr lang="en-US" sz="1200" b="1" dirty="0"/>
          </a:p>
        </p:txBody>
      </p:sp>
    </p:spTree>
    <p:extLst>
      <p:ext uri="{BB962C8B-B14F-4D97-AF65-F5344CB8AC3E}">
        <p14:creationId xmlns:p14="http://schemas.microsoft.com/office/powerpoint/2010/main" val="147915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Walker v. Scranton Hospital Company, LLC</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16-0452 (C.P. Lackawanna March 16,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Plaintiff’s widow alleged a failure to timely diagnose and treat a ruptured abdominal aortic aneurysm resulted in death.</a:t>
            </a:r>
          </a:p>
          <a:p>
            <a:r>
              <a:rPr lang="en-US" sz="2400" dirty="0" smtClean="0">
                <a:cs typeface="Garamond"/>
              </a:rPr>
              <a:t>Defendant filed PO’s to strike plaintiff’s vicarious liability claim due to insufficient specificity and demurring to corporate liability claim based on legal insufficiency.</a:t>
            </a:r>
          </a:p>
          <a:p>
            <a:r>
              <a:rPr lang="en-US" sz="2400" dirty="0" smtClean="0">
                <a:cs typeface="Garamond"/>
              </a:rPr>
              <a:t>Superior court of P.A. recently concluded that a principal may be vicariously liable for the negligence of agents who are unnamed.</a:t>
            </a:r>
          </a:p>
          <a:p>
            <a:r>
              <a:rPr lang="en-US" sz="2400" dirty="0" smtClean="0">
                <a:cs typeface="Garamond"/>
              </a:rPr>
              <a:t>Defendants motion to strike the vicarious liability claim was denied.</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54</a:t>
            </a:fld>
            <a:endParaRPr lang="en-US" sz="1200" b="1" dirty="0"/>
          </a:p>
        </p:txBody>
      </p:sp>
    </p:spTree>
    <p:extLst>
      <p:ext uri="{BB962C8B-B14F-4D97-AF65-F5344CB8AC3E}">
        <p14:creationId xmlns:p14="http://schemas.microsoft.com/office/powerpoint/2010/main" val="2485496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3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Wrongful Birth</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55</a:t>
            </a:fld>
            <a:endParaRPr lang="en-US" dirty="0"/>
          </a:p>
        </p:txBody>
      </p:sp>
    </p:spTree>
    <p:extLst>
      <p:ext uri="{BB962C8B-B14F-4D97-AF65-F5344CB8AC3E}">
        <p14:creationId xmlns:p14="http://schemas.microsoft.com/office/powerpoint/2010/main" val="1369957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Sernovitz</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Dershaw</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127 A.3d 783 (Pa.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Saylor, C.J.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20000"/>
          </a:bodyPr>
          <a:lstStyle/>
          <a:p>
            <a:r>
              <a:rPr lang="en-US" sz="2400" dirty="0" smtClean="0">
                <a:cs typeface="Garamond"/>
              </a:rPr>
              <a:t>After becoming pregnant, plaintiff had genetic testing showing that both her and her husband were carriers of the genetic disorder familial </a:t>
            </a:r>
            <a:r>
              <a:rPr lang="en-US" sz="2400" dirty="0" err="1" smtClean="0">
                <a:cs typeface="Garamond"/>
              </a:rPr>
              <a:t>dysautonomia</a:t>
            </a:r>
            <a:r>
              <a:rPr lang="en-US" sz="2400" dirty="0" smtClean="0">
                <a:cs typeface="Garamond"/>
              </a:rPr>
              <a:t> (F.D.).</a:t>
            </a:r>
          </a:p>
          <a:p>
            <a:r>
              <a:rPr lang="en-US" sz="2400" dirty="0" smtClean="0">
                <a:cs typeface="Garamond"/>
              </a:rPr>
              <a:t>Treating physicians misinformed her of the results telling her she was not a carrier.</a:t>
            </a:r>
          </a:p>
          <a:p>
            <a:r>
              <a:rPr lang="en-US" sz="2400" dirty="0" smtClean="0">
                <a:cs typeface="Garamond"/>
              </a:rPr>
              <a:t>The child was born having F.D.</a:t>
            </a:r>
            <a:r>
              <a:rPr lang="en-US" sz="2400" dirty="0">
                <a:cs typeface="Garamond"/>
              </a:rPr>
              <a:t> </a:t>
            </a:r>
            <a:r>
              <a:rPr lang="en-US" sz="2400" dirty="0" smtClean="0">
                <a:cs typeface="Garamond"/>
              </a:rPr>
              <a:t>and will suffer the rest of his life.</a:t>
            </a:r>
          </a:p>
          <a:p>
            <a:r>
              <a:rPr lang="en-US" sz="2400" dirty="0" smtClean="0">
                <a:cs typeface="Garamond"/>
              </a:rPr>
              <a:t>If plaintiff would have been informed correctly, she would have had the baby tested in utero and aborted.</a:t>
            </a:r>
          </a:p>
          <a:p>
            <a:r>
              <a:rPr lang="en-US" sz="2400" dirty="0" smtClean="0">
                <a:cs typeface="Garamond"/>
              </a:rPr>
              <a:t>An amended complaint was filed against the health-care provider.</a:t>
            </a:r>
          </a:p>
          <a:p>
            <a:r>
              <a:rPr lang="en-US" sz="2400" dirty="0" smtClean="0">
                <a:cs typeface="Garamond"/>
              </a:rPr>
              <a:t>The complaint cited Act 47 being unconstitutional </a:t>
            </a:r>
            <a:r>
              <a:rPr lang="en-US" sz="2400" dirty="0" smtClean="0">
                <a:cs typeface="Garamond"/>
              </a:rPr>
              <a:t>due </a:t>
            </a:r>
            <a:r>
              <a:rPr lang="en-US" sz="2400" dirty="0" smtClean="0">
                <a:cs typeface="Garamond"/>
              </a:rPr>
              <a:t>to a failure to comply with requirements in Article III of the P.A. Constitution.</a:t>
            </a:r>
          </a:p>
          <a:p>
            <a:r>
              <a:rPr lang="en-US" sz="2400" dirty="0" smtClean="0">
                <a:cs typeface="Garamond"/>
              </a:rPr>
              <a:t>Court decided that law had been around too long and was reinstated by the Superior Court.</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56</a:t>
            </a:fld>
            <a:endParaRPr lang="en-US" sz="1200" b="1" dirty="0"/>
          </a:p>
        </p:txBody>
      </p:sp>
    </p:spTree>
    <p:extLst>
      <p:ext uri="{BB962C8B-B14F-4D97-AF65-F5344CB8AC3E}">
        <p14:creationId xmlns:p14="http://schemas.microsoft.com/office/powerpoint/2010/main" val="1982931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3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Emotional Distress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57</a:t>
            </a:fld>
            <a:endParaRPr lang="en-US" dirty="0"/>
          </a:p>
        </p:txBody>
      </p:sp>
    </p:spTree>
    <p:extLst>
      <p:ext uri="{BB962C8B-B14F-4D97-AF65-F5344CB8AC3E}">
        <p14:creationId xmlns:p14="http://schemas.microsoft.com/office/powerpoint/2010/main" val="4255780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Euceda</a:t>
            </a:r>
            <a:r>
              <a:rPr lang="en-US" sz="2800" b="1" dirty="0" smtClean="0">
                <a:solidFill>
                  <a:srgbClr val="FFFFFF"/>
                </a:solidFill>
                <a:ea typeface="Garamond" pitchFamily="-107" charset="0"/>
                <a:cs typeface="Arial"/>
                <a:sym typeface="Garamond" pitchFamily="-107" charset="0"/>
              </a:rPr>
              <a:t> v. Green, DO</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15-1766 (C.P. Lackawanna October 19,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solidFill>
                  <a:srgbClr val="FFFFFF"/>
                </a:solidFill>
                <a:cs typeface="Garamond"/>
              </a:rPr>
              <a:t>Plaintiff brought medical claim against defendant for the </a:t>
            </a:r>
            <a:r>
              <a:rPr lang="en-US" sz="2400" dirty="0" smtClean="0">
                <a:cs typeface="Garamond"/>
              </a:rPr>
              <a:t>mismanagement of labor and delivery resulting in the death of their 8 day old son.</a:t>
            </a:r>
          </a:p>
          <a:p>
            <a:r>
              <a:rPr lang="en-US" sz="2400" dirty="0" smtClean="0">
                <a:cs typeface="Garamond"/>
              </a:rPr>
              <a:t>Defendants filed a motion for partial summary judgment to dismiss plaintiff’s claim of emotional distress stating she did not demonstrate nor seek care for her distress.</a:t>
            </a:r>
          </a:p>
          <a:p>
            <a:r>
              <a:rPr lang="en-US" sz="2400" dirty="0" smtClean="0">
                <a:cs typeface="Garamond"/>
              </a:rPr>
              <a:t>Recurring conditions constituted sufficient physical manifestations of emotional distress to establish a tenable cause of action for a claim.</a:t>
            </a: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58</a:t>
            </a:fld>
            <a:endParaRPr lang="en-US" sz="1200" b="1" dirty="0"/>
          </a:p>
        </p:txBody>
      </p:sp>
    </p:spTree>
    <p:extLst>
      <p:ext uri="{BB962C8B-B14F-4D97-AF65-F5344CB8AC3E}">
        <p14:creationId xmlns:p14="http://schemas.microsoft.com/office/powerpoint/2010/main" val="4088740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Euceda</a:t>
            </a:r>
            <a:r>
              <a:rPr lang="en-US" sz="2800" b="1" dirty="0" smtClean="0">
                <a:solidFill>
                  <a:srgbClr val="FFFFFF"/>
                </a:solidFill>
                <a:ea typeface="Garamond" pitchFamily="-107" charset="0"/>
                <a:cs typeface="Arial"/>
                <a:sym typeface="Garamond" pitchFamily="-107" charset="0"/>
              </a:rPr>
              <a:t> v. Green, DO</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15-1766 (C.P. Lackawanna October 19,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r>
              <a:rPr lang="en-US" sz="2000" dirty="0" smtClean="0">
                <a:solidFill>
                  <a:srgbClr val="FFFFFF"/>
                </a:solidFill>
                <a:ea typeface="Garamond" pitchFamily="-107" charset="0"/>
                <a:cs typeface="Arial"/>
                <a:sym typeface="Garamond" pitchFamily="-107" charset="0"/>
              </a:rPr>
              <a:t>.</a:t>
            </a:r>
            <a:endParaRPr lang="en-US" sz="2000"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Mother witnessed traumatic birth of her son which was severely misshapen and bruised head.</a:t>
            </a:r>
          </a:p>
          <a:p>
            <a:r>
              <a:rPr lang="en-US" sz="2400" dirty="0" smtClean="0">
                <a:cs typeface="Garamond"/>
              </a:rPr>
              <a:t>She witnessed post-partum seizures, neonatal resuscitation and intubation.</a:t>
            </a:r>
          </a:p>
          <a:p>
            <a:r>
              <a:rPr lang="en-US" sz="2400" dirty="0" smtClean="0">
                <a:cs typeface="Garamond"/>
              </a:rPr>
              <a:t>Witnessed son’s death in her arms 8 days after birth.</a:t>
            </a:r>
          </a:p>
          <a:p>
            <a:r>
              <a:rPr lang="en-US" sz="2400" dirty="0" smtClean="0">
                <a:cs typeface="Garamond"/>
              </a:rPr>
              <a:t>Mother had severe depression, bouts of hysterical sobbing, inability to breathe, nausea, insomnia and nightmares.</a:t>
            </a:r>
          </a:p>
          <a:p>
            <a:r>
              <a:rPr lang="en-US" sz="2400" dirty="0">
                <a:cs typeface="Garamond"/>
              </a:rPr>
              <a:t>C</a:t>
            </a:r>
            <a:r>
              <a:rPr lang="en-US" sz="2400" dirty="0" smtClean="0">
                <a:cs typeface="Garamond"/>
              </a:rPr>
              <a:t>ourt denied motion for summary judgment.</a:t>
            </a: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59</a:t>
            </a:fld>
            <a:endParaRPr lang="en-US" sz="1200" b="1" dirty="0"/>
          </a:p>
        </p:txBody>
      </p:sp>
    </p:spTree>
    <p:extLst>
      <p:ext uri="{BB962C8B-B14F-4D97-AF65-F5344CB8AC3E}">
        <p14:creationId xmlns:p14="http://schemas.microsoft.com/office/powerpoint/2010/main" val="176713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700" b="1" dirty="0" err="1" smtClean="0">
                <a:solidFill>
                  <a:srgbClr val="FFFFFF"/>
                </a:solidFill>
                <a:latin typeface="Arial"/>
                <a:cs typeface="Arial"/>
              </a:rPr>
              <a:t>Wisler</a:t>
            </a:r>
            <a:r>
              <a:rPr lang="en-US" sz="2700" b="1" dirty="0" smtClean="0">
                <a:solidFill>
                  <a:srgbClr val="FFFFFF"/>
                </a:solidFill>
                <a:latin typeface="Arial"/>
                <a:cs typeface="Arial"/>
              </a:rPr>
              <a:t> v. Manor Care of Lancaster, PA, LLC</a:t>
            </a:r>
            <a:br>
              <a:rPr lang="en-US" sz="2700" b="1" dirty="0" smtClean="0">
                <a:solidFill>
                  <a:srgbClr val="FFFFFF"/>
                </a:solidFill>
                <a:latin typeface="Arial"/>
                <a:cs typeface="Arial"/>
              </a:rPr>
            </a:br>
            <a:r>
              <a:rPr lang="en-US" sz="2000" dirty="0" smtClean="0">
                <a:solidFill>
                  <a:srgbClr val="FFFFFF"/>
                </a:solidFill>
                <a:latin typeface="Arial"/>
                <a:cs typeface="Arial"/>
              </a:rPr>
              <a:t>124 A.3d 317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Stabile,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Manor Care contends that the trial court erred in refusing </a:t>
            </a:r>
            <a:r>
              <a:rPr lang="en-US" sz="2000" dirty="0" smtClean="0">
                <a:solidFill>
                  <a:srgbClr val="FFFFFF"/>
                </a:solidFill>
              </a:rPr>
              <a:t>to </a:t>
            </a:r>
            <a:r>
              <a:rPr lang="en-US" sz="2000" dirty="0" smtClean="0">
                <a:solidFill>
                  <a:srgbClr val="FFFFFF"/>
                </a:solidFill>
              </a:rPr>
              <a:t>compel arbitration of executor’s claims arising out of decedent's stay at a Manor Care Nursing Home.</a:t>
            </a:r>
          </a:p>
          <a:p>
            <a:r>
              <a:rPr lang="en-US" sz="2000" dirty="0" smtClean="0">
                <a:solidFill>
                  <a:srgbClr val="FFFFFF"/>
                </a:solidFill>
              </a:rPr>
              <a:t>Trial court found the arbitration agreement invalid.  The POA for decedent lacked the authority to enter into such agreement.</a:t>
            </a:r>
          </a:p>
          <a:p>
            <a:r>
              <a:rPr lang="en-US" sz="2000" dirty="0" smtClean="0">
                <a:solidFill>
                  <a:srgbClr val="FFFFFF"/>
                </a:solidFill>
              </a:rPr>
              <a:t>Express authority exists where the principal deliberately and specifically grants authority to the agent as to certain matters. That did not happen.</a:t>
            </a:r>
          </a:p>
          <a:p>
            <a:r>
              <a:rPr lang="en-US" sz="2000" dirty="0" smtClean="0">
                <a:solidFill>
                  <a:srgbClr val="FFFFFF"/>
                </a:solidFill>
              </a:rPr>
              <a:t>The decision should encourage parties seeking an agreement to arbitrate to ascertain the source of an agent’s authority before allowing the agent to sign and arbitration agreement on a principal’s behalf.</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6</a:t>
            </a:fld>
            <a:endParaRPr lang="en-US"/>
          </a:p>
        </p:txBody>
      </p:sp>
    </p:spTree>
    <p:extLst>
      <p:ext uri="{BB962C8B-B14F-4D97-AF65-F5344CB8AC3E}">
        <p14:creationId xmlns:p14="http://schemas.microsoft.com/office/powerpoint/2010/main" val="4055380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3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75153"/>
            <a:ext cx="7772400" cy="1306767"/>
          </a:xfrm>
          <a:ln w="76200" cmpd="tri">
            <a:noFill/>
            <a:prstDash val="solid"/>
          </a:ln>
        </p:spPr>
        <p:txBody>
          <a:bodyPr>
            <a:normAutofit fontScale="92500" lnSpcReduction="10000"/>
          </a:bodyPr>
          <a:lstStyle/>
          <a:p>
            <a:pPr algn="ctr"/>
            <a:r>
              <a:rPr lang="en-US" sz="4000" b="1" dirty="0" smtClean="0">
                <a:ln>
                  <a:solidFill>
                    <a:schemeClr val="bg1"/>
                  </a:solidFill>
                </a:ln>
                <a:solidFill>
                  <a:srgbClr val="FFFFFF"/>
                </a:solidFill>
                <a:latin typeface="Copperplate Gothic Bold"/>
                <a:cs typeface="Copperplate Gothic Bold"/>
              </a:rPr>
              <a:t>Pain and Suffering</a:t>
            </a:r>
          </a:p>
          <a:p>
            <a:pPr algn="ctr"/>
            <a:r>
              <a:rPr lang="en-US" sz="4000" b="1" dirty="0" smtClean="0">
                <a:ln>
                  <a:solidFill>
                    <a:schemeClr val="bg1"/>
                  </a:solidFill>
                </a:ln>
                <a:solidFill>
                  <a:srgbClr val="FFFFFF"/>
                </a:solidFill>
                <a:latin typeface="Copperplate Gothic Bold"/>
                <a:cs typeface="Copperplate Gothic Bold"/>
              </a:rPr>
              <a:t>Fetus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60</a:t>
            </a:fld>
            <a:endParaRPr lang="en-US" dirty="0"/>
          </a:p>
        </p:txBody>
      </p:sp>
    </p:spTree>
    <p:extLst>
      <p:ext uri="{BB962C8B-B14F-4D97-AF65-F5344CB8AC3E}">
        <p14:creationId xmlns:p14="http://schemas.microsoft.com/office/powerpoint/2010/main" val="1314155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Page v. Moses Taylor Hospital</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Civil No. 11 CV 1402 (C.P. Lackawanna May 18,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alleged a failure to properly diagnose and treat her preeclampsia during her pregnancy with twins, suffering an </a:t>
            </a:r>
            <a:r>
              <a:rPr lang="en-US" sz="2400" dirty="0" err="1" smtClean="0">
                <a:cs typeface="Garamond"/>
              </a:rPr>
              <a:t>eclamptic</a:t>
            </a:r>
            <a:r>
              <a:rPr lang="en-US" sz="2400" dirty="0" smtClean="0">
                <a:cs typeface="Garamond"/>
              </a:rPr>
              <a:t> seizure resulting in stillbirths of the twins due to placental abruption.</a:t>
            </a:r>
          </a:p>
          <a:p>
            <a:r>
              <a:rPr lang="en-US" sz="2400" dirty="0" smtClean="0">
                <a:cs typeface="Garamond"/>
              </a:rPr>
              <a:t>Defendants seek to bar plaintiff from introducing emotional or psychological harm as evidence.</a:t>
            </a:r>
          </a:p>
          <a:p>
            <a:r>
              <a:rPr lang="en-US" sz="2400" dirty="0" smtClean="0">
                <a:cs typeface="Garamond"/>
              </a:rPr>
              <a:t>Plaintiff’s briefs noted that her NIED claim is viable under the “physical impact” rule.</a:t>
            </a:r>
          </a:p>
          <a:p>
            <a:r>
              <a:rPr lang="en-US" sz="2400" dirty="0" smtClean="0">
                <a:cs typeface="Garamond"/>
              </a:rPr>
              <a:t>Even if plaintiff’s NIED evidence proves to be insufficient at trial, she may still seek to recover for the “emotional and psychological loss” that she suffered.</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61</a:t>
            </a:fld>
            <a:endParaRPr lang="en-US" sz="1200" b="1" dirty="0"/>
          </a:p>
        </p:txBody>
      </p:sp>
    </p:spTree>
    <p:extLst>
      <p:ext uri="{BB962C8B-B14F-4D97-AF65-F5344CB8AC3E}">
        <p14:creationId xmlns:p14="http://schemas.microsoft.com/office/powerpoint/2010/main" val="2220532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Page v. Moses Taylor Hospital</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Civil No. 11 CV 1402 (C.P. Lackawanna May 6,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a:bodyPr>
          <a:lstStyle/>
          <a:p>
            <a:r>
              <a:rPr lang="en-US" sz="2400" dirty="0" smtClean="0">
                <a:cs typeface="Garamond"/>
              </a:rPr>
              <a:t>Defendants filed Frye motions pursuant to </a:t>
            </a:r>
            <a:r>
              <a:rPr lang="en-US" sz="2400" dirty="0" err="1" smtClean="0">
                <a:cs typeface="Garamond"/>
              </a:rPr>
              <a:t>Pa.R.C.P</a:t>
            </a:r>
            <a:r>
              <a:rPr lang="en-US" sz="2400" dirty="0" smtClean="0">
                <a:cs typeface="Garamond"/>
              </a:rPr>
              <a:t>. 207.1 seeking to preclude plaintiffs’ expert from testifying that the stillborn twins experienced pain and suffering from asphyxia.  </a:t>
            </a:r>
            <a:endParaRPr lang="en-US" sz="2400" dirty="0">
              <a:cs typeface="Garamond"/>
            </a:endParaRPr>
          </a:p>
          <a:p>
            <a:r>
              <a:rPr lang="en-US" sz="2400" dirty="0" smtClean="0">
                <a:cs typeface="Garamond"/>
              </a:rPr>
              <a:t>No basis for excluding plaintiff’s expert testimony on the grounds that it allegedly relies upon novel scientific evidence that has not gained general acceptance in the medical field.</a:t>
            </a:r>
          </a:p>
          <a:p>
            <a:r>
              <a:rPr lang="en-US" sz="2400" dirty="0" smtClean="0">
                <a:cs typeface="Garamond"/>
              </a:rPr>
              <a:t>Frye motions will be denied and jurors will resolve the conflicting medical opinions offered by the parties’ experts.</a:t>
            </a:r>
          </a:p>
          <a:p>
            <a:r>
              <a:rPr lang="en-US" sz="2400" dirty="0" smtClean="0">
                <a:cs typeface="Garamond"/>
              </a:rPr>
              <a:t>Based upon more than 200 studies and publications cited by the plaintiff, there is scientific authority supporting the expert’s opinion that a viable fetus at 33.4 weeks gestation age is capable of experiencing pain and suffering from asphyxia.</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62</a:t>
            </a:fld>
            <a:endParaRPr lang="en-US" sz="1200" b="1" dirty="0"/>
          </a:p>
        </p:txBody>
      </p:sp>
    </p:spTree>
    <p:extLst>
      <p:ext uri="{BB962C8B-B14F-4D97-AF65-F5344CB8AC3E}">
        <p14:creationId xmlns:p14="http://schemas.microsoft.com/office/powerpoint/2010/main" val="3427845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3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Certificate Of Merit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63</a:t>
            </a:fld>
            <a:endParaRPr lang="en-US" dirty="0"/>
          </a:p>
        </p:txBody>
      </p:sp>
    </p:spTree>
    <p:extLst>
      <p:ext uri="{BB962C8B-B14F-4D97-AF65-F5344CB8AC3E}">
        <p14:creationId xmlns:p14="http://schemas.microsoft.com/office/powerpoint/2010/main" val="3748403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Schmigel</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Uchal</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800 F.3d 113 (3</a:t>
            </a:r>
            <a:r>
              <a:rPr lang="en-US" sz="2000" baseline="30000" dirty="0" smtClean="0">
                <a:solidFill>
                  <a:srgbClr val="FFFFFF"/>
                </a:solidFill>
                <a:ea typeface="Garamond" pitchFamily="-107" charset="0"/>
                <a:cs typeface="Arial"/>
                <a:sym typeface="Garamond" pitchFamily="-107" charset="0"/>
              </a:rPr>
              <a:t>rd</a:t>
            </a:r>
            <a:r>
              <a:rPr lang="en-US" sz="2000" dirty="0" smtClean="0">
                <a:solidFill>
                  <a:srgbClr val="FFFFFF"/>
                </a:solidFill>
                <a:ea typeface="Garamond" pitchFamily="-107" charset="0"/>
                <a:cs typeface="Arial"/>
                <a:sym typeface="Garamond" pitchFamily="-107" charset="0"/>
              </a:rPr>
              <a:t> Cir.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Krause, C.J.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had a failed laparoscopic adjustable gastric band surgery done that left the band free floating in the abdomen.</a:t>
            </a:r>
          </a:p>
          <a:p>
            <a:r>
              <a:rPr lang="en-US" sz="2400" dirty="0" smtClean="0">
                <a:cs typeface="Garamond"/>
              </a:rPr>
              <a:t>Defendant waited out 60-day </a:t>
            </a:r>
            <a:r>
              <a:rPr lang="en-US" sz="2400" dirty="0" smtClean="0">
                <a:cs typeface="Garamond"/>
              </a:rPr>
              <a:t>window </a:t>
            </a:r>
            <a:r>
              <a:rPr lang="en-US" sz="2400" dirty="0" smtClean="0">
                <a:cs typeface="Garamond"/>
              </a:rPr>
              <a:t>for plaintiff to file a certificate of merit.</a:t>
            </a:r>
          </a:p>
          <a:p>
            <a:r>
              <a:rPr lang="en-US" sz="2400" dirty="0" smtClean="0">
                <a:cs typeface="Garamond"/>
              </a:rPr>
              <a:t>Defendant filed a motion to dismiss on the 69</a:t>
            </a:r>
            <a:r>
              <a:rPr lang="en-US" sz="2400" baseline="30000" dirty="0" smtClean="0">
                <a:cs typeface="Garamond"/>
              </a:rPr>
              <a:t>th</a:t>
            </a:r>
            <a:r>
              <a:rPr lang="en-US" sz="2400" dirty="0" smtClean="0">
                <a:cs typeface="Garamond"/>
              </a:rPr>
              <a:t> day and was granted by the district court.</a:t>
            </a:r>
          </a:p>
          <a:p>
            <a:r>
              <a:rPr lang="en-US" sz="2400" dirty="0" smtClean="0">
                <a:cs typeface="Garamond"/>
              </a:rPr>
              <a:t>Lower court failed to address plaintiff’s argument that Pennsylvania’s notice requirement as a condition of dismissal, also applied in federal court.</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64</a:t>
            </a:fld>
            <a:endParaRPr lang="en-US" sz="1200" b="1" dirty="0"/>
          </a:p>
        </p:txBody>
      </p:sp>
    </p:spTree>
    <p:extLst>
      <p:ext uri="{BB962C8B-B14F-4D97-AF65-F5344CB8AC3E}">
        <p14:creationId xmlns:p14="http://schemas.microsoft.com/office/powerpoint/2010/main" val="657300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73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Smoking</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65</a:t>
            </a:fld>
            <a:endParaRPr lang="en-US" dirty="0"/>
          </a:p>
        </p:txBody>
      </p:sp>
    </p:spTree>
    <p:extLst>
      <p:ext uri="{BB962C8B-B14F-4D97-AF65-F5344CB8AC3E}">
        <p14:creationId xmlns:p14="http://schemas.microsoft.com/office/powerpoint/2010/main" val="2462568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Palar</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Wohlwend</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16-1423 (C.P. Jefferson March 11,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Foradora</a:t>
            </a:r>
            <a:r>
              <a:rPr lang="en-US" sz="1600" i="1" dirty="0" smtClean="0">
                <a:solidFill>
                  <a:srgbClr val="FFFFFF"/>
                </a:solidFill>
                <a:ea typeface="Garamond" pitchFamily="-107" charset="0"/>
                <a:cs typeface="Arial"/>
                <a:sym typeface="Garamond" pitchFamily="-107" charset="0"/>
              </a:rPr>
              <a:t>, P.J.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20000"/>
          </a:bodyPr>
          <a:lstStyle/>
          <a:p>
            <a:r>
              <a:rPr lang="en-US" sz="2400" dirty="0" smtClean="0">
                <a:cs typeface="Garamond"/>
              </a:rPr>
              <a:t>Damages awarded for failure to detect a radiographic abnormality and treat it timely.</a:t>
            </a:r>
          </a:p>
          <a:p>
            <a:r>
              <a:rPr lang="en-US" sz="2400" dirty="0" smtClean="0">
                <a:cs typeface="Garamond"/>
              </a:rPr>
              <a:t>Defendant filed post-trial motions asking for judgment </a:t>
            </a:r>
            <a:r>
              <a:rPr lang="en-US" sz="2400" dirty="0" err="1" smtClean="0">
                <a:cs typeface="Garamond"/>
              </a:rPr>
              <a:t>n.o.v</a:t>
            </a:r>
            <a:r>
              <a:rPr lang="en-US" sz="2400" dirty="0" smtClean="0">
                <a:cs typeface="Garamond"/>
              </a:rPr>
              <a:t>., a new trial on liability/damages or a remittitur of an excessive verdict.</a:t>
            </a:r>
          </a:p>
          <a:p>
            <a:r>
              <a:rPr lang="en-US" sz="2400" dirty="0" smtClean="0">
                <a:cs typeface="Garamond"/>
              </a:rPr>
              <a:t>Defendant claimed the exclusion of the plaintiff’s long-term smoking history prejudicially affected the jury’s attribution of liability and impacting allocation of damages.</a:t>
            </a:r>
          </a:p>
          <a:p>
            <a:r>
              <a:rPr lang="en-US" sz="2400" dirty="0" smtClean="0">
                <a:cs typeface="Garamond"/>
              </a:rPr>
              <a:t>Smoking history had little or no bearing on whether there was a detectable lung lesion.  Smoking history had no bearing on the issue of causation.  Exclusion of references to plaintiff’s smoking did not have an impact on the damage award.  Life expectancy was not an issue the jury was asked to consider.  Noneconomic damages were physical pain, mental anguish, discomfort, inconvenience and distress.  Smoking history was irrelevant to that.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66</a:t>
            </a:fld>
            <a:endParaRPr lang="en-US" sz="1200" b="1" dirty="0"/>
          </a:p>
        </p:txBody>
      </p:sp>
    </p:spTree>
    <p:extLst>
      <p:ext uri="{BB962C8B-B14F-4D97-AF65-F5344CB8AC3E}">
        <p14:creationId xmlns:p14="http://schemas.microsoft.com/office/powerpoint/2010/main" val="202937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Tuomi</a:t>
            </a:r>
            <a:r>
              <a:rPr lang="en-US" sz="2700" b="1" dirty="0" smtClean="0">
                <a:solidFill>
                  <a:srgbClr val="FFFFFF"/>
                </a:solidFill>
                <a:latin typeface="Arial"/>
                <a:cs typeface="Arial"/>
              </a:rPr>
              <a:t> v. Extendicare, Inc.</a:t>
            </a:r>
            <a:br>
              <a:rPr lang="en-US" sz="2700" b="1" dirty="0" smtClean="0">
                <a:solidFill>
                  <a:srgbClr val="FFFFFF"/>
                </a:solidFill>
                <a:latin typeface="Arial"/>
                <a:cs typeface="Arial"/>
              </a:rPr>
            </a:br>
            <a:r>
              <a:rPr lang="en-US" sz="2000" dirty="0" smtClean="0">
                <a:solidFill>
                  <a:srgbClr val="FFFFFF"/>
                </a:solidFill>
                <a:latin typeface="Arial"/>
                <a:cs typeface="Arial"/>
              </a:rPr>
              <a:t>118 A.3d 1030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578428"/>
            <a:ext cx="8229600" cy="4953001"/>
          </a:xfrm>
        </p:spPr>
        <p:txBody>
          <a:bodyPr>
            <a:noAutofit/>
          </a:bodyPr>
          <a:lstStyle/>
          <a:p>
            <a:r>
              <a:rPr lang="en-US" sz="2000" dirty="0" smtClean="0">
                <a:solidFill>
                  <a:srgbClr val="FFFFFF"/>
                </a:solidFill>
              </a:rPr>
              <a:t>Decedent’s husband brought negligence actions for wrongful death, and survival actions premised on negligence and negligence per se against assisted living facility and nursing home.</a:t>
            </a:r>
          </a:p>
          <a:p>
            <a:r>
              <a:rPr lang="en-US" sz="2000" dirty="0" smtClean="0">
                <a:solidFill>
                  <a:srgbClr val="FFFFFF"/>
                </a:solidFill>
              </a:rPr>
              <a:t>A Voluntary Arbitration Agreement had been signed by the Administrator upon the patient’s admission to Extendicare.</a:t>
            </a:r>
          </a:p>
          <a:p>
            <a:r>
              <a:rPr lang="en-US" sz="2000" dirty="0" smtClean="0">
                <a:solidFill>
                  <a:srgbClr val="FFFFFF"/>
                </a:solidFill>
              </a:rPr>
              <a:t>PA Rule of Procedure 213(e) requires the consolidation of wrongful death and survival actions and the lower court concluded the actions would remain together in court.</a:t>
            </a:r>
          </a:p>
          <a:p>
            <a:r>
              <a:rPr lang="en-US" sz="2000" dirty="0" smtClean="0">
                <a:solidFill>
                  <a:srgbClr val="FFFFFF"/>
                </a:solidFill>
              </a:rPr>
              <a:t>There were multiple defendants, one of whom did not have a </a:t>
            </a:r>
            <a:r>
              <a:rPr lang="en-US" sz="2000" dirty="0" err="1" smtClean="0">
                <a:solidFill>
                  <a:srgbClr val="FFFFFF"/>
                </a:solidFill>
              </a:rPr>
              <a:t>predispute</a:t>
            </a:r>
            <a:r>
              <a:rPr lang="en-US" sz="2000" dirty="0" smtClean="0">
                <a:solidFill>
                  <a:srgbClr val="FFFFFF"/>
                </a:solidFill>
              </a:rPr>
              <a:t> arbitration clause signed by the Administrator.  </a:t>
            </a:r>
          </a:p>
          <a:p>
            <a:r>
              <a:rPr lang="en-US" sz="2000" dirty="0" smtClean="0">
                <a:solidFill>
                  <a:srgbClr val="FFFFFF"/>
                </a:solidFill>
              </a:rPr>
              <a:t>Administrator alleged both contributed to the injuries and death of decedent.</a:t>
            </a:r>
          </a:p>
          <a:p>
            <a:r>
              <a:rPr lang="en-US" sz="2000" dirty="0" smtClean="0">
                <a:solidFill>
                  <a:srgbClr val="FFFFFF"/>
                </a:solidFill>
              </a:rPr>
              <a:t>Superior Court held that FAA did not preempt state law mandating consolidation of wrongful death and survival actions, and was not required to bifurcate action to compel arbitration of survival claim.</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7</a:t>
            </a:fld>
            <a:endParaRPr lang="en-US"/>
          </a:p>
        </p:txBody>
      </p:sp>
    </p:spTree>
    <p:extLst>
      <p:ext uri="{BB962C8B-B14F-4D97-AF65-F5344CB8AC3E}">
        <p14:creationId xmlns:p14="http://schemas.microsoft.com/office/powerpoint/2010/main" val="4664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Taylor v. Extendicare Health Facilities</a:t>
            </a:r>
            <a:br>
              <a:rPr lang="en-US" sz="2800" b="1" dirty="0" smtClean="0">
                <a:solidFill>
                  <a:srgbClr val="FFFFFF"/>
                </a:solidFill>
                <a:latin typeface="Arial"/>
                <a:cs typeface="Arial"/>
              </a:rPr>
            </a:br>
            <a:r>
              <a:rPr lang="en-US" sz="2000" dirty="0" smtClean="0">
                <a:solidFill>
                  <a:srgbClr val="FFFFFF"/>
                </a:solidFill>
                <a:latin typeface="Arial"/>
                <a:cs typeface="Arial"/>
              </a:rPr>
              <a:t>113 A.3d 317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Estate brought wrongful death and survival action against nursing home facility after resident sustained injuries causing her death.</a:t>
            </a:r>
          </a:p>
          <a:p>
            <a:r>
              <a:rPr lang="en-US" sz="2000" dirty="0" smtClean="0">
                <a:solidFill>
                  <a:srgbClr val="FFFFFF"/>
                </a:solidFill>
              </a:rPr>
              <a:t>An arbitration agreement signed by the decedent or his or her authorized representative is not binding upon non-signatory wrongful death beneficiaries and cannot be compelled to litigate their claims in arbitration.</a:t>
            </a:r>
          </a:p>
          <a:p>
            <a:r>
              <a:rPr lang="en-US" sz="2000" dirty="0" smtClean="0">
                <a:solidFill>
                  <a:srgbClr val="FFFFFF"/>
                </a:solidFill>
              </a:rPr>
              <a:t>The Federal Arbitration Act does not contain an express preemption provision and Congress did not intend to occupy the field of arbitration and does not require parties to arbitrate absent an agreement to do so.</a:t>
            </a:r>
          </a:p>
          <a:p>
            <a:r>
              <a:rPr lang="en-US" sz="2000" dirty="0" smtClean="0">
                <a:solidFill>
                  <a:srgbClr val="FFFFFF"/>
                </a:solidFill>
              </a:rPr>
              <a:t>Extendicare maintains that the survival claim must be severed and enforced in arbitration and that state law to the contrary is preempted.</a:t>
            </a:r>
          </a:p>
        </p:txBody>
      </p:sp>
      <p:sp>
        <p:nvSpPr>
          <p:cNvPr id="4" name="Slide Number Placeholder 3"/>
          <p:cNvSpPr>
            <a:spLocks noGrp="1"/>
          </p:cNvSpPr>
          <p:nvPr>
            <p:ph type="sldNum" sz="quarter" idx="12"/>
          </p:nvPr>
        </p:nvSpPr>
        <p:spPr/>
        <p:txBody>
          <a:bodyPr/>
          <a:lstStyle/>
          <a:p>
            <a:fld id="{399A7A07-0BD0-2B45-87E2-5149D01EADE2}" type="slidenum">
              <a:rPr lang="en-US" smtClean="0"/>
              <a:pPr/>
              <a:t>8</a:t>
            </a:fld>
            <a:endParaRPr lang="en-US"/>
          </a:p>
        </p:txBody>
      </p:sp>
    </p:spTree>
    <p:extLst>
      <p:ext uri="{BB962C8B-B14F-4D97-AF65-F5344CB8AC3E}">
        <p14:creationId xmlns:p14="http://schemas.microsoft.com/office/powerpoint/2010/main" val="73419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Taylor v. Extendicare Health Facilities</a:t>
            </a:r>
            <a:br>
              <a:rPr lang="en-US" sz="2800" b="1" dirty="0" smtClean="0">
                <a:solidFill>
                  <a:srgbClr val="FFFFFF"/>
                </a:solidFill>
                <a:latin typeface="Arial"/>
                <a:cs typeface="Arial"/>
              </a:rPr>
            </a:br>
            <a:r>
              <a:rPr lang="en-US" sz="2000" dirty="0" smtClean="0">
                <a:solidFill>
                  <a:srgbClr val="FFFFFF"/>
                </a:solidFill>
                <a:latin typeface="Arial"/>
                <a:cs typeface="Arial"/>
              </a:rPr>
              <a:t>113 A.3d 317 (Pa. Super. 2015)</a:t>
            </a:r>
            <a:br>
              <a:rPr lang="en-US" sz="2000" dirty="0" smtClean="0">
                <a:solidFill>
                  <a:srgbClr val="FFFFFF"/>
                </a:solidFill>
                <a:latin typeface="Arial"/>
                <a:cs typeface="Arial"/>
              </a:rPr>
            </a:br>
            <a:r>
              <a:rPr lang="en-US" sz="1600" i="1" dirty="0">
                <a:solidFill>
                  <a:srgbClr val="FFFFFF"/>
                </a:solidFill>
                <a:cs typeface="Arial"/>
              </a:rPr>
              <a:t>Bowes, </a:t>
            </a:r>
            <a:r>
              <a:rPr lang="en-US" sz="1600" i="1" dirty="0" smtClean="0">
                <a:solidFill>
                  <a:srgbClr val="FFFFFF"/>
                </a:solidFill>
                <a:cs typeface="Arial"/>
              </a:rPr>
              <a:t>J.</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The court refused the severance concept.</a:t>
            </a:r>
          </a:p>
          <a:p>
            <a:pPr marL="0" indent="0">
              <a:buNone/>
            </a:pPr>
            <a:endParaRPr lang="en-US" sz="2400" dirty="0" smtClean="0">
              <a:solidFill>
                <a:srgbClr val="FFFFFF"/>
              </a:solidFill>
            </a:endParaRPr>
          </a:p>
          <a:p>
            <a:r>
              <a:rPr lang="en-US" sz="2400" dirty="0" smtClean="0">
                <a:solidFill>
                  <a:srgbClr val="FFFFFF"/>
                </a:solidFill>
              </a:rPr>
              <a:t>The wrongful death beneficiaries’ constitutional right to a jury trial and the state’s interest in litigating the wrongful death and survival claims together require that they proceed in court rather than arbitration.</a:t>
            </a:r>
          </a:p>
        </p:txBody>
      </p:sp>
      <p:sp>
        <p:nvSpPr>
          <p:cNvPr id="4" name="Slide Number Placeholder 3"/>
          <p:cNvSpPr>
            <a:spLocks noGrp="1"/>
          </p:cNvSpPr>
          <p:nvPr>
            <p:ph type="sldNum" sz="quarter" idx="12"/>
          </p:nvPr>
        </p:nvSpPr>
        <p:spPr/>
        <p:txBody>
          <a:bodyPr/>
          <a:lstStyle/>
          <a:p>
            <a:fld id="{399A7A07-0BD0-2B45-87E2-5149D01EADE2}" type="slidenum">
              <a:rPr lang="en-US" smtClean="0"/>
              <a:pPr/>
              <a:t>9</a:t>
            </a:fld>
            <a:endParaRPr lang="en-US"/>
          </a:p>
        </p:txBody>
      </p:sp>
    </p:spTree>
    <p:extLst>
      <p:ext uri="{BB962C8B-B14F-4D97-AF65-F5344CB8AC3E}">
        <p14:creationId xmlns:p14="http://schemas.microsoft.com/office/powerpoint/2010/main" val="166153359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1_Office Theme">
  <a:themeElements>
    <a:clrScheme name="">
      <a:dk1>
        <a:srgbClr val="000000"/>
      </a:dk1>
      <a:lt1>
        <a:srgbClr val="FFFFFF"/>
      </a:lt1>
      <a:dk2>
        <a:srgbClr val="A7A7A7"/>
      </a:dk2>
      <a:lt2>
        <a:srgbClr val="535353"/>
      </a:lt2>
      <a:accent1>
        <a:srgbClr val="93A299"/>
      </a:accent1>
      <a:accent2>
        <a:srgbClr val="AD8F67"/>
      </a:accent2>
      <a:accent3>
        <a:srgbClr val="FFFFFF"/>
      </a:accent3>
      <a:accent4>
        <a:srgbClr val="000000"/>
      </a:accent4>
      <a:accent5>
        <a:srgbClr val="C8CECA"/>
      </a:accent5>
      <a:accent6>
        <a:srgbClr val="9C815D"/>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spDef>
    <a:ln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lnDef>
  </a:objectDefaults>
  <a:extraClrSchemeLst/>
</a:theme>
</file>

<file path=ppt/theme/theme2.xml><?xml version="1.0" encoding="utf-8"?>
<a:theme xmlns:a="http://schemas.openxmlformats.org/drawingml/2006/main" name="3_Office Theme">
  <a:themeElements>
    <a:clrScheme name="">
      <a:dk1>
        <a:srgbClr val="000000"/>
      </a:dk1>
      <a:lt1>
        <a:srgbClr val="FFFFFF"/>
      </a:lt1>
      <a:dk2>
        <a:srgbClr val="A7A7A7"/>
      </a:dk2>
      <a:lt2>
        <a:srgbClr val="535353"/>
      </a:lt2>
      <a:accent1>
        <a:srgbClr val="93A299"/>
      </a:accent1>
      <a:accent2>
        <a:srgbClr val="AD8F67"/>
      </a:accent2>
      <a:accent3>
        <a:srgbClr val="FFFFFF"/>
      </a:accent3>
      <a:accent4>
        <a:srgbClr val="000000"/>
      </a:accent4>
      <a:accent5>
        <a:srgbClr val="C8CECA"/>
      </a:accent5>
      <a:accent6>
        <a:srgbClr val="9C815D"/>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spDef>
    <a:ln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lnDef>
  </a:objectDefaults>
  <a:extraClrSchemeLst/>
</a:theme>
</file>

<file path=ppt/theme/theme3.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9472</TotalTime>
  <Words>5486</Words>
  <Application>Microsoft Macintosh PowerPoint</Application>
  <PresentationFormat>On-screen Show (4:3)</PresentationFormat>
  <Paragraphs>363</Paragraphs>
  <Slides>66</Slides>
  <Notes>0</Notes>
  <HiddenSlides>0</HiddenSlides>
  <MMClips>0</MMClips>
  <ScaleCrop>false</ScaleCrop>
  <HeadingPairs>
    <vt:vector size="4" baseType="variant">
      <vt:variant>
        <vt:lpstr>Theme</vt:lpstr>
      </vt:variant>
      <vt:variant>
        <vt:i4>4</vt:i4>
      </vt:variant>
      <vt:variant>
        <vt:lpstr>Slide Titles</vt:lpstr>
      </vt:variant>
      <vt:variant>
        <vt:i4>66</vt:i4>
      </vt:variant>
    </vt:vector>
  </HeadingPairs>
  <TitlesOfParts>
    <vt:vector size="70" baseType="lpstr">
      <vt:lpstr>1_Office Theme</vt:lpstr>
      <vt:lpstr>3_Office Theme</vt:lpstr>
      <vt:lpstr>Pushpin</vt:lpstr>
      <vt:lpstr>Office Theme</vt:lpstr>
      <vt:lpstr>The Year in Review</vt:lpstr>
      <vt:lpstr>PowerPoint Presentation</vt:lpstr>
      <vt:lpstr>Wert v. Manor Care Carlisle, PA, LLC 124 A.3d 1248 (Pa. 2015) Saylor, C.J.</vt:lpstr>
      <vt:lpstr>MacPherson v. Magee Memorial Hospital 128 A.3d 1209 (Pa. Super. 2015)  en banc</vt:lpstr>
      <vt:lpstr>Washburn v. Northern Health Facilities 121 A.3d 1008 (Pa. Super. 2015) Bowes, J.</vt:lpstr>
      <vt:lpstr>Wisler v. Manor Care of Lancaster, PA, LLC 124 A.3d 317 (Pa. Super. 2015) Stabile, J.</vt:lpstr>
      <vt:lpstr>Tuomi v. Extendicare, Inc. 118 A.3d 1030 (Pa. Super. 2015) Bowes, J.</vt:lpstr>
      <vt:lpstr>Taylor v. Extendicare Health Facilities 113 A.3d 317 (Pa. Super. 2015) Bowes, J.</vt:lpstr>
      <vt:lpstr>Taylor v. Extendicare Health Facilities 113 A.3d 317 (Pa. Super. 2015) Bowes, J.</vt:lpstr>
      <vt:lpstr>Bair v. Manor Care of Elizabethtown, PA 108 A.3d 94 (Pa. Super. 2015) Bowes, J.</vt:lpstr>
      <vt:lpstr>Burkett v. St. Francis Country House 133 A.3d 22 (Pa. Super. 2016) Ott, J.</vt:lpstr>
      <vt:lpstr>PowerPoint Presentation</vt:lpstr>
      <vt:lpstr>Dubose v. Quinlan 125 A.3d 1231 (Pa. Super. 2015) Ford Elliot, P.J.E.</vt:lpstr>
      <vt:lpstr>Dubose v. Quinlan 125 A.3d 1231 (Pa. Super. 2015) Ford Elliot, P.J.E</vt:lpstr>
      <vt:lpstr>PowerPoint Presentation</vt:lpstr>
      <vt:lpstr>Gallo v. Conemaugh Health System, Inc.  114 A.3d 855 (Pa. Super. 2015) Strassburger, J.</vt:lpstr>
      <vt:lpstr>Venosh v. Henzes 321 A.3d 1026 (Pa. Super. 2015) Bowes, J.</vt:lpstr>
      <vt:lpstr>Yocabet v. UPMC Presbyterian 119 A.3d 1012 (Pa. Super. 2015) Bowes, J.</vt:lpstr>
      <vt:lpstr>Yocabet v. UPMC Presbyterian 119 A.3d 1012 (Pa. Super. 2015) Bowes, J.</vt:lpstr>
      <vt:lpstr>Lesterick v. Singh No. GD-13-016483 (Pa. Ct. Com. Pl. May 4, 2015) Wettick, J.</vt:lpstr>
      <vt:lpstr>Karim v. Reedy, MD PICS Case No. 16-0095 (C.P. Lackawanna January 11, 2016) Nealon, J.</vt:lpstr>
      <vt:lpstr>Karim v. Reedy, MD PICS Case No. 16-0095 (C.P. Lackawanna January 11, 2016) Nealon, J.</vt:lpstr>
      <vt:lpstr>Sapone v. Hamilton PICS Case No. 16-0554 (C.P. Monroe February 29, 2016) Williamson, J.</vt:lpstr>
      <vt:lpstr>Brink v. Mallick PICS Case No. 16-0429 (C.P. Lackawanna March 7, 2016) Nealon, J.</vt:lpstr>
      <vt:lpstr>PowerPoint Presentation</vt:lpstr>
      <vt:lpstr>Brady v. Urbas 111 A.3d 1155 (Pa. 2015) Saylor, C.J.</vt:lpstr>
      <vt:lpstr>Brady v. Urbas 111 A.3d 1155 (Pa. 2015) Saylor, C.J.</vt:lpstr>
      <vt:lpstr>PowerPoint Presentation</vt:lpstr>
      <vt:lpstr>Shinal v. Toms 122 A.3d 1066 (Pa. Super. 2015) Platt, J.</vt:lpstr>
      <vt:lpstr>PowerPoint Presentation</vt:lpstr>
      <vt:lpstr>K.H. ex rel. H.S. v. Kumar 122 A.3d 1080 (Pa. Super. 2015) Wecht, J.</vt:lpstr>
      <vt:lpstr>PowerPoint Presentation</vt:lpstr>
      <vt:lpstr>Green v. Pennsylvania Hospital 123 A.3d 310 (Pa. 2015) Todd, J.</vt:lpstr>
      <vt:lpstr>Green v. Pennsylvania Hospital 123 A.3d 310 (Pa. 2015) Todd, J.</vt:lpstr>
      <vt:lpstr>Estate of Denmark Ex. Rel. v. Williams 117 A.3d 300 (Pa. Super. 2015) Donohue, J.</vt:lpstr>
      <vt:lpstr>PowerPoint Presentation</vt:lpstr>
      <vt:lpstr>Pomroy v. Hospital of University of Pennsylvania 105 A.3d 740 (Pa. Super. 2014) Panella, J.</vt:lpstr>
      <vt:lpstr>PowerPoint Presentation</vt:lpstr>
      <vt:lpstr>Czimmer v. Janssen Pharmaceuticals, Inc. 122 A.3d 1043 (Pa. Super. 2015) Mundy, J.</vt:lpstr>
      <vt:lpstr>Gurley v. Janssen Pharmaceuticals, Inc. 113 A.3d 283 (Pa. Super. 2015) Platt, J.</vt:lpstr>
      <vt:lpstr>Gurley v. Janssen Pharmaceuticals, Inc. 113 A.3d 283 (Pa. Super. 2015) Platt, J.</vt:lpstr>
      <vt:lpstr>In re Avandia Marketing Sales Practices &amp; Product Liability 804 F. 2d 633 (3rd Cir. 2015) Roth, C.J.</vt:lpstr>
      <vt:lpstr>PowerPoint Presentation</vt:lpstr>
      <vt:lpstr>Wygant v. General Electric 113 A.2d 310 (Pa. Super. 2015) Bowes, J.</vt:lpstr>
      <vt:lpstr>Tinstman v. Bassaly PICS Case No. 15-1433 (C.P. Lawrence March 31, 2015) Cox, J.</vt:lpstr>
      <vt:lpstr>Deni v. Banka, MD PICS Case No. 15-1655 (C.P. Phila. October 22, 2015) Massiah-Jackson, J.</vt:lpstr>
      <vt:lpstr>PowerPoint Presentation</vt:lpstr>
      <vt:lpstr>Protz v. W.C.A.B. (Derry Area School Dist.) 131 A.3d 572 (2016) Pellegrini, P.J.</vt:lpstr>
      <vt:lpstr>Protz v. W.C.A.B. (Derry Area School Dist.) 131 A.3d 572 (2016) Pellegrini, P.J.</vt:lpstr>
      <vt:lpstr>Montanile v. Board of Trustees National Elevator 136 S.Ct. 651 (2016) Thomas, J.</vt:lpstr>
      <vt:lpstr>PowerPoint Presentation</vt:lpstr>
      <vt:lpstr>Rincavage v. Katz PICS Case No. 16-0103 (C.P. Monroe Sept. 25, 2015) Williamson, J.</vt:lpstr>
      <vt:lpstr>Palmer v. Rackish PICS Case No. 15-1556 (C.P. Lycoming Aug. 20, 2015) Gray, J.</vt:lpstr>
      <vt:lpstr>Walker v. Scranton Hospital Company, LLC PICS Case No. 16-0452 (C.P. Lackawanna March 16, 2016) Nealon, J.</vt:lpstr>
      <vt:lpstr>PowerPoint Presentation</vt:lpstr>
      <vt:lpstr>Sernovitz v. Dershaw 127 A.3d 783 (Pa. 2015) Saylor, C.J.</vt:lpstr>
      <vt:lpstr>PowerPoint Presentation</vt:lpstr>
      <vt:lpstr>Euceda v. Green, DO PICS Case No 15-1766 (C.P. Lackawanna October 19, 2015) Nealon, J.</vt:lpstr>
      <vt:lpstr>Euceda v. Green, DO PICS Case No 15-1766 (C.P. Lackawanna October 19, 2015) Nealon, J.</vt:lpstr>
      <vt:lpstr>PowerPoint Presentation</vt:lpstr>
      <vt:lpstr>Page v. Moses Taylor Hospital Civil No. 11 CV 1402 (C.P. Lackawanna May 18, 2016) Nealon, J.</vt:lpstr>
      <vt:lpstr>Page v. Moses Taylor Hospital Civil No. 11 CV 1402 (C.P. Lackawanna May 6, 2016) Nealon, J.</vt:lpstr>
      <vt:lpstr>PowerPoint Presentation</vt:lpstr>
      <vt:lpstr>Schmigel v. Uchal 800 F.3d 113 (3rd Cir. 2015) Krause, C.J.</vt:lpstr>
      <vt:lpstr>PowerPoint Presentation</vt:lpstr>
      <vt:lpstr>Palar v. Wohlwend PICS Case No. 16-1423 (C.P. Jefferson March 11, 2016) Foradora, P.J.</vt:lpstr>
    </vt:vector>
  </TitlesOfParts>
  <Company>Rieders, Travis Law Firm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Year in Review</dc:title>
  <dc:creator>Amber Birk</dc:creator>
  <cp:lastModifiedBy>Amber Birk</cp:lastModifiedBy>
  <cp:revision>106</cp:revision>
  <cp:lastPrinted>2016-06-17T17:44:21Z</cp:lastPrinted>
  <dcterms:created xsi:type="dcterms:W3CDTF">2016-06-03T16:37:29Z</dcterms:created>
  <dcterms:modified xsi:type="dcterms:W3CDTF">2016-07-06T19:34:40Z</dcterms:modified>
</cp:coreProperties>
</file>