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9"/>
  </p:notes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175" d="100"/>
          <a:sy n="175" d="100"/>
        </p:scale>
        <p:origin x="-1960" y="-12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978BA772-AAE3-874D-82AE-75C6409E9BE1}" type="slidenum">
              <a:rPr lang="en-US"/>
              <a:pPr/>
              <a:t>‹#›</a:t>
            </a:fld>
            <a:endParaRPr lang="en-US"/>
          </a:p>
        </p:txBody>
      </p:sp>
    </p:spTree>
    <p:extLst>
      <p:ext uri="{BB962C8B-B14F-4D97-AF65-F5344CB8AC3E}">
        <p14:creationId xmlns:p14="http://schemas.microsoft.com/office/powerpoint/2010/main" val="4077643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image" Target="../media/image2.jpeg"/><Relationship Id="rId1" Type="http://schemas.openxmlformats.org/officeDocument/2006/relationships/tags" Target="../tags/tag7.xml"/><Relationship Id="rId2"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5939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59396" name="Rectangle 4"/>
          <p:cNvSpPr>
            <a:spLocks noGrp="1" noChangeArrowheads="1"/>
          </p:cNvSpPr>
          <p:nvPr>
            <p:ph type="dt" sz="half" idx="2"/>
          </p:nvPr>
        </p:nvSpPr>
        <p:spPr/>
        <p:txBody>
          <a:bodyPr/>
          <a:lstStyle>
            <a:lvl1pPr>
              <a:defRPr/>
            </a:lvl1pPr>
          </a:lstStyle>
          <a:p>
            <a:endParaRPr lang="en-US"/>
          </a:p>
        </p:txBody>
      </p:sp>
      <p:sp>
        <p:nvSpPr>
          <p:cNvPr id="59397" name="Rectangle 5"/>
          <p:cNvSpPr>
            <a:spLocks noGrp="1" noChangeArrowheads="1"/>
          </p:cNvSpPr>
          <p:nvPr>
            <p:ph type="ftr" sz="quarter" idx="3"/>
          </p:nvPr>
        </p:nvSpPr>
        <p:spPr/>
        <p:txBody>
          <a:bodyPr/>
          <a:lstStyle>
            <a:lvl1pPr>
              <a:defRPr/>
            </a:lvl1pPr>
          </a:lstStyle>
          <a:p>
            <a:endParaRPr lang="en-US"/>
          </a:p>
        </p:txBody>
      </p:sp>
      <p:sp>
        <p:nvSpPr>
          <p:cNvPr id="59398" name="Rectangle 6"/>
          <p:cNvSpPr>
            <a:spLocks noGrp="1" noChangeArrowheads="1"/>
          </p:cNvSpPr>
          <p:nvPr>
            <p:ph type="sldNum" sz="quarter" idx="4"/>
          </p:nvPr>
        </p:nvSpPr>
        <p:spPr/>
        <p:txBody>
          <a:bodyPr/>
          <a:lstStyle>
            <a:lvl1pPr>
              <a:defRPr/>
            </a:lvl1pPr>
          </a:lstStyle>
          <a:p>
            <a:fld id="{A5AEA356-6701-764C-A05A-DFE0287CA6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108342-8167-6744-9A3E-CB652EF61AB6}" type="slidenum">
              <a:rPr lang="en-US"/>
              <a:pPr/>
              <a:t>‹#›</a:t>
            </a:fld>
            <a:endParaRPr lang="en-US"/>
          </a:p>
        </p:txBody>
      </p:sp>
    </p:spTree>
    <p:extLst>
      <p:ext uri="{BB962C8B-B14F-4D97-AF65-F5344CB8AC3E}">
        <p14:creationId xmlns:p14="http://schemas.microsoft.com/office/powerpoint/2010/main" val="240291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25B575-DD4D-A24A-AC7B-788ABC32A04C}" type="slidenum">
              <a:rPr lang="en-US"/>
              <a:pPr/>
              <a:t>‹#›</a:t>
            </a:fld>
            <a:endParaRPr lang="en-US"/>
          </a:p>
        </p:txBody>
      </p:sp>
    </p:spTree>
    <p:extLst>
      <p:ext uri="{BB962C8B-B14F-4D97-AF65-F5344CB8AC3E}">
        <p14:creationId xmlns:p14="http://schemas.microsoft.com/office/powerpoint/2010/main" val="3560799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56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6656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66565" name="Rectangle 5"/>
          <p:cNvSpPr>
            <a:spLocks noGrp="1" noChangeArrowheads="1"/>
          </p:cNvSpPr>
          <p:nvPr>
            <p:ph type="dt" sz="half" idx="2"/>
          </p:nvPr>
        </p:nvSpPr>
        <p:spPr/>
        <p:txBody>
          <a:bodyPr/>
          <a:lstStyle>
            <a:lvl1pPr>
              <a:defRPr/>
            </a:lvl1pPr>
          </a:lstStyle>
          <a:p>
            <a:endParaRPr lang="en-US"/>
          </a:p>
        </p:txBody>
      </p:sp>
      <p:sp>
        <p:nvSpPr>
          <p:cNvPr id="66566" name="Rectangle 6"/>
          <p:cNvSpPr>
            <a:spLocks noGrp="1" noChangeArrowheads="1"/>
          </p:cNvSpPr>
          <p:nvPr>
            <p:ph type="ftr" sz="quarter" idx="3"/>
          </p:nvPr>
        </p:nvSpPr>
        <p:spPr/>
        <p:txBody>
          <a:bodyPr/>
          <a:lstStyle>
            <a:lvl1pPr>
              <a:defRPr/>
            </a:lvl1pPr>
          </a:lstStyle>
          <a:p>
            <a:endParaRPr lang="en-US"/>
          </a:p>
        </p:txBody>
      </p:sp>
      <p:sp>
        <p:nvSpPr>
          <p:cNvPr id="66567" name="Rectangle 7"/>
          <p:cNvSpPr>
            <a:spLocks noGrp="1" noChangeArrowheads="1"/>
          </p:cNvSpPr>
          <p:nvPr>
            <p:ph type="sldNum" sz="quarter" idx="4"/>
          </p:nvPr>
        </p:nvSpPr>
        <p:spPr/>
        <p:txBody>
          <a:bodyPr/>
          <a:lstStyle>
            <a:lvl1pPr>
              <a:defRPr/>
            </a:lvl1pPr>
          </a:lstStyle>
          <a:p>
            <a:fld id="{B5A6C895-3381-7C42-BA1C-97F2E879542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FEFBD6-7A41-B748-876B-4BBF177B6F7C}" type="slidenum">
              <a:rPr lang="en-US"/>
              <a:pPr/>
              <a:t>‹#›</a:t>
            </a:fld>
            <a:endParaRPr lang="en-US"/>
          </a:p>
        </p:txBody>
      </p:sp>
    </p:spTree>
    <p:extLst>
      <p:ext uri="{BB962C8B-B14F-4D97-AF65-F5344CB8AC3E}">
        <p14:creationId xmlns:p14="http://schemas.microsoft.com/office/powerpoint/2010/main" val="974934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BFA11D-45F1-3442-9491-BD5FCC710869}" type="slidenum">
              <a:rPr lang="en-US"/>
              <a:pPr/>
              <a:t>‹#›</a:t>
            </a:fld>
            <a:endParaRPr lang="en-US"/>
          </a:p>
        </p:txBody>
      </p:sp>
    </p:spTree>
    <p:extLst>
      <p:ext uri="{BB962C8B-B14F-4D97-AF65-F5344CB8AC3E}">
        <p14:creationId xmlns:p14="http://schemas.microsoft.com/office/powerpoint/2010/main" val="2090321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0BBE33-0D21-474F-B387-A7E6E1926E1E}" type="slidenum">
              <a:rPr lang="en-US"/>
              <a:pPr/>
              <a:t>‹#›</a:t>
            </a:fld>
            <a:endParaRPr lang="en-US"/>
          </a:p>
        </p:txBody>
      </p:sp>
    </p:spTree>
    <p:extLst>
      <p:ext uri="{BB962C8B-B14F-4D97-AF65-F5344CB8AC3E}">
        <p14:creationId xmlns:p14="http://schemas.microsoft.com/office/powerpoint/2010/main" val="1460097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7F9306A-C896-6045-9770-F0868B50C015}" type="slidenum">
              <a:rPr lang="en-US"/>
              <a:pPr/>
              <a:t>‹#›</a:t>
            </a:fld>
            <a:endParaRPr lang="en-US"/>
          </a:p>
        </p:txBody>
      </p:sp>
    </p:spTree>
    <p:extLst>
      <p:ext uri="{BB962C8B-B14F-4D97-AF65-F5344CB8AC3E}">
        <p14:creationId xmlns:p14="http://schemas.microsoft.com/office/powerpoint/2010/main" val="2268849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BBE452-77D1-7D47-B985-E2CB2D7671AE}" type="slidenum">
              <a:rPr lang="en-US"/>
              <a:pPr/>
              <a:t>‹#›</a:t>
            </a:fld>
            <a:endParaRPr lang="en-US"/>
          </a:p>
        </p:txBody>
      </p:sp>
    </p:spTree>
    <p:extLst>
      <p:ext uri="{BB962C8B-B14F-4D97-AF65-F5344CB8AC3E}">
        <p14:creationId xmlns:p14="http://schemas.microsoft.com/office/powerpoint/2010/main" val="1608144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F096E1-0997-5A4A-B548-332DAAF11EFD}" type="slidenum">
              <a:rPr lang="en-US"/>
              <a:pPr/>
              <a:t>‹#›</a:t>
            </a:fld>
            <a:endParaRPr lang="en-US"/>
          </a:p>
        </p:txBody>
      </p:sp>
    </p:spTree>
    <p:extLst>
      <p:ext uri="{BB962C8B-B14F-4D97-AF65-F5344CB8AC3E}">
        <p14:creationId xmlns:p14="http://schemas.microsoft.com/office/powerpoint/2010/main" val="881817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F2AE96-993C-4542-83E1-BA0466F1AECC}" type="slidenum">
              <a:rPr lang="en-US"/>
              <a:pPr/>
              <a:t>‹#›</a:t>
            </a:fld>
            <a:endParaRPr lang="en-US"/>
          </a:p>
        </p:txBody>
      </p:sp>
    </p:spTree>
    <p:extLst>
      <p:ext uri="{BB962C8B-B14F-4D97-AF65-F5344CB8AC3E}">
        <p14:creationId xmlns:p14="http://schemas.microsoft.com/office/powerpoint/2010/main" val="2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521F49-24EB-AB4F-A540-7924A875EE0A}" type="slidenum">
              <a:rPr lang="en-US"/>
              <a:pPr/>
              <a:t>‹#›</a:t>
            </a:fld>
            <a:endParaRPr lang="en-US"/>
          </a:p>
        </p:txBody>
      </p:sp>
    </p:spTree>
    <p:extLst>
      <p:ext uri="{BB962C8B-B14F-4D97-AF65-F5344CB8AC3E}">
        <p14:creationId xmlns:p14="http://schemas.microsoft.com/office/powerpoint/2010/main" val="3513552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46CED2-CE38-0848-BB06-DCAB7C9451CD}" type="slidenum">
              <a:rPr lang="en-US"/>
              <a:pPr/>
              <a:t>‹#›</a:t>
            </a:fld>
            <a:endParaRPr lang="en-US"/>
          </a:p>
        </p:txBody>
      </p:sp>
    </p:spTree>
    <p:extLst>
      <p:ext uri="{BB962C8B-B14F-4D97-AF65-F5344CB8AC3E}">
        <p14:creationId xmlns:p14="http://schemas.microsoft.com/office/powerpoint/2010/main" val="2322202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6B1A99-9581-404A-8038-34F384AE5053}" type="slidenum">
              <a:rPr lang="en-US"/>
              <a:pPr/>
              <a:t>‹#›</a:t>
            </a:fld>
            <a:endParaRPr lang="en-US"/>
          </a:p>
        </p:txBody>
      </p:sp>
    </p:spTree>
    <p:extLst>
      <p:ext uri="{BB962C8B-B14F-4D97-AF65-F5344CB8AC3E}">
        <p14:creationId xmlns:p14="http://schemas.microsoft.com/office/powerpoint/2010/main" val="840950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26668A-6C77-094A-AEF7-D7675B4897B1}" type="slidenum">
              <a:rPr lang="en-US"/>
              <a:pPr/>
              <a:t>‹#›</a:t>
            </a:fld>
            <a:endParaRPr lang="en-US"/>
          </a:p>
        </p:txBody>
      </p:sp>
    </p:spTree>
    <p:extLst>
      <p:ext uri="{BB962C8B-B14F-4D97-AF65-F5344CB8AC3E}">
        <p14:creationId xmlns:p14="http://schemas.microsoft.com/office/powerpoint/2010/main" val="46964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2F028C-E918-0E42-9E10-6ABE271D39E3}" type="slidenum">
              <a:rPr lang="en-US"/>
              <a:pPr/>
              <a:t>‹#›</a:t>
            </a:fld>
            <a:endParaRPr lang="en-US"/>
          </a:p>
        </p:txBody>
      </p:sp>
    </p:spTree>
    <p:extLst>
      <p:ext uri="{BB962C8B-B14F-4D97-AF65-F5344CB8AC3E}">
        <p14:creationId xmlns:p14="http://schemas.microsoft.com/office/powerpoint/2010/main" val="4156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275359-F4E5-0042-8119-1C73ECFF625B}" type="slidenum">
              <a:rPr lang="en-US"/>
              <a:pPr/>
              <a:t>‹#›</a:t>
            </a:fld>
            <a:endParaRPr lang="en-US"/>
          </a:p>
        </p:txBody>
      </p:sp>
    </p:spTree>
    <p:extLst>
      <p:ext uri="{BB962C8B-B14F-4D97-AF65-F5344CB8AC3E}">
        <p14:creationId xmlns:p14="http://schemas.microsoft.com/office/powerpoint/2010/main" val="110143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58EFBC-5430-944F-8E73-238C1B294CED}" type="slidenum">
              <a:rPr lang="en-US"/>
              <a:pPr/>
              <a:t>‹#›</a:t>
            </a:fld>
            <a:endParaRPr lang="en-US"/>
          </a:p>
        </p:txBody>
      </p:sp>
    </p:spTree>
    <p:extLst>
      <p:ext uri="{BB962C8B-B14F-4D97-AF65-F5344CB8AC3E}">
        <p14:creationId xmlns:p14="http://schemas.microsoft.com/office/powerpoint/2010/main" val="232829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1433E58-CD7E-9741-98F2-86A1909A4CB9}" type="slidenum">
              <a:rPr lang="en-US"/>
              <a:pPr/>
              <a:t>‹#›</a:t>
            </a:fld>
            <a:endParaRPr lang="en-US"/>
          </a:p>
        </p:txBody>
      </p:sp>
    </p:spTree>
    <p:extLst>
      <p:ext uri="{BB962C8B-B14F-4D97-AF65-F5344CB8AC3E}">
        <p14:creationId xmlns:p14="http://schemas.microsoft.com/office/powerpoint/2010/main" val="418929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B12199-5DF3-D444-9992-72DD595C468F}" type="slidenum">
              <a:rPr lang="en-US"/>
              <a:pPr/>
              <a:t>‹#›</a:t>
            </a:fld>
            <a:endParaRPr lang="en-US"/>
          </a:p>
        </p:txBody>
      </p:sp>
    </p:spTree>
    <p:extLst>
      <p:ext uri="{BB962C8B-B14F-4D97-AF65-F5344CB8AC3E}">
        <p14:creationId xmlns:p14="http://schemas.microsoft.com/office/powerpoint/2010/main" val="351343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CAA969-3CCD-CF47-9EA9-D629A29CC1C9}" type="slidenum">
              <a:rPr lang="en-US"/>
              <a:pPr/>
              <a:t>‹#›</a:t>
            </a:fld>
            <a:endParaRPr lang="en-US"/>
          </a:p>
        </p:txBody>
      </p:sp>
    </p:spTree>
    <p:extLst>
      <p:ext uri="{BB962C8B-B14F-4D97-AF65-F5344CB8AC3E}">
        <p14:creationId xmlns:p14="http://schemas.microsoft.com/office/powerpoint/2010/main" val="101028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B1B223-D69D-B046-9339-011E54B82296}" type="slidenum">
              <a:rPr lang="en-US"/>
              <a:pPr/>
              <a:t>‹#›</a:t>
            </a:fld>
            <a:endParaRPr lang="en-US"/>
          </a:p>
        </p:txBody>
      </p:sp>
    </p:spTree>
    <p:extLst>
      <p:ext uri="{BB962C8B-B14F-4D97-AF65-F5344CB8AC3E}">
        <p14:creationId xmlns:p14="http://schemas.microsoft.com/office/powerpoint/2010/main" val="39551480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tags" Target="../tags/tag5.xml"/><Relationship Id="rId14" Type="http://schemas.openxmlformats.org/officeDocument/2006/relationships/tags" Target="../tags/tag6.xml"/><Relationship Id="rId15"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FF18597D-BF2F-1B4E-894F-0256DDA3E9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539"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5540"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554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554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554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DDAB9EB8-7285-2A42-9D3B-8ADECB9182C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ea typeface="ＭＳ Ｐゴシック" charset="0"/>
        </a:defRPr>
      </a:lvl2pPr>
      <a:lvl3pPr algn="l" rtl="0" fontAlgn="base">
        <a:spcBef>
          <a:spcPct val="0"/>
        </a:spcBef>
        <a:spcAft>
          <a:spcPct val="0"/>
        </a:spcAft>
        <a:buClr>
          <a:schemeClr val="tx1"/>
        </a:buClr>
        <a:defRPr sz="3200">
          <a:solidFill>
            <a:schemeClr val="tx1"/>
          </a:solidFill>
          <a:latin typeface="Arial" charset="0"/>
          <a:ea typeface="ＭＳ Ｐゴシック" charset="0"/>
        </a:defRPr>
      </a:lvl3pPr>
      <a:lvl4pPr algn="l" rtl="0" fontAlgn="base">
        <a:spcBef>
          <a:spcPct val="0"/>
        </a:spcBef>
        <a:spcAft>
          <a:spcPct val="0"/>
        </a:spcAft>
        <a:buClr>
          <a:schemeClr val="tx1"/>
        </a:buClr>
        <a:defRPr sz="3200">
          <a:solidFill>
            <a:schemeClr val="tx1"/>
          </a:solidFill>
          <a:latin typeface="Arial" charset="0"/>
          <a:ea typeface="ＭＳ Ｐゴシック" charset="0"/>
        </a:defRPr>
      </a:lvl4pPr>
      <a:lvl5pPr algn="l" rtl="0" fontAlgn="base">
        <a:spcBef>
          <a:spcPct val="0"/>
        </a:spcBef>
        <a:spcAft>
          <a:spcPct val="0"/>
        </a:spcAft>
        <a:buClr>
          <a:schemeClr val="tx1"/>
        </a:buClr>
        <a:defRPr sz="3200">
          <a:solidFill>
            <a:schemeClr val="tx1"/>
          </a:solidFill>
          <a:latin typeface="Arial" charset="0"/>
          <a:ea typeface="ＭＳ Ｐゴシック" charset="0"/>
        </a:defRPr>
      </a:lvl5pPr>
      <a:lvl6pPr marL="457200" algn="l" rtl="0" fontAlgn="base">
        <a:spcBef>
          <a:spcPct val="0"/>
        </a:spcBef>
        <a:spcAft>
          <a:spcPct val="0"/>
        </a:spcAft>
        <a:buClr>
          <a:schemeClr val="tx1"/>
        </a:buClr>
        <a:defRPr sz="3200">
          <a:solidFill>
            <a:schemeClr val="tx1"/>
          </a:solidFill>
          <a:latin typeface="Arial" charset="0"/>
          <a:ea typeface="ＭＳ Ｐゴシック" charset="0"/>
        </a:defRPr>
      </a:lvl6pPr>
      <a:lvl7pPr marL="914400" algn="l" rtl="0" fontAlgn="base">
        <a:spcBef>
          <a:spcPct val="0"/>
        </a:spcBef>
        <a:spcAft>
          <a:spcPct val="0"/>
        </a:spcAft>
        <a:buClr>
          <a:schemeClr val="tx1"/>
        </a:buClr>
        <a:defRPr sz="3200">
          <a:solidFill>
            <a:schemeClr val="tx1"/>
          </a:solidFill>
          <a:latin typeface="Arial" charset="0"/>
          <a:ea typeface="ＭＳ Ｐゴシック" charset="0"/>
        </a:defRPr>
      </a:lvl7pPr>
      <a:lvl8pPr marL="1371600" algn="l" rtl="0" fontAlgn="base">
        <a:spcBef>
          <a:spcPct val="0"/>
        </a:spcBef>
        <a:spcAft>
          <a:spcPct val="0"/>
        </a:spcAft>
        <a:buClr>
          <a:schemeClr val="tx1"/>
        </a:buClr>
        <a:defRPr sz="3200">
          <a:solidFill>
            <a:schemeClr val="tx1"/>
          </a:solidFill>
          <a:latin typeface="Arial" charset="0"/>
          <a:ea typeface="ＭＳ Ｐゴシック" charset="0"/>
        </a:defRPr>
      </a:lvl8pPr>
      <a:lvl9pPr marL="1828800" algn="l" rtl="0" fontAlgn="base">
        <a:spcBef>
          <a:spcPct val="0"/>
        </a:spcBef>
        <a:spcAft>
          <a:spcPct val="0"/>
        </a:spcAft>
        <a:buClr>
          <a:schemeClr val="tx1"/>
        </a:buClr>
        <a:defRPr sz="3200">
          <a:solidFill>
            <a:schemeClr val="tx1"/>
          </a:solidFill>
          <a:latin typeface="Arial" charset="0"/>
          <a:ea typeface="ＭＳ Ｐゴシック"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ea typeface="+mn-ea"/>
        </a:defRPr>
      </a:lvl2pPr>
      <a:lvl3pPr marL="1143000" indent="-228600" algn="l" rtl="0" fontAlgn="base">
        <a:spcBef>
          <a:spcPct val="20000"/>
        </a:spcBef>
        <a:spcAft>
          <a:spcPct val="0"/>
        </a:spcAft>
        <a:buClr>
          <a:schemeClr val="tx1"/>
        </a:buClr>
        <a:buChar char="•"/>
        <a:defRPr sz="2400">
          <a:solidFill>
            <a:schemeClr val="tx1"/>
          </a:solidFill>
          <a:latin typeface="+mn-lt"/>
          <a:ea typeface="+mn-ea"/>
        </a:defRPr>
      </a:lvl3pPr>
      <a:lvl4pPr marL="1600200" indent="-228600" algn="l" rtl="0" fontAlgn="base">
        <a:spcBef>
          <a:spcPct val="20000"/>
        </a:spcBef>
        <a:spcAft>
          <a:spcPct val="0"/>
        </a:spcAft>
        <a:buClr>
          <a:schemeClr val="tx1"/>
        </a:buClr>
        <a:buChar char="•"/>
        <a:defRPr sz="2400">
          <a:solidFill>
            <a:schemeClr val="tx1"/>
          </a:solidFill>
          <a:latin typeface="+mn-lt"/>
          <a:ea typeface="+mn-ea"/>
        </a:defRPr>
      </a:lvl4pPr>
      <a:lvl5pPr marL="2057400" indent="-228600" algn="l" rtl="0" fontAlgn="base">
        <a:spcBef>
          <a:spcPct val="20000"/>
        </a:spcBef>
        <a:spcAft>
          <a:spcPct val="0"/>
        </a:spcAft>
        <a:buClr>
          <a:schemeClr val="tx1"/>
        </a:buClr>
        <a:buChar char="•"/>
        <a:defRPr sz="2400">
          <a:solidFill>
            <a:schemeClr val="tx1"/>
          </a:solidFill>
          <a:latin typeface="+mn-lt"/>
          <a:ea typeface="+mn-ea"/>
        </a:defRPr>
      </a:lvl5pPr>
      <a:lvl6pPr marL="2514600" indent="-228600" algn="l" rtl="0" fontAlgn="base">
        <a:spcBef>
          <a:spcPct val="20000"/>
        </a:spcBef>
        <a:spcAft>
          <a:spcPct val="0"/>
        </a:spcAft>
        <a:buClr>
          <a:schemeClr val="tx1"/>
        </a:buClr>
        <a:buChar char="•"/>
        <a:defRPr sz="2400">
          <a:solidFill>
            <a:schemeClr val="tx1"/>
          </a:solidFill>
          <a:latin typeface="+mn-lt"/>
          <a:ea typeface="+mn-ea"/>
        </a:defRPr>
      </a:lvl6pPr>
      <a:lvl7pPr marL="2971800" indent="-228600" algn="l" rtl="0" fontAlgn="base">
        <a:spcBef>
          <a:spcPct val="20000"/>
        </a:spcBef>
        <a:spcAft>
          <a:spcPct val="0"/>
        </a:spcAft>
        <a:buClr>
          <a:schemeClr val="tx1"/>
        </a:buClr>
        <a:buChar char="•"/>
        <a:defRPr sz="2400">
          <a:solidFill>
            <a:schemeClr val="tx1"/>
          </a:solidFill>
          <a:latin typeface="+mn-lt"/>
          <a:ea typeface="+mn-ea"/>
        </a:defRPr>
      </a:lvl7pPr>
      <a:lvl8pPr marL="3429000" indent="-228600" algn="l" rtl="0" fontAlgn="base">
        <a:spcBef>
          <a:spcPct val="20000"/>
        </a:spcBef>
        <a:spcAft>
          <a:spcPct val="0"/>
        </a:spcAft>
        <a:buClr>
          <a:schemeClr val="tx1"/>
        </a:buClr>
        <a:buChar char="•"/>
        <a:defRPr sz="2400">
          <a:solidFill>
            <a:schemeClr val="tx1"/>
          </a:solidFill>
          <a:latin typeface="+mn-lt"/>
          <a:ea typeface="+mn-ea"/>
        </a:defRPr>
      </a:lvl8pPr>
      <a:lvl9pPr marL="3886200" indent="-228600" algn="l" rtl="0" fontAlgn="base">
        <a:spcBef>
          <a:spcPct val="20000"/>
        </a:spcBef>
        <a:spcAft>
          <a:spcPct val="0"/>
        </a:spcAft>
        <a:buClr>
          <a:schemeClr val="tx1"/>
        </a:buClr>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567542" y="1770743"/>
            <a:ext cx="6168571" cy="1211943"/>
          </a:xfrm>
          <a:ln>
            <a:noFill/>
          </a:ln>
        </p:spPr>
        <p:txBody>
          <a:bodyPr/>
          <a:lstStyle/>
          <a:p>
            <a:pPr algn="ctr"/>
            <a:r>
              <a:rPr lang="en-US" u="sng" dirty="0" smtClean="0">
                <a:solidFill>
                  <a:srgbClr val="FFFF00"/>
                </a:solidFill>
                <a:cs typeface="Century Gothic"/>
              </a:rPr>
              <a:t>PENNSYLVANIA UNIFORM ARBITRATION ACT</a:t>
            </a:r>
            <a:endParaRPr lang="en-US" u="sng" dirty="0">
              <a:solidFill>
                <a:srgbClr val="FFFF00"/>
              </a:solidFill>
              <a:cs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Initiation of Arbitration §7321.10</a:t>
            </a:r>
            <a:endParaRPr lang="en-US" dirty="0">
              <a:solidFill>
                <a:srgbClr val="FFFF00"/>
              </a:solidFill>
            </a:endParaRPr>
          </a:p>
        </p:txBody>
      </p:sp>
      <p:sp>
        <p:nvSpPr>
          <p:cNvPr id="92163" name="Rectangle 3"/>
          <p:cNvSpPr>
            <a:spLocks noGrp="1" noChangeArrowheads="1"/>
          </p:cNvSpPr>
          <p:nvPr>
            <p:ph type="body" idx="1"/>
          </p:nvPr>
        </p:nvSpPr>
        <p:spPr>
          <a:xfrm>
            <a:off x="484641" y="1611086"/>
            <a:ext cx="8226425" cy="4201885"/>
          </a:xfrm>
        </p:spPr>
        <p:txBody>
          <a:bodyPr/>
          <a:lstStyle/>
          <a:p>
            <a:pPr marL="0" indent="0">
              <a:buNone/>
            </a:pPr>
            <a:r>
              <a:rPr lang="en-US" sz="2000" b="1" u="sng" dirty="0">
                <a:solidFill>
                  <a:srgbClr val="FFFF00"/>
                </a:solidFill>
                <a:latin typeface="+mn-lt"/>
                <a:ea typeface="+mn-ea"/>
                <a:cs typeface="+mn-cs"/>
              </a:rPr>
              <a:t>Rejoinder</a:t>
            </a:r>
            <a:r>
              <a:rPr lang="en-US" sz="2000" b="1" dirty="0">
                <a:solidFill>
                  <a:srgbClr val="FFFF00"/>
                </a:solidFill>
                <a:latin typeface="+mn-lt"/>
                <a:ea typeface="+mn-ea"/>
                <a:cs typeface="+mn-cs"/>
              </a:rPr>
              <a:t>:   As you know, there are many examples for rescission, including in Pennsylvania.  I agree that the U.S. Supreme Court has ruled that California may not prohibit a whole class of arbitration claims; however, the court also has made clear that the right to arbitrate is subject to preexisting state law principles.  All I am trying to do is make sure those state law principles are preserved.  A revocation period would be excellent because it is consistent with other consumer oriented statutes in Pennsylvania and would be completely consistent with the United States Supreme Court.  We would not be outlawing any type of arbitration, </a:t>
            </a:r>
            <a:r>
              <a:rPr lang="en-US" sz="2000" b="1" dirty="0" err="1">
                <a:solidFill>
                  <a:srgbClr val="FFFF00"/>
                </a:solidFill>
                <a:latin typeface="+mn-lt"/>
                <a:ea typeface="+mn-ea"/>
                <a:cs typeface="+mn-cs"/>
              </a:rPr>
              <a:t>predispute</a:t>
            </a:r>
            <a:r>
              <a:rPr lang="en-US" sz="2000" b="1" dirty="0">
                <a:solidFill>
                  <a:srgbClr val="FFFF00"/>
                </a:solidFill>
                <a:latin typeface="+mn-lt"/>
                <a:ea typeface="+mn-ea"/>
                <a:cs typeface="+mn-cs"/>
              </a:rPr>
              <a:t> or otherwise, but rather simply providing revocation of the arbitration agreement in consumer transactions.  I see no problem with that.</a:t>
            </a:r>
          </a:p>
          <a:p>
            <a:pPr marL="0" indent="0">
              <a:buNone/>
            </a:pPr>
            <a:endParaRPr lang="en-US" b="1" u="sng" dirty="0"/>
          </a:p>
        </p:txBody>
      </p:sp>
    </p:spTree>
    <p:extLst>
      <p:ext uri="{BB962C8B-B14F-4D97-AF65-F5344CB8AC3E}">
        <p14:creationId xmlns:p14="http://schemas.microsoft.com/office/powerpoint/2010/main" val="354001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Venue §7321.28</a:t>
            </a:r>
            <a:endParaRPr lang="en-US" dirty="0">
              <a:solidFill>
                <a:srgbClr val="FFFF00"/>
              </a:solidFill>
            </a:endParaRPr>
          </a:p>
        </p:txBody>
      </p:sp>
      <p:sp>
        <p:nvSpPr>
          <p:cNvPr id="92163" name="Rectangle 3"/>
          <p:cNvSpPr>
            <a:spLocks noGrp="1" noChangeArrowheads="1"/>
          </p:cNvSpPr>
          <p:nvPr>
            <p:ph type="body" idx="1"/>
          </p:nvPr>
        </p:nvSpPr>
        <p:spPr>
          <a:xfrm>
            <a:off x="470127" y="2053771"/>
            <a:ext cx="8226425" cy="2452914"/>
          </a:xfrm>
        </p:spPr>
        <p:txBody>
          <a:bodyPr/>
          <a:lstStyle/>
          <a:p>
            <a:pPr marL="0" indent="0">
              <a:buNone/>
            </a:pPr>
            <a:r>
              <a:rPr lang="en-US" b="1" u="sng" dirty="0" smtClean="0"/>
              <a:t>My Comment</a:t>
            </a:r>
            <a:r>
              <a:rPr lang="en-US" dirty="0" smtClean="0"/>
              <a:t>:  </a:t>
            </a:r>
            <a:r>
              <a:rPr lang="en-US" i="1" dirty="0">
                <a:solidFill>
                  <a:schemeClr val="tx1"/>
                </a:solidFill>
                <a:latin typeface="+mn-lt"/>
                <a:ea typeface="+mn-ea"/>
                <a:cs typeface="+mn-cs"/>
              </a:rPr>
              <a:t>Sometimes arbitration agreements have very unreasonable venue provisions. There ought to be a general rule that venue is going to follow the state rule in general. Exceptions, in commercial disputes, should be permitted only between parties of equal bargaining strength.</a:t>
            </a:r>
          </a:p>
          <a:p>
            <a:pPr marL="0" indent="0">
              <a:buNone/>
            </a:pPr>
            <a:endParaRPr lang="en-US" b="1" u="sng" dirty="0"/>
          </a:p>
        </p:txBody>
      </p:sp>
    </p:spTree>
    <p:extLst>
      <p:ext uri="{BB962C8B-B14F-4D97-AF65-F5344CB8AC3E}">
        <p14:creationId xmlns:p14="http://schemas.microsoft.com/office/powerpoint/2010/main" val="375795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Venue §7321.28</a:t>
            </a:r>
            <a:endParaRPr lang="en-US" dirty="0">
              <a:solidFill>
                <a:srgbClr val="FFFF00"/>
              </a:solidFill>
            </a:endParaRPr>
          </a:p>
        </p:txBody>
      </p:sp>
      <p:sp>
        <p:nvSpPr>
          <p:cNvPr id="92163" name="Rectangle 3"/>
          <p:cNvSpPr>
            <a:spLocks noGrp="1" noChangeArrowheads="1"/>
          </p:cNvSpPr>
          <p:nvPr>
            <p:ph type="body" idx="1"/>
          </p:nvPr>
        </p:nvSpPr>
        <p:spPr>
          <a:xfrm>
            <a:off x="470127" y="2053771"/>
            <a:ext cx="8226425" cy="3410858"/>
          </a:xfrm>
        </p:spPr>
        <p:txBody>
          <a:bodyPr/>
          <a:lstStyle/>
          <a:p>
            <a:pPr marL="0" indent="0">
              <a:buNone/>
            </a:pPr>
            <a:r>
              <a:rPr lang="en-US" b="1" u="sng" dirty="0" smtClean="0"/>
              <a:t>Your Response</a:t>
            </a:r>
            <a:r>
              <a:rPr lang="en-US" dirty="0" smtClean="0"/>
              <a:t>:  </a:t>
            </a:r>
            <a:r>
              <a:rPr lang="en-US" i="1" dirty="0">
                <a:solidFill>
                  <a:schemeClr val="tx1"/>
                </a:solidFill>
                <a:latin typeface="+mn-lt"/>
                <a:ea typeface="+mn-ea"/>
                <a:cs typeface="+mn-cs"/>
              </a:rPr>
              <a:t>This was considered in the RUAA, and it was noted that there is a problem if a weaker party is required to travel to a distant location.  The courts generally will void these clauses as unconscionable.  There are cases in both New York and California.  </a:t>
            </a:r>
          </a:p>
          <a:p>
            <a:pPr marL="0" indent="0">
              <a:buNone/>
            </a:pPr>
            <a:r>
              <a:rPr lang="en-US" i="1" dirty="0">
                <a:solidFill>
                  <a:schemeClr val="tx1"/>
                </a:solidFill>
                <a:latin typeface="+mn-lt"/>
                <a:ea typeface="+mn-ea"/>
                <a:cs typeface="+mn-cs"/>
              </a:rPr>
              <a:t>It might be an idea to put in specific language dealing with situations where the choice of venue is unconscionable as part of a contract of adhesion.</a:t>
            </a:r>
          </a:p>
          <a:p>
            <a:pPr marL="0" indent="0">
              <a:buNone/>
            </a:pPr>
            <a:endParaRPr lang="en-US" b="1" u="sng" dirty="0"/>
          </a:p>
        </p:txBody>
      </p:sp>
    </p:spTree>
    <p:extLst>
      <p:ext uri="{BB962C8B-B14F-4D97-AF65-F5344CB8AC3E}">
        <p14:creationId xmlns:p14="http://schemas.microsoft.com/office/powerpoint/2010/main" val="224504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Venue §7321.28</a:t>
            </a:r>
            <a:endParaRPr lang="en-US" dirty="0">
              <a:solidFill>
                <a:srgbClr val="FFFF00"/>
              </a:solidFill>
            </a:endParaRPr>
          </a:p>
        </p:txBody>
      </p:sp>
      <p:sp>
        <p:nvSpPr>
          <p:cNvPr id="92163" name="Rectangle 3"/>
          <p:cNvSpPr>
            <a:spLocks noGrp="1" noChangeArrowheads="1"/>
          </p:cNvSpPr>
          <p:nvPr>
            <p:ph type="body" idx="1"/>
          </p:nvPr>
        </p:nvSpPr>
        <p:spPr>
          <a:xfrm>
            <a:off x="470127" y="2053771"/>
            <a:ext cx="8226425" cy="2467429"/>
          </a:xfrm>
        </p:spPr>
        <p:txBody>
          <a:bodyPr/>
          <a:lstStyle/>
          <a:p>
            <a:pPr marL="0" indent="0">
              <a:buNone/>
            </a:pPr>
            <a:r>
              <a:rPr lang="en-US" b="1" u="sng" dirty="0">
                <a:solidFill>
                  <a:srgbClr val="FFFF00"/>
                </a:solidFill>
                <a:latin typeface="+mn-lt"/>
                <a:ea typeface="+mn-ea"/>
                <a:cs typeface="+mn-cs"/>
              </a:rPr>
              <a:t>Rejoinder</a:t>
            </a:r>
            <a:r>
              <a:rPr lang="en-US" b="1" dirty="0" smtClean="0">
                <a:solidFill>
                  <a:srgbClr val="FFFF00"/>
                </a:solidFill>
                <a:latin typeface="+mn-lt"/>
                <a:ea typeface="+mn-ea"/>
                <a:cs typeface="+mn-cs"/>
              </a:rPr>
              <a:t>:  “</a:t>
            </a:r>
            <a:r>
              <a:rPr lang="en-US" b="1" dirty="0">
                <a:solidFill>
                  <a:srgbClr val="FFFF00"/>
                </a:solidFill>
                <a:latin typeface="+mn-lt"/>
                <a:ea typeface="+mn-ea"/>
                <a:cs typeface="+mn-cs"/>
              </a:rPr>
              <a:t>Venue shall be subject to laws of </a:t>
            </a:r>
            <a:r>
              <a:rPr lang="en-US" b="1" dirty="0" err="1">
                <a:solidFill>
                  <a:srgbClr val="FFFF00"/>
                </a:solidFill>
                <a:latin typeface="+mn-lt"/>
                <a:ea typeface="+mn-ea"/>
                <a:cs typeface="+mn-cs"/>
              </a:rPr>
              <a:t>unconscionability</a:t>
            </a:r>
            <a:r>
              <a:rPr lang="en-US" b="1" dirty="0">
                <a:solidFill>
                  <a:srgbClr val="FFFF00"/>
                </a:solidFill>
                <a:latin typeface="+mn-lt"/>
                <a:ea typeface="+mn-ea"/>
                <a:cs typeface="+mn-cs"/>
              </a:rPr>
              <a:t>, public policy and the bargaining strength of the parties.  Generally, a Pennsylvania consumer shall not be required to litigate outside of his county of residence.”</a:t>
            </a:r>
            <a:endParaRPr lang="en-US" dirty="0">
              <a:solidFill>
                <a:srgbClr val="FFFF00"/>
              </a:solidFill>
              <a:latin typeface="+mn-lt"/>
              <a:ea typeface="+mn-ea"/>
              <a:cs typeface="+mn-cs"/>
            </a:endParaRPr>
          </a:p>
          <a:p>
            <a:pPr marL="0" indent="0">
              <a:buNone/>
            </a:pPr>
            <a:endParaRPr lang="en-US" b="1" u="sng" dirty="0"/>
          </a:p>
        </p:txBody>
      </p:sp>
    </p:spTree>
    <p:extLst>
      <p:ext uri="{BB962C8B-B14F-4D97-AF65-F5344CB8AC3E}">
        <p14:creationId xmlns:p14="http://schemas.microsoft.com/office/powerpoint/2010/main" val="208166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Attorney’s Fees</a:t>
            </a:r>
            <a:endParaRPr lang="en-US" dirty="0">
              <a:solidFill>
                <a:srgbClr val="FFFF00"/>
              </a:solidFill>
            </a:endParaRPr>
          </a:p>
        </p:txBody>
      </p:sp>
      <p:sp>
        <p:nvSpPr>
          <p:cNvPr id="92163" name="Rectangle 3"/>
          <p:cNvSpPr>
            <a:spLocks noGrp="1" noChangeArrowheads="1"/>
          </p:cNvSpPr>
          <p:nvPr>
            <p:ph type="body" idx="1"/>
          </p:nvPr>
        </p:nvSpPr>
        <p:spPr>
          <a:xfrm>
            <a:off x="462870" y="2300514"/>
            <a:ext cx="8226425" cy="1545772"/>
          </a:xfrm>
        </p:spPr>
        <p:txBody>
          <a:bodyPr/>
          <a:lstStyle/>
          <a:p>
            <a:pPr marL="0" indent="0">
              <a:buNone/>
            </a:pPr>
            <a:r>
              <a:rPr lang="en-US" dirty="0">
                <a:solidFill>
                  <a:schemeClr val="tx1"/>
                </a:solidFill>
                <a:latin typeface="+mn-lt"/>
                <a:ea typeface="+mn-ea"/>
                <a:cs typeface="+mn-cs"/>
              </a:rPr>
              <a:t>“No attorney’s fees shall be granted other than is permitted by Pennsylvania, federal statutory authority or common law.”</a:t>
            </a:r>
            <a:endParaRPr lang="en-US" b="1" u="sng" dirty="0"/>
          </a:p>
        </p:txBody>
      </p:sp>
    </p:spTree>
    <p:extLst>
      <p:ext uri="{BB962C8B-B14F-4D97-AF65-F5344CB8AC3E}">
        <p14:creationId xmlns:p14="http://schemas.microsoft.com/office/powerpoint/2010/main" val="101540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Remedies</a:t>
            </a:r>
            <a:endParaRPr lang="en-US" dirty="0">
              <a:solidFill>
                <a:srgbClr val="FFFF00"/>
              </a:solidFill>
            </a:endParaRPr>
          </a:p>
        </p:txBody>
      </p:sp>
      <p:sp>
        <p:nvSpPr>
          <p:cNvPr id="92163" name="Rectangle 3"/>
          <p:cNvSpPr>
            <a:spLocks noGrp="1" noChangeArrowheads="1"/>
          </p:cNvSpPr>
          <p:nvPr>
            <p:ph type="body" idx="1"/>
          </p:nvPr>
        </p:nvSpPr>
        <p:spPr>
          <a:xfrm>
            <a:off x="462870" y="2300514"/>
            <a:ext cx="8226425" cy="1545772"/>
          </a:xfrm>
        </p:spPr>
        <p:txBody>
          <a:bodyPr/>
          <a:lstStyle/>
          <a:p>
            <a:pPr marL="0" indent="0">
              <a:buNone/>
            </a:pPr>
            <a:r>
              <a:rPr lang="en-US" dirty="0">
                <a:solidFill>
                  <a:schemeClr val="tx1"/>
                </a:solidFill>
                <a:latin typeface="+mn-lt"/>
                <a:ea typeface="+mn-ea"/>
                <a:cs typeface="+mn-cs"/>
              </a:rPr>
              <a:t>“No remedies or procedures are intended by this Act than which exist with respect to applicable Pennsylvania, or federal statutory or common law.” </a:t>
            </a:r>
          </a:p>
          <a:p>
            <a:pPr marL="0" indent="0">
              <a:buNone/>
            </a:pPr>
            <a:endParaRPr lang="en-US" b="1" u="sng" dirty="0"/>
          </a:p>
        </p:txBody>
      </p:sp>
    </p:spTree>
    <p:extLst>
      <p:ext uri="{BB962C8B-B14F-4D97-AF65-F5344CB8AC3E}">
        <p14:creationId xmlns:p14="http://schemas.microsoft.com/office/powerpoint/2010/main" val="362896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Arbitrators</a:t>
            </a:r>
            <a:endParaRPr lang="en-US" dirty="0">
              <a:solidFill>
                <a:srgbClr val="FFFF00"/>
              </a:solidFill>
            </a:endParaRPr>
          </a:p>
        </p:txBody>
      </p:sp>
      <p:sp>
        <p:nvSpPr>
          <p:cNvPr id="92163" name="Rectangle 3"/>
          <p:cNvSpPr>
            <a:spLocks noGrp="1" noChangeArrowheads="1"/>
          </p:cNvSpPr>
          <p:nvPr>
            <p:ph type="body" idx="1"/>
          </p:nvPr>
        </p:nvSpPr>
        <p:spPr>
          <a:xfrm>
            <a:off x="484641" y="2024742"/>
            <a:ext cx="8226425" cy="2438400"/>
          </a:xfrm>
        </p:spPr>
        <p:txBody>
          <a:bodyPr/>
          <a:lstStyle/>
          <a:p>
            <a:pPr marL="0" indent="0">
              <a:buNone/>
            </a:pPr>
            <a:r>
              <a:rPr lang="en-US" dirty="0" smtClean="0">
                <a:solidFill>
                  <a:schemeClr val="tx1"/>
                </a:solidFill>
                <a:latin typeface="+mn-lt"/>
                <a:ea typeface="+mn-ea"/>
                <a:cs typeface="+mn-cs"/>
              </a:rPr>
              <a:t>“In </a:t>
            </a:r>
            <a:r>
              <a:rPr lang="en-US" dirty="0">
                <a:solidFill>
                  <a:schemeClr val="tx1"/>
                </a:solidFill>
                <a:latin typeface="+mn-lt"/>
                <a:ea typeface="+mn-ea"/>
                <a:cs typeface="+mn-cs"/>
              </a:rPr>
              <a:t>the event the parties cannot agree upon an arbitration system, and in the consumer transaction where the consumer will not agree to the arbitrators, each party may name an arbitrator and a court of common pleas for the county in which the consumer is a resident may appoint a third.” </a:t>
            </a:r>
            <a:endParaRPr lang="en-US" b="1" u="sng" dirty="0"/>
          </a:p>
        </p:txBody>
      </p:sp>
    </p:spTree>
    <p:extLst>
      <p:ext uri="{BB962C8B-B14F-4D97-AF65-F5344CB8AC3E}">
        <p14:creationId xmlns:p14="http://schemas.microsoft.com/office/powerpoint/2010/main" val="228393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ln>
            <a:solidFill>
              <a:srgbClr val="FFFF00"/>
            </a:solidFill>
          </a:ln>
        </p:spPr>
        <p:txBody>
          <a:bodyPr/>
          <a:lstStyle/>
          <a:p>
            <a:pPr algn="ctr"/>
            <a:r>
              <a:rPr lang="en-US" dirty="0" smtClean="0">
                <a:solidFill>
                  <a:srgbClr val="FFFF00"/>
                </a:solidFill>
              </a:rPr>
              <a:t>Subsection (a), Waiver or variance, starting on line 21, p.17</a:t>
            </a:r>
            <a:endParaRPr lang="en-US" dirty="0">
              <a:solidFill>
                <a:srgbClr val="FFFF00"/>
              </a:solidFill>
            </a:endParaRPr>
          </a:p>
        </p:txBody>
      </p:sp>
      <p:sp>
        <p:nvSpPr>
          <p:cNvPr id="92163" name="Rectangle 3"/>
          <p:cNvSpPr>
            <a:spLocks noGrp="1" noChangeArrowheads="1"/>
          </p:cNvSpPr>
          <p:nvPr>
            <p:ph type="body" idx="1"/>
          </p:nvPr>
        </p:nvSpPr>
        <p:spPr>
          <a:xfrm>
            <a:off x="455613" y="2402115"/>
            <a:ext cx="8226425" cy="1429657"/>
          </a:xfrm>
        </p:spPr>
        <p:txBody>
          <a:bodyPr/>
          <a:lstStyle/>
          <a:p>
            <a:pPr marL="0" indent="0">
              <a:buNone/>
            </a:pPr>
            <a:r>
              <a:rPr lang="en-US" b="1" u="sng" dirty="0" smtClean="0"/>
              <a:t>My Comment</a:t>
            </a:r>
            <a:r>
              <a:rPr lang="en-US" dirty="0" smtClean="0"/>
              <a:t>:  </a:t>
            </a:r>
            <a:r>
              <a:rPr lang="en-US" i="1" dirty="0" smtClean="0"/>
              <a:t>I would like to see added to the “absolute prohibition” list line 23, p. 18 any issue related to contracts of adhesion.</a:t>
            </a:r>
            <a:endParaRPr lang="en-US" i="1" dirty="0"/>
          </a:p>
        </p:txBody>
      </p:sp>
    </p:spTree>
    <p:extLst>
      <p:ext uri="{BB962C8B-B14F-4D97-AF65-F5344CB8AC3E}">
        <p14:creationId xmlns:p14="http://schemas.microsoft.com/office/powerpoint/2010/main" val="182904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ln>
            <a:solidFill>
              <a:srgbClr val="FFFF00"/>
            </a:solidFill>
          </a:ln>
        </p:spPr>
        <p:txBody>
          <a:bodyPr/>
          <a:lstStyle/>
          <a:p>
            <a:pPr algn="ctr"/>
            <a:r>
              <a:rPr lang="en-US" dirty="0" smtClean="0">
                <a:solidFill>
                  <a:srgbClr val="FFFF00"/>
                </a:solidFill>
              </a:rPr>
              <a:t>Subsection (a), Waiver or variance, starting on line 21, p.17</a:t>
            </a:r>
            <a:endParaRPr lang="en-US" dirty="0">
              <a:solidFill>
                <a:srgbClr val="FFFF00"/>
              </a:solidFill>
            </a:endParaRPr>
          </a:p>
        </p:txBody>
      </p:sp>
      <p:sp>
        <p:nvSpPr>
          <p:cNvPr id="92163" name="Rectangle 3"/>
          <p:cNvSpPr>
            <a:spLocks noGrp="1" noChangeArrowheads="1"/>
          </p:cNvSpPr>
          <p:nvPr>
            <p:ph type="body" idx="1"/>
          </p:nvPr>
        </p:nvSpPr>
        <p:spPr>
          <a:xfrm>
            <a:off x="470127" y="2104572"/>
            <a:ext cx="8226425" cy="3127828"/>
          </a:xfrm>
        </p:spPr>
        <p:txBody>
          <a:bodyPr/>
          <a:lstStyle/>
          <a:p>
            <a:pPr marL="0" indent="0">
              <a:buNone/>
            </a:pPr>
            <a:r>
              <a:rPr lang="en-US" b="1" u="sng" dirty="0" smtClean="0"/>
              <a:t>Your Response</a:t>
            </a:r>
            <a:r>
              <a:rPr lang="en-US" dirty="0" smtClean="0"/>
              <a:t>:  </a:t>
            </a:r>
            <a:r>
              <a:rPr lang="en-US" i="1" dirty="0" smtClean="0"/>
              <a:t>I don</a:t>
            </a:r>
            <a:r>
              <a:rPr lang="uk-UA" i="1" dirty="0" smtClean="0"/>
              <a:t>’</a:t>
            </a:r>
            <a:r>
              <a:rPr lang="en-US" i="1" dirty="0" smtClean="0"/>
              <a:t>t know whether it is a good idea in the this section to prohibit waiver of arbitration clauses, even if there is a contract of adhesion.  For example, if a customer of a big box store winds up signing a contract that contains an arbitration clause, and it is a contract of adhesion, the customer may want the short-cut of an arbitration procedure for a few hundred dollar dispute rather than going through a full court hearing.</a:t>
            </a:r>
            <a:endParaRPr lang="en-US" i="1" dirty="0"/>
          </a:p>
        </p:txBody>
      </p:sp>
    </p:spTree>
    <p:extLst>
      <p:ext uri="{BB962C8B-B14F-4D97-AF65-F5344CB8AC3E}">
        <p14:creationId xmlns:p14="http://schemas.microsoft.com/office/powerpoint/2010/main" val="74272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ln>
            <a:solidFill>
              <a:srgbClr val="FFFF00"/>
            </a:solidFill>
          </a:ln>
        </p:spPr>
        <p:txBody>
          <a:bodyPr/>
          <a:lstStyle/>
          <a:p>
            <a:pPr algn="ctr"/>
            <a:r>
              <a:rPr lang="en-US" dirty="0" smtClean="0">
                <a:solidFill>
                  <a:srgbClr val="FFFF00"/>
                </a:solidFill>
              </a:rPr>
              <a:t>Subsection (a), Waiver or variance, starting on line 21, p.17</a:t>
            </a:r>
            <a:endParaRPr lang="en-US" dirty="0">
              <a:solidFill>
                <a:srgbClr val="FFFF00"/>
              </a:solidFill>
            </a:endParaRPr>
          </a:p>
        </p:txBody>
      </p:sp>
      <p:sp>
        <p:nvSpPr>
          <p:cNvPr id="92163" name="Rectangle 3"/>
          <p:cNvSpPr>
            <a:spLocks noGrp="1" noChangeArrowheads="1"/>
          </p:cNvSpPr>
          <p:nvPr>
            <p:ph type="body" idx="1"/>
          </p:nvPr>
        </p:nvSpPr>
        <p:spPr>
          <a:xfrm>
            <a:off x="470127" y="2104572"/>
            <a:ext cx="8226425" cy="3127828"/>
          </a:xfrm>
        </p:spPr>
        <p:txBody>
          <a:bodyPr/>
          <a:lstStyle/>
          <a:p>
            <a:pPr marL="0" indent="0">
              <a:buNone/>
            </a:pPr>
            <a:r>
              <a:rPr lang="en-US" b="1" u="sng" dirty="0" smtClean="0"/>
              <a:t>Your Response Cont’d</a:t>
            </a:r>
            <a:r>
              <a:rPr lang="en-US" dirty="0" smtClean="0"/>
              <a:t>:  </a:t>
            </a:r>
            <a:r>
              <a:rPr lang="en-US" i="1" dirty="0">
                <a:solidFill>
                  <a:schemeClr val="tx1"/>
                </a:solidFill>
                <a:latin typeface="+mn-lt"/>
                <a:ea typeface="+mn-ea"/>
                <a:cs typeface="+mn-cs"/>
              </a:rPr>
              <a:t>“Nothing in this bill should modify the right of any party to challenge the enforceability of an arbitration agreement on the grounds that it is a contract of adhesion, in that it was imposed upon a party without the opportunity for negotiation, or if the agreement or any term of the agreement affords an unreasonable advantage to the drafting party.</a:t>
            </a:r>
          </a:p>
          <a:p>
            <a:pPr marL="0" indent="0">
              <a:buNone/>
            </a:pPr>
            <a:endParaRPr lang="en-US" dirty="0"/>
          </a:p>
        </p:txBody>
      </p:sp>
    </p:spTree>
    <p:extLst>
      <p:ext uri="{BB962C8B-B14F-4D97-AF65-F5344CB8AC3E}">
        <p14:creationId xmlns:p14="http://schemas.microsoft.com/office/powerpoint/2010/main" val="426302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§7321.7, p. 20, line 1</a:t>
            </a:r>
            <a:endParaRPr lang="en-US" dirty="0">
              <a:solidFill>
                <a:srgbClr val="FFFF00"/>
              </a:solidFill>
            </a:endParaRPr>
          </a:p>
        </p:txBody>
      </p:sp>
      <p:sp>
        <p:nvSpPr>
          <p:cNvPr id="92163" name="Rectangle 3"/>
          <p:cNvSpPr>
            <a:spLocks noGrp="1" noChangeArrowheads="1"/>
          </p:cNvSpPr>
          <p:nvPr>
            <p:ph type="body" idx="1"/>
          </p:nvPr>
        </p:nvSpPr>
        <p:spPr>
          <a:xfrm>
            <a:off x="470127" y="1560285"/>
            <a:ext cx="8226425" cy="4172857"/>
          </a:xfrm>
        </p:spPr>
        <p:txBody>
          <a:bodyPr/>
          <a:lstStyle/>
          <a:p>
            <a:pPr marL="0" indent="0">
              <a:buNone/>
            </a:pPr>
            <a:r>
              <a:rPr lang="en-US" b="1" u="sng" dirty="0" smtClean="0"/>
              <a:t>My Comment</a:t>
            </a:r>
            <a:r>
              <a:rPr lang="en-US" dirty="0" smtClean="0"/>
              <a:t>:  </a:t>
            </a:r>
            <a:r>
              <a:rPr lang="en-US" i="1" dirty="0">
                <a:solidFill>
                  <a:schemeClr val="tx1"/>
                </a:solidFill>
                <a:latin typeface="+mn-lt"/>
                <a:ea typeface="+mn-ea"/>
                <a:cs typeface="+mn-cs"/>
              </a:rPr>
              <a:t>Validity of agreement to arbitrate. The general rule is that an agreement "contain in a record to submit to arbitration any existing or subsequent controversy arising between the parties" is valid unless there is a ground existing at law or in equity for revocation of a contract. I think that is too narrow. The agreement should not be binding if it violates "public policy" or is inconsistent with any other state or federal statute or regulation. Further, I would like to see this general rule applied only to commercial disputes rather than to consumer or personal injury disputes.</a:t>
            </a:r>
          </a:p>
          <a:p>
            <a:pPr marL="0" indent="0">
              <a:buNone/>
            </a:pPr>
            <a:endParaRPr lang="en-US" dirty="0"/>
          </a:p>
        </p:txBody>
      </p:sp>
    </p:spTree>
    <p:extLst>
      <p:ext uri="{BB962C8B-B14F-4D97-AF65-F5344CB8AC3E}">
        <p14:creationId xmlns:p14="http://schemas.microsoft.com/office/powerpoint/2010/main" val="305191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§7321.7, p. 20, line 1</a:t>
            </a:r>
            <a:endParaRPr lang="en-US" dirty="0">
              <a:solidFill>
                <a:srgbClr val="FFFF00"/>
              </a:solidFill>
            </a:endParaRPr>
          </a:p>
        </p:txBody>
      </p:sp>
      <p:sp>
        <p:nvSpPr>
          <p:cNvPr id="92163" name="Rectangle 3"/>
          <p:cNvSpPr>
            <a:spLocks noGrp="1" noChangeArrowheads="1"/>
          </p:cNvSpPr>
          <p:nvPr>
            <p:ph type="body" idx="1"/>
          </p:nvPr>
        </p:nvSpPr>
        <p:spPr>
          <a:xfrm>
            <a:off x="462870" y="1342571"/>
            <a:ext cx="8226425" cy="4702629"/>
          </a:xfrm>
        </p:spPr>
        <p:txBody>
          <a:bodyPr/>
          <a:lstStyle/>
          <a:p>
            <a:pPr marL="0" indent="0">
              <a:buNone/>
            </a:pPr>
            <a:r>
              <a:rPr lang="en-US" b="1" u="sng" dirty="0" smtClean="0"/>
              <a:t>Your Response</a:t>
            </a:r>
            <a:r>
              <a:rPr lang="en-US" dirty="0" smtClean="0"/>
              <a:t>:  </a:t>
            </a:r>
            <a:r>
              <a:rPr lang="en-US" i="1" dirty="0">
                <a:solidFill>
                  <a:schemeClr val="tx1"/>
                </a:solidFill>
                <a:latin typeface="+mn-lt"/>
                <a:ea typeface="+mn-ea"/>
                <a:cs typeface="+mn-cs"/>
              </a:rPr>
              <a:t>With respect to this clause, the language is almost identical to existing law under 42 </a:t>
            </a:r>
            <a:r>
              <a:rPr lang="en-US" i="1" dirty="0" err="1">
                <a:solidFill>
                  <a:schemeClr val="tx1"/>
                </a:solidFill>
                <a:latin typeface="+mn-lt"/>
                <a:ea typeface="+mn-ea"/>
                <a:cs typeface="+mn-cs"/>
              </a:rPr>
              <a:t>Pa.C.S</a:t>
            </a:r>
            <a:r>
              <a:rPr lang="en-US" i="1" dirty="0">
                <a:solidFill>
                  <a:schemeClr val="tx1"/>
                </a:solidFill>
                <a:latin typeface="+mn-lt"/>
                <a:ea typeface="+mn-ea"/>
                <a:cs typeface="+mn-cs"/>
              </a:rPr>
              <a:t>. §7303, which also contains language, “save upon grounds as exist at law or in equity relating to the validity, enforceability or revocation of any contract.”  I would think “grounds as exist at law” would include violation of public policy, but I don’t think there would be much of a problem changing the language to read, “except upon a ground that exists at law or in equity for the revocation of a contract or that violates public policy.”</a:t>
            </a:r>
          </a:p>
          <a:p>
            <a:pPr marL="0" indent="0">
              <a:buNone/>
            </a:pPr>
            <a:endParaRPr lang="en-US" dirty="0"/>
          </a:p>
        </p:txBody>
      </p:sp>
    </p:spTree>
    <p:extLst>
      <p:ext uri="{BB962C8B-B14F-4D97-AF65-F5344CB8AC3E}">
        <p14:creationId xmlns:p14="http://schemas.microsoft.com/office/powerpoint/2010/main" val="201466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§7321.7, p. 20, line 1</a:t>
            </a:r>
            <a:endParaRPr lang="en-US" dirty="0">
              <a:solidFill>
                <a:srgbClr val="FFFF00"/>
              </a:solidFill>
            </a:endParaRPr>
          </a:p>
        </p:txBody>
      </p:sp>
      <p:sp>
        <p:nvSpPr>
          <p:cNvPr id="92163" name="Rectangle 3"/>
          <p:cNvSpPr>
            <a:spLocks noGrp="1" noChangeArrowheads="1"/>
          </p:cNvSpPr>
          <p:nvPr>
            <p:ph type="body" idx="1"/>
          </p:nvPr>
        </p:nvSpPr>
        <p:spPr>
          <a:xfrm>
            <a:off x="470127" y="2438400"/>
            <a:ext cx="8226425" cy="928915"/>
          </a:xfrm>
        </p:spPr>
        <p:txBody>
          <a:bodyPr/>
          <a:lstStyle/>
          <a:p>
            <a:pPr marL="0" indent="0">
              <a:buNone/>
            </a:pPr>
            <a:r>
              <a:rPr lang="en-US" b="1" u="sng" dirty="0" smtClean="0">
                <a:solidFill>
                  <a:srgbClr val="FFFF00"/>
                </a:solidFill>
                <a:latin typeface="+mn-lt"/>
                <a:ea typeface="+mn-ea"/>
                <a:cs typeface="+mn-cs"/>
              </a:rPr>
              <a:t>Rejoinder</a:t>
            </a:r>
            <a:r>
              <a:rPr lang="en-US" b="1" dirty="0" smtClean="0">
                <a:solidFill>
                  <a:srgbClr val="FFFF00"/>
                </a:solidFill>
                <a:latin typeface="+mn-lt"/>
                <a:ea typeface="+mn-ea"/>
                <a:cs typeface="+mn-cs"/>
              </a:rPr>
              <a:t>:   I would agree to the language in your second paragraph.</a:t>
            </a:r>
          </a:p>
          <a:p>
            <a:pPr marL="0" indent="0">
              <a:buNone/>
            </a:pPr>
            <a:endParaRPr lang="en-US" dirty="0"/>
          </a:p>
        </p:txBody>
      </p:sp>
    </p:spTree>
    <p:extLst>
      <p:ext uri="{BB962C8B-B14F-4D97-AF65-F5344CB8AC3E}">
        <p14:creationId xmlns:p14="http://schemas.microsoft.com/office/powerpoint/2010/main" val="305129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Initiation of Arbitration §7321.10</a:t>
            </a:r>
            <a:endParaRPr lang="en-US" dirty="0">
              <a:solidFill>
                <a:srgbClr val="FFFF00"/>
              </a:solidFill>
            </a:endParaRPr>
          </a:p>
        </p:txBody>
      </p:sp>
      <p:sp>
        <p:nvSpPr>
          <p:cNvPr id="92163" name="Rectangle 3"/>
          <p:cNvSpPr>
            <a:spLocks noGrp="1" noChangeArrowheads="1"/>
          </p:cNvSpPr>
          <p:nvPr>
            <p:ph type="body" idx="1"/>
          </p:nvPr>
        </p:nvSpPr>
        <p:spPr>
          <a:xfrm>
            <a:off x="470127" y="2438400"/>
            <a:ext cx="8226425" cy="1785257"/>
          </a:xfrm>
        </p:spPr>
        <p:txBody>
          <a:bodyPr/>
          <a:lstStyle/>
          <a:p>
            <a:pPr marL="0" indent="0">
              <a:buNone/>
            </a:pPr>
            <a:r>
              <a:rPr lang="en-US" b="1" u="sng" dirty="0" smtClean="0"/>
              <a:t>My Comment</a:t>
            </a:r>
            <a:r>
              <a:rPr lang="en-US" dirty="0" smtClean="0"/>
              <a:t>:  </a:t>
            </a:r>
            <a:r>
              <a:rPr lang="en-US" i="1" dirty="0" smtClean="0">
                <a:solidFill>
                  <a:schemeClr val="tx1"/>
                </a:solidFill>
              </a:rPr>
              <a:t>For consumer arbitrations </a:t>
            </a:r>
            <a:r>
              <a:rPr lang="en-US" i="1" dirty="0">
                <a:solidFill>
                  <a:schemeClr val="tx1"/>
                </a:solidFill>
              </a:rPr>
              <a:t>and personal injury arbitrations, if it is determined that they are included in this legislation, there should be a revocation period after the dispute between the parties arises.</a:t>
            </a:r>
          </a:p>
          <a:p>
            <a:pPr marL="0" indent="0">
              <a:buNone/>
            </a:pPr>
            <a:endParaRPr lang="en-US" b="1" u="sng" dirty="0"/>
          </a:p>
        </p:txBody>
      </p:sp>
    </p:spTree>
    <p:extLst>
      <p:ext uri="{BB962C8B-B14F-4D97-AF65-F5344CB8AC3E}">
        <p14:creationId xmlns:p14="http://schemas.microsoft.com/office/powerpoint/2010/main" val="4228510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5613" y="274639"/>
            <a:ext cx="8226425" cy="654276"/>
          </a:xfrm>
          <a:ln>
            <a:solidFill>
              <a:srgbClr val="FFFF00"/>
            </a:solidFill>
          </a:ln>
        </p:spPr>
        <p:txBody>
          <a:bodyPr/>
          <a:lstStyle/>
          <a:p>
            <a:pPr algn="ctr"/>
            <a:r>
              <a:rPr lang="en-US" dirty="0" smtClean="0">
                <a:solidFill>
                  <a:srgbClr val="FFFF00"/>
                </a:solidFill>
              </a:rPr>
              <a:t>Initiation of Arbitration §7321.10</a:t>
            </a:r>
            <a:endParaRPr lang="en-US" dirty="0">
              <a:solidFill>
                <a:srgbClr val="FFFF00"/>
              </a:solidFill>
            </a:endParaRPr>
          </a:p>
        </p:txBody>
      </p:sp>
      <p:sp>
        <p:nvSpPr>
          <p:cNvPr id="92163" name="Rectangle 3"/>
          <p:cNvSpPr>
            <a:spLocks noGrp="1" noChangeArrowheads="1"/>
          </p:cNvSpPr>
          <p:nvPr>
            <p:ph type="body" idx="1"/>
          </p:nvPr>
        </p:nvSpPr>
        <p:spPr>
          <a:xfrm>
            <a:off x="484641" y="1930400"/>
            <a:ext cx="8226425" cy="2663371"/>
          </a:xfrm>
        </p:spPr>
        <p:txBody>
          <a:bodyPr/>
          <a:lstStyle/>
          <a:p>
            <a:pPr marL="0" indent="0">
              <a:buNone/>
            </a:pPr>
            <a:r>
              <a:rPr lang="en-US" b="1" u="sng" dirty="0" smtClean="0"/>
              <a:t>Your Response</a:t>
            </a:r>
            <a:r>
              <a:rPr lang="en-US" dirty="0" smtClean="0"/>
              <a:t>:  </a:t>
            </a:r>
            <a:r>
              <a:rPr lang="en-US" i="1" dirty="0">
                <a:solidFill>
                  <a:schemeClr val="tx1"/>
                </a:solidFill>
                <a:latin typeface="+mn-lt"/>
                <a:ea typeface="+mn-ea"/>
                <a:cs typeface="+mn-cs"/>
              </a:rPr>
              <a:t>You are asking for a drastic change in the law, which is far beyond the purpose of the RUAA, which is merely procedural.  The existing law, 42 </a:t>
            </a:r>
            <a:r>
              <a:rPr lang="en-US" i="1" dirty="0" err="1">
                <a:solidFill>
                  <a:schemeClr val="tx1"/>
                </a:solidFill>
                <a:latin typeface="+mn-lt"/>
                <a:ea typeface="+mn-ea"/>
                <a:cs typeface="+mn-cs"/>
              </a:rPr>
              <a:t>Pa.C.S.A</a:t>
            </a:r>
            <a:r>
              <a:rPr lang="en-US" i="1" dirty="0">
                <a:solidFill>
                  <a:schemeClr val="tx1"/>
                </a:solidFill>
                <a:latin typeface="+mn-lt"/>
                <a:ea typeface="+mn-ea"/>
                <a:cs typeface="+mn-cs"/>
              </a:rPr>
              <a:t>. §7303, provides clearly that pre-dispute arbitration clauses are allowed, and, as noted, the U.S. Supreme Court has prohibited denying arbitration for certain classes of cases.  Nowhere are there revocation clauses.</a:t>
            </a:r>
          </a:p>
          <a:p>
            <a:pPr marL="0" indent="0">
              <a:buNone/>
            </a:pPr>
            <a:endParaRPr lang="en-US" b="1" u="sng" dirty="0"/>
          </a:p>
        </p:txBody>
      </p:sp>
    </p:spTree>
    <p:extLst>
      <p:ext uri="{BB962C8B-B14F-4D97-AF65-F5344CB8AC3E}">
        <p14:creationId xmlns:p14="http://schemas.microsoft.com/office/powerpoint/2010/main" val="1333167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658_slide">
  <a:themeElements>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Office Them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1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ind_1658_slide.pot</Template>
  <TotalTime>119</TotalTime>
  <Words>1059</Words>
  <Application>Microsoft Macintosh PowerPoint</Application>
  <PresentationFormat>On-screen Show (4:3)</PresentationFormat>
  <Paragraphs>32</Paragraphs>
  <Slides>16</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16</vt:i4>
      </vt:variant>
    </vt:vector>
  </HeadingPairs>
  <TitlesOfParts>
    <vt:vector size="19" baseType="lpstr">
      <vt:lpstr>Arial</vt:lpstr>
      <vt:lpstr>ind_1658_slide</vt:lpstr>
      <vt:lpstr>1_Default Design</vt:lpstr>
      <vt:lpstr>PENNSYLVANIA UNIFORM ARBITRATION ACT</vt:lpstr>
      <vt:lpstr>Subsection (a), Waiver or variance, starting on line 21, p.17</vt:lpstr>
      <vt:lpstr>Subsection (a), Waiver or variance, starting on line 21, p.17</vt:lpstr>
      <vt:lpstr>Subsection (a), Waiver or variance, starting on line 21, p.17</vt:lpstr>
      <vt:lpstr>§7321.7, p. 20, line 1</vt:lpstr>
      <vt:lpstr>§7321.7, p. 20, line 1</vt:lpstr>
      <vt:lpstr>§7321.7, p. 20, line 1</vt:lpstr>
      <vt:lpstr>Initiation of Arbitration §7321.10</vt:lpstr>
      <vt:lpstr>Initiation of Arbitration §7321.10</vt:lpstr>
      <vt:lpstr>Initiation of Arbitration §7321.10</vt:lpstr>
      <vt:lpstr>Venue §7321.28</vt:lpstr>
      <vt:lpstr>Venue §7321.28</vt:lpstr>
      <vt:lpstr>Venue §7321.28</vt:lpstr>
      <vt:lpstr>Attorney’s Fees</vt:lpstr>
      <vt:lpstr>Remedies</vt:lpstr>
      <vt:lpstr>Arbitrators</vt:lpstr>
    </vt:vector>
  </TitlesOfParts>
  <Company>Indezine.com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Indezine Template</dc:title>
  <dc:creator>Geetesh Bajaj</dc:creator>
  <cp:lastModifiedBy>Amber Birk</cp:lastModifiedBy>
  <cp:revision>35</cp:revision>
  <dcterms:created xsi:type="dcterms:W3CDTF">2007-01-11T04:55:26Z</dcterms:created>
  <dcterms:modified xsi:type="dcterms:W3CDTF">2016-01-27T16:47:22Z</dcterms:modified>
</cp:coreProperties>
</file>