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wmf" ContentType="image/x-wmf"/>
  <Override PartName="/ppt/notesSlides/notesSlide18.xml" ContentType="application/vnd.openxmlformats-officedocument.presentationml.notesSlide+xml"/>
  <Default Extension="xls" ContentType="application/vnd.ms-exce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9" r:id="rId1"/>
    <p:sldMasterId id="2147483895" r:id="rId2"/>
    <p:sldMasterId id="2147483957" r:id="rId3"/>
  </p:sldMasterIdLst>
  <p:notesMasterIdLst>
    <p:notesMasterId r:id="rId62"/>
  </p:notesMasterIdLst>
  <p:handoutMasterIdLst>
    <p:handoutMasterId r:id="rId63"/>
  </p:handoutMasterIdLst>
  <p:sldIdLst>
    <p:sldId id="256" r:id="rId4"/>
    <p:sldId id="356" r:id="rId5"/>
    <p:sldId id="340" r:id="rId6"/>
    <p:sldId id="339" r:id="rId7"/>
    <p:sldId id="353" r:id="rId8"/>
    <p:sldId id="337" r:id="rId9"/>
    <p:sldId id="338" r:id="rId10"/>
    <p:sldId id="282" r:id="rId11"/>
    <p:sldId id="273" r:id="rId12"/>
    <p:sldId id="345" r:id="rId13"/>
    <p:sldId id="341" r:id="rId14"/>
    <p:sldId id="342" r:id="rId15"/>
    <p:sldId id="344" r:id="rId16"/>
    <p:sldId id="346" r:id="rId17"/>
    <p:sldId id="347" r:id="rId18"/>
    <p:sldId id="348" r:id="rId19"/>
    <p:sldId id="351" r:id="rId20"/>
    <p:sldId id="310" r:id="rId21"/>
    <p:sldId id="311" r:id="rId22"/>
    <p:sldId id="278" r:id="rId23"/>
    <p:sldId id="354" r:id="rId24"/>
    <p:sldId id="285" r:id="rId25"/>
    <p:sldId id="261" r:id="rId26"/>
    <p:sldId id="283" r:id="rId27"/>
    <p:sldId id="286" r:id="rId28"/>
    <p:sldId id="287" r:id="rId29"/>
    <p:sldId id="290" r:id="rId30"/>
    <p:sldId id="293" r:id="rId31"/>
    <p:sldId id="294" r:id="rId32"/>
    <p:sldId id="295" r:id="rId33"/>
    <p:sldId id="297" r:id="rId34"/>
    <p:sldId id="296" r:id="rId35"/>
    <p:sldId id="299" r:id="rId36"/>
    <p:sldId id="303" r:id="rId37"/>
    <p:sldId id="305" r:id="rId38"/>
    <p:sldId id="306" r:id="rId39"/>
    <p:sldId id="307" r:id="rId40"/>
    <p:sldId id="308" r:id="rId41"/>
    <p:sldId id="309" r:id="rId42"/>
    <p:sldId id="271" r:id="rId43"/>
    <p:sldId id="272" r:id="rId44"/>
    <p:sldId id="361" r:id="rId45"/>
    <p:sldId id="313" r:id="rId46"/>
    <p:sldId id="314" r:id="rId47"/>
    <p:sldId id="315" r:id="rId48"/>
    <p:sldId id="275" r:id="rId49"/>
    <p:sldId id="321" r:id="rId50"/>
    <p:sldId id="355" r:id="rId51"/>
    <p:sldId id="363" r:id="rId52"/>
    <p:sldId id="364" r:id="rId53"/>
    <p:sldId id="365" r:id="rId54"/>
    <p:sldId id="357" r:id="rId55"/>
    <p:sldId id="358" r:id="rId56"/>
    <p:sldId id="359" r:id="rId57"/>
    <p:sldId id="360" r:id="rId58"/>
    <p:sldId id="362" r:id="rId59"/>
    <p:sldId id="366" r:id="rId60"/>
    <p:sldId id="367" r:id="rId61"/>
  </p:sldIdLst>
  <p:sldSz cx="9144000" cy="6858000" type="screen4x3"/>
  <p:notesSz cx="7010400" cy="9296400"/>
  <p:defaultTextStyle>
    <a:defPPr>
      <a:defRPr lang="en-US"/>
    </a:defPPr>
    <a:lvl1pPr algn="l" defTabSz="457200" rtl="0" fontAlgn="base" hangingPunct="0">
      <a:spcBef>
        <a:spcPct val="0"/>
      </a:spcBef>
      <a:spcAft>
        <a:spcPct val="0"/>
      </a:spcAft>
      <a:buClr>
        <a:srgbClr val="000000"/>
      </a:buClr>
      <a:defRPr kern="1200">
        <a:solidFill>
          <a:srgbClr val="000000"/>
        </a:solidFill>
        <a:latin typeface="Calibri" pitchFamily="-110" charset="0"/>
        <a:ea typeface="+mn-ea"/>
        <a:cs typeface="Calibri" pitchFamily="-110" charset="0"/>
        <a:sym typeface="Calibri" pitchFamily="-110" charset="0"/>
      </a:defRPr>
    </a:lvl1pPr>
    <a:lvl2pPr marL="342900" indent="114300" algn="l" defTabSz="457200" rtl="0" fontAlgn="base" hangingPunct="0">
      <a:spcBef>
        <a:spcPct val="0"/>
      </a:spcBef>
      <a:spcAft>
        <a:spcPct val="0"/>
      </a:spcAft>
      <a:buClr>
        <a:srgbClr val="000000"/>
      </a:buClr>
      <a:defRPr kern="1200">
        <a:solidFill>
          <a:srgbClr val="000000"/>
        </a:solidFill>
        <a:latin typeface="Calibri" pitchFamily="-110" charset="0"/>
        <a:ea typeface="+mn-ea"/>
        <a:cs typeface="Calibri" pitchFamily="-110" charset="0"/>
        <a:sym typeface="Calibri" pitchFamily="-110" charset="0"/>
      </a:defRPr>
    </a:lvl2pPr>
    <a:lvl3pPr marL="685800" indent="228600" algn="l" defTabSz="457200" rtl="0" fontAlgn="base" hangingPunct="0">
      <a:spcBef>
        <a:spcPct val="0"/>
      </a:spcBef>
      <a:spcAft>
        <a:spcPct val="0"/>
      </a:spcAft>
      <a:buClr>
        <a:srgbClr val="000000"/>
      </a:buClr>
      <a:defRPr kern="1200">
        <a:solidFill>
          <a:srgbClr val="000000"/>
        </a:solidFill>
        <a:latin typeface="Calibri" pitchFamily="-110" charset="0"/>
        <a:ea typeface="+mn-ea"/>
        <a:cs typeface="Calibri" pitchFamily="-110" charset="0"/>
        <a:sym typeface="Calibri" pitchFamily="-110" charset="0"/>
      </a:defRPr>
    </a:lvl3pPr>
    <a:lvl4pPr marL="1028700" indent="342900" algn="l" defTabSz="457200" rtl="0" fontAlgn="base" hangingPunct="0">
      <a:spcBef>
        <a:spcPct val="0"/>
      </a:spcBef>
      <a:spcAft>
        <a:spcPct val="0"/>
      </a:spcAft>
      <a:buClr>
        <a:srgbClr val="000000"/>
      </a:buClr>
      <a:defRPr kern="1200">
        <a:solidFill>
          <a:srgbClr val="000000"/>
        </a:solidFill>
        <a:latin typeface="Calibri" pitchFamily="-110" charset="0"/>
        <a:ea typeface="+mn-ea"/>
        <a:cs typeface="Calibri" pitchFamily="-110" charset="0"/>
        <a:sym typeface="Calibri" pitchFamily="-110" charset="0"/>
      </a:defRPr>
    </a:lvl4pPr>
    <a:lvl5pPr marL="1371600" indent="457200" algn="l" defTabSz="457200" rtl="0" fontAlgn="base" hangingPunct="0">
      <a:spcBef>
        <a:spcPct val="0"/>
      </a:spcBef>
      <a:spcAft>
        <a:spcPct val="0"/>
      </a:spcAft>
      <a:buClr>
        <a:srgbClr val="000000"/>
      </a:buClr>
      <a:defRPr kern="1200">
        <a:solidFill>
          <a:srgbClr val="000000"/>
        </a:solidFill>
        <a:latin typeface="Calibri" pitchFamily="-110" charset="0"/>
        <a:ea typeface="+mn-ea"/>
        <a:cs typeface="Calibri" pitchFamily="-110" charset="0"/>
        <a:sym typeface="Calibri" pitchFamily="-110" charset="0"/>
      </a:defRPr>
    </a:lvl5pPr>
    <a:lvl6pPr marL="2286000" algn="l" defTabSz="914400" rtl="0" eaLnBrk="1" latinLnBrk="0" hangingPunct="1">
      <a:defRPr kern="1200">
        <a:solidFill>
          <a:srgbClr val="000000"/>
        </a:solidFill>
        <a:latin typeface="Calibri" pitchFamily="-110" charset="0"/>
        <a:ea typeface="+mn-ea"/>
        <a:cs typeface="Calibri" pitchFamily="-110" charset="0"/>
        <a:sym typeface="Calibri" pitchFamily="-110" charset="0"/>
      </a:defRPr>
    </a:lvl6pPr>
    <a:lvl7pPr marL="2743200" algn="l" defTabSz="914400" rtl="0" eaLnBrk="1" latinLnBrk="0" hangingPunct="1">
      <a:defRPr kern="1200">
        <a:solidFill>
          <a:srgbClr val="000000"/>
        </a:solidFill>
        <a:latin typeface="Calibri" pitchFamily="-110" charset="0"/>
        <a:ea typeface="+mn-ea"/>
        <a:cs typeface="Calibri" pitchFamily="-110" charset="0"/>
        <a:sym typeface="Calibri" pitchFamily="-110" charset="0"/>
      </a:defRPr>
    </a:lvl7pPr>
    <a:lvl8pPr marL="3200400" algn="l" defTabSz="914400" rtl="0" eaLnBrk="1" latinLnBrk="0" hangingPunct="1">
      <a:defRPr kern="1200">
        <a:solidFill>
          <a:srgbClr val="000000"/>
        </a:solidFill>
        <a:latin typeface="Calibri" pitchFamily="-110" charset="0"/>
        <a:ea typeface="+mn-ea"/>
        <a:cs typeface="Calibri" pitchFamily="-110" charset="0"/>
        <a:sym typeface="Calibri" pitchFamily="-110" charset="0"/>
      </a:defRPr>
    </a:lvl8pPr>
    <a:lvl9pPr marL="3657600" algn="l" defTabSz="914400" rtl="0" eaLnBrk="1" latinLnBrk="0" hangingPunct="1">
      <a:defRPr kern="1200">
        <a:solidFill>
          <a:srgbClr val="000000"/>
        </a:solidFill>
        <a:latin typeface="Calibri" pitchFamily="-110" charset="0"/>
        <a:ea typeface="+mn-ea"/>
        <a:cs typeface="Calibri" pitchFamily="-110" charset="0"/>
        <a:sym typeface="Calibri" pitchFamily="-110"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72"/>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8848"/>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handoutMaster" Target="handoutMasters/handout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FB047FA-E1DE-4804-B24D-257832FD8C3B}" type="datetimeFigureOut">
              <a:rPr lang="en-US" smtClean="0"/>
              <a:pPr/>
              <a:t>1/10/2014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91EA2CE-6768-4794-97F2-3BEC5B9412D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a:spLocks noGrp="1" noRot="1" noChangeAspect="1"/>
          </p:cNvSpPr>
          <p:nvPr>
            <p:ph type="sldImg" idx="2"/>
          </p:nvPr>
        </p:nvSpPr>
        <p:spPr bwMode="auto">
          <a:xfrm>
            <a:off x="1181100" y="696913"/>
            <a:ext cx="4648200" cy="3486150"/>
          </a:xfrm>
          <a:prstGeom prst="rect">
            <a:avLst/>
          </a:prstGeom>
          <a:noFill/>
          <a:ln w="12700" cap="rnd">
            <a:noFill/>
            <a:round/>
            <a:headEnd/>
            <a:tailEnd/>
          </a:ln>
        </p:spPr>
      </p:sp>
      <p:sp>
        <p:nvSpPr>
          <p:cNvPr id="3074" name="Rectangle 2"/>
          <p:cNvSpPr>
            <a:spLocks noGrp="1"/>
          </p:cNvSpPr>
          <p:nvPr>
            <p:ph type="body" sz="quarter" idx="3"/>
          </p:nvPr>
        </p:nvSpPr>
        <p:spPr bwMode="auto">
          <a:xfrm>
            <a:off x="934720" y="4415790"/>
            <a:ext cx="5140960" cy="4183380"/>
          </a:xfrm>
          <a:prstGeom prst="rect">
            <a:avLst/>
          </a:prstGeom>
          <a:noFill/>
          <a:ln w="12700" cap="rnd" cmpd="sng">
            <a:noFill/>
            <a:prstDash val="solid"/>
            <a:round/>
            <a:headEnd type="none" w="med" len="med"/>
            <a:tailEnd type="none" w="med" len="med"/>
          </a:ln>
          <a:effectLst/>
        </p:spPr>
        <p:txBody>
          <a:bodyPr vert="horz" wrap="square" lIns="93177" tIns="46589" rIns="93177" bIns="46589" numCol="1" anchor="t" anchorCtr="0" compatLnSpc="1">
            <a:prstTxWarp prst="textNoShape">
              <a:avLst/>
            </a:prstTxWarp>
          </a:bodyPr>
          <a:lstStyle/>
          <a:p>
            <a:pPr lvl="0"/>
            <a:r>
              <a:rPr lang="en-US" noProof="0" smtClean="0">
                <a:sym typeface="Lucida Grande" charset="0"/>
              </a:rPr>
              <a:t>Click to edit Master text styles</a:t>
            </a:r>
          </a:p>
          <a:p>
            <a:pPr lvl="1"/>
            <a:r>
              <a:rPr lang="en-US" noProof="0" smtClean="0">
                <a:sym typeface="Lucida Grande" charset="0"/>
              </a:rPr>
              <a:t>Second level</a:t>
            </a:r>
          </a:p>
          <a:p>
            <a:pPr lvl="2"/>
            <a:r>
              <a:rPr lang="en-US" noProof="0" smtClean="0">
                <a:sym typeface="Lucida Grande" charset="0"/>
              </a:rPr>
              <a:t>Third level</a:t>
            </a:r>
          </a:p>
          <a:p>
            <a:pPr lvl="3"/>
            <a:r>
              <a:rPr lang="en-US" noProof="0" smtClean="0">
                <a:sym typeface="Lucida Grande" charset="0"/>
              </a:rPr>
              <a:t>Fourth level</a:t>
            </a:r>
          </a:p>
          <a:p>
            <a:pPr lvl="4"/>
            <a:r>
              <a:rPr lang="en-US" noProof="0" smtClean="0">
                <a:sym typeface="Lucida Grande" charset="0"/>
              </a:rPr>
              <a:t>Fifth level</a:t>
            </a:r>
          </a:p>
        </p:txBody>
      </p:sp>
    </p:spTree>
  </p:cSld>
  <p:clrMap bg1="lt1" tx1="dk1" bg2="lt2" tx2="dk2" accent1="accent1" accent2="accent2" accent3="accent3" accent4="accent4" accent5="accent5" accent6="accent6" hlink="hlink" folHlink="folHlink"/>
  <p:notesStyle>
    <a:lvl1pPr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10" charset="0"/>
      </a:defRPr>
    </a:lvl1pPr>
    <a:lvl2pPr marL="2286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10" charset="0"/>
      </a:defRPr>
    </a:lvl2pPr>
    <a:lvl3pPr marL="4572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10" charset="0"/>
      </a:defRPr>
    </a:lvl3pPr>
    <a:lvl4pPr marL="6858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10" charset="0"/>
      </a:defRPr>
    </a:lvl4pPr>
    <a:lvl5pPr marL="914400" algn="l" defTabSz="584200" rtl="0" eaLnBrk="0" fontAlgn="base" hangingPunct="0">
      <a:spcBef>
        <a:spcPct val="0"/>
      </a:spcBef>
      <a:spcAft>
        <a:spcPct val="0"/>
      </a:spcAft>
      <a:defRPr sz="2200" kern="1200">
        <a:solidFill>
          <a:srgbClr val="000000"/>
        </a:solidFill>
        <a:latin typeface="Lucida Grande" charset="0"/>
        <a:ea typeface="Lucida Grande" charset="0"/>
        <a:cs typeface="Lucida Grande" charset="0"/>
        <a:sym typeface="Lucida Grande" pitchFamily="-110"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p:cNvSpPr>
          <p:nvPr>
            <p:ph type="sldImg"/>
          </p:nvPr>
        </p:nvSpPr>
        <p:spPr/>
      </p:sp>
      <p:sp>
        <p:nvSpPr>
          <p:cNvPr id="49155" name="Notes Placeholder 2"/>
          <p:cNvSpPr>
            <a:spLocks noGrp="1"/>
          </p:cNvSpPr>
          <p:nvPr>
            <p:ph type="body" idx="1"/>
          </p:nvPr>
        </p:nvSpPr>
        <p:spPr>
          <a:noFill/>
          <a:ln w="9525"/>
        </p:spPr>
        <p:txBody>
          <a:bodyPr/>
          <a:lstStyle/>
          <a:p>
            <a:endParaRPr lang="en-US" smtClean="0">
              <a:latin typeface="Lucida Grande" pitchFamily="-110" charset="0"/>
              <a:ea typeface="Lucida Grande" pitchFamily="-110" charset="0"/>
              <a:cs typeface="Lucida Grande" pitchFamily="-110" charset="0"/>
            </a:endParaRPr>
          </a:p>
        </p:txBody>
      </p:sp>
      <p:sp>
        <p:nvSpPr>
          <p:cNvPr id="49156"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0524362F-7F05-46C9-B2A1-E48F8C67BF71}" type="slidenum">
              <a:rPr lang="en-US"/>
              <a:pPr/>
              <a:t>6</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p:sp>
      <p:sp>
        <p:nvSpPr>
          <p:cNvPr id="54275" name="Notes Placeholder 2"/>
          <p:cNvSpPr>
            <a:spLocks noGrp="1"/>
          </p:cNvSpPr>
          <p:nvPr>
            <p:ph type="body" idx="1"/>
          </p:nvPr>
        </p:nvSpPr>
        <p:spPr>
          <a:noFill/>
          <a:ln w="9525"/>
        </p:spPr>
        <p:txBody>
          <a:bodyPr/>
          <a:lstStyle/>
          <a:p>
            <a:pPr eaLnBrk="1" hangingPunct="1"/>
            <a:endParaRPr lang="en-US" smtClean="0">
              <a:latin typeface="Lucida Grande" pitchFamily="-110" charset="0"/>
              <a:ea typeface="Lucida Grande" pitchFamily="-110" charset="0"/>
              <a:cs typeface="Lucida Grande" pitchFamily="-110" charset="0"/>
            </a:endParaRPr>
          </a:p>
        </p:txBody>
      </p:sp>
      <p:sp>
        <p:nvSpPr>
          <p:cNvPr id="54276"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42F37DCD-9675-461D-A11D-1597B384DB46}" type="slidenum">
              <a:rPr lang="en-US"/>
              <a:pPr/>
              <a:t>24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p:cNvSpPr>
          <p:nvPr>
            <p:ph type="sldImg"/>
          </p:nvPr>
        </p:nvSpPr>
        <p:spPr/>
      </p:sp>
      <p:sp>
        <p:nvSpPr>
          <p:cNvPr id="77827" name="Notes Placeholder 2"/>
          <p:cNvSpPr>
            <a:spLocks noGrp="1"/>
          </p:cNvSpPr>
          <p:nvPr>
            <p:ph type="body" idx="1"/>
          </p:nvPr>
        </p:nvSpPr>
        <p:spPr>
          <a:noFill/>
          <a:ln w="9525"/>
        </p:spPr>
        <p:txBody>
          <a:bodyPr/>
          <a:lstStyle/>
          <a:p>
            <a:endParaRPr lang="en-US" smtClean="0">
              <a:latin typeface="Lucida Grande" pitchFamily="-110" charset="0"/>
              <a:ea typeface="Lucida Grande" pitchFamily="-110" charset="0"/>
              <a:cs typeface="Lucida Grande" pitchFamily="-110" charset="0"/>
            </a:endParaRPr>
          </a:p>
        </p:txBody>
      </p:sp>
      <p:sp>
        <p:nvSpPr>
          <p:cNvPr id="77828"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D3A1E1B4-AF1F-4603-8BAA-AE6FE4CA0FEB}" type="slidenum">
              <a:rPr lang="en-US"/>
              <a:pPr/>
              <a:t>25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p:cNvSpPr>
          <p:nvPr>
            <p:ph type="sldImg"/>
          </p:nvPr>
        </p:nvSpPr>
        <p:spPr/>
      </p:sp>
      <p:sp>
        <p:nvSpPr>
          <p:cNvPr id="79875" name="Notes Placeholder 2"/>
          <p:cNvSpPr>
            <a:spLocks noGrp="1"/>
          </p:cNvSpPr>
          <p:nvPr>
            <p:ph type="body" idx="1"/>
          </p:nvPr>
        </p:nvSpPr>
        <p:spPr>
          <a:noFill/>
          <a:ln w="9525"/>
        </p:spPr>
        <p:txBody>
          <a:bodyPr/>
          <a:lstStyle/>
          <a:p>
            <a:endParaRPr lang="en-US" smtClean="0">
              <a:latin typeface="Lucida Grande" pitchFamily="-110" charset="0"/>
              <a:ea typeface="Lucida Grande" pitchFamily="-110" charset="0"/>
              <a:cs typeface="Lucida Grande" pitchFamily="-110" charset="0"/>
            </a:endParaRPr>
          </a:p>
        </p:txBody>
      </p:sp>
      <p:sp>
        <p:nvSpPr>
          <p:cNvPr id="79876"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7BEA2404-367B-43CD-9559-2B047DD05B6C}" type="slidenum">
              <a:rPr lang="en-US">
                <a:solidFill>
                  <a:srgbClr val="FFFFFF"/>
                </a:solidFill>
              </a:rPr>
              <a:pPr/>
              <a:t>26</a:t>
            </a:fld>
            <a:endParaRPr lang="en-US">
              <a:solidFill>
                <a:srgbClr val="FFFFFF"/>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pPr defTabSz="902656"/>
            <a:fld id="{926AF9F2-236F-466A-8273-8EA76A16AC1E}" type="slidenum">
              <a:rPr lang="en-US"/>
              <a:pPr defTabSz="902656"/>
              <a:t>28</a:t>
            </a:fld>
            <a:endParaRPr lang="en-US" dirty="0"/>
          </a:p>
        </p:txBody>
      </p:sp>
      <p:sp>
        <p:nvSpPr>
          <p:cNvPr id="84995" name="Rectangle 2"/>
          <p:cNvSpPr>
            <a:spLocks noGrp="1" noRot="1" noChangeAspect="1" noChangeArrowheads="1" noTextEdit="1"/>
          </p:cNvSpPr>
          <p:nvPr>
            <p:ph type="sldImg"/>
          </p:nvPr>
        </p:nvSpPr>
        <p:spPr/>
      </p:sp>
      <p:sp>
        <p:nvSpPr>
          <p:cNvPr id="84996" name="Rectangle 3"/>
          <p:cNvSpPr>
            <a:spLocks noGrp="1" noChangeArrowheads="1"/>
          </p:cNvSpPr>
          <p:nvPr>
            <p:ph type="body" idx="1"/>
          </p:nvPr>
        </p:nvSpPr>
        <p:spPr>
          <a:noFill/>
          <a:ln w="9525"/>
        </p:spPr>
        <p:txBody>
          <a:bodyPr/>
          <a:lstStyle/>
          <a:p>
            <a:pPr eaLnBrk="1" hangingPunct="1"/>
            <a:r>
              <a:rPr lang="en-US" smtClean="0">
                <a:latin typeface="Lucida Grande" pitchFamily="-110" charset="0"/>
                <a:ea typeface="Lucida Grande" pitchFamily="-110" charset="0"/>
                <a:cs typeface="Lucida Grande" pitchFamily="-110" charset="0"/>
              </a:rPr>
              <a:t>This model shows the primary activities of the PA-PSRS program. As healthcare facilities submit reports, the system prioritizes the reports automatically and forwards them to clinical analysts who specialize in that area. For example, pharmacists will review reports of medication errors, biomedical engineers will review equipment-related reports, and nurse/risk managers will review reports of falls, skin integrity, and complications of procedures. The analysts select the most significant cases, or meaningful patterns in the reports, to discuss in a weekly patient safety review meeting, similar to a morbidity and mortality conference. Analytics are driven by trends identified through this review process.</a:t>
            </a:r>
          </a:p>
          <a:p>
            <a:pPr eaLnBrk="1" hangingPunct="1"/>
            <a:endParaRPr lang="en-US" smtClean="0">
              <a:latin typeface="Lucida Grande" pitchFamily="-110" charset="0"/>
              <a:ea typeface="Lucida Grande" pitchFamily="-110" charset="0"/>
              <a:cs typeface="Lucida Grande" pitchFamily="-110" charset="0"/>
            </a:endParaRPr>
          </a:p>
          <a:p>
            <a:pPr eaLnBrk="1" hangingPunct="1"/>
            <a:r>
              <a:rPr lang="en-US" smtClean="0">
                <a:latin typeface="Lucida Grande" pitchFamily="-110" charset="0"/>
                <a:ea typeface="Lucida Grande" pitchFamily="-110" charset="0"/>
                <a:cs typeface="Lucida Grande" pitchFamily="-110" charset="0"/>
              </a:rPr>
              <a:t>The outputs of the program include public advisories and recommendations for system improvement, and analysts will sometimes contact individual facilities in response to single reports or patterns in their reporting. The Authority also publishes an annual report that summarizes patterns and trends in reporting statewide.</a:t>
            </a:r>
          </a:p>
          <a:p>
            <a:pPr eaLnBrk="1" hangingPunct="1"/>
            <a:endParaRPr lang="en-US" smtClean="0">
              <a:latin typeface="Lucida Grande" pitchFamily="-110" charset="0"/>
              <a:ea typeface="Lucida Grande" pitchFamily="-110" charset="0"/>
              <a:cs typeface="Lucida Grande" pitchFamily="-110" charset="0"/>
            </a:endParaRPr>
          </a:p>
          <a:p>
            <a:pPr eaLnBrk="1" hangingPunct="1"/>
            <a:r>
              <a:rPr lang="en-US" smtClean="0">
                <a:latin typeface="Lucida Grande" pitchFamily="-110" charset="0"/>
                <a:ea typeface="Lucida Grande" pitchFamily="-110" charset="0"/>
                <a:cs typeface="Lucida Grande" pitchFamily="-110" charset="0"/>
              </a:rPr>
              <a:t>The Authority also provides patient safety training opportunities to Pennsylvania healthcare facilities and engages in a number of outreach activities to promote the results of the PA-PSRS program’s research and to promote a culture of safety and encourage full and open disclosure of serious events to patients and their families.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p:sp>
      <p:sp>
        <p:nvSpPr>
          <p:cNvPr id="87043"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87044"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EB76D39C-6F91-470F-9D39-3E3C0AFD6EFB}" type="slidenum">
              <a:rPr lang="en-US">
                <a:latin typeface="Arial" charset="0"/>
              </a:rPr>
              <a:pPr/>
              <a:t>29</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p:sp>
      <p:sp>
        <p:nvSpPr>
          <p:cNvPr id="89091"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89092"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85A302E9-6CFE-42C0-8763-EC0F1B56A65C}" type="slidenum">
              <a:rPr lang="en-US">
                <a:latin typeface="Arial" charset="0"/>
              </a:rPr>
              <a:pPr/>
              <a:t>30</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p:sp>
      <p:sp>
        <p:nvSpPr>
          <p:cNvPr id="93187"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93188"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E54C614A-3414-4178-B3E7-81A8A9FCD8AE}" type="slidenum">
              <a:rPr lang="en-US">
                <a:latin typeface="Arial" charset="0"/>
              </a:rPr>
              <a:pPr/>
              <a:t>31</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91140"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3120D98D-E053-42E9-8A7E-DFCE1EEE739B}" type="slidenum">
              <a:rPr lang="en-US">
                <a:latin typeface="Arial" charset="0"/>
              </a:rPr>
              <a:pPr/>
              <a:t>32</a:t>
            </a:fld>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A98643AF-4772-4E28-A4EA-6DB12FF1B5F0}" type="slidenum">
              <a:rPr lang="en-US"/>
              <a:pPr/>
              <a:t>33</a:t>
            </a:fld>
            <a:endParaRPr lang="en-US"/>
          </a:p>
        </p:txBody>
      </p:sp>
      <p:sp>
        <p:nvSpPr>
          <p:cNvPr id="97283" name="Rectangle 2"/>
          <p:cNvSpPr>
            <a:spLocks noGrp="1" noRot="1" noChangeAspect="1" noChangeArrowheads="1" noTextEdit="1"/>
          </p:cNvSpPr>
          <p:nvPr>
            <p:ph type="sldImg"/>
          </p:nvPr>
        </p:nvSpPr>
        <p:spPr/>
      </p:sp>
      <p:sp>
        <p:nvSpPr>
          <p:cNvPr id="97284" name="Rectangle 3"/>
          <p:cNvSpPr>
            <a:spLocks noGrp="1" noChangeArrowheads="1"/>
          </p:cNvSpPr>
          <p:nvPr>
            <p:ph type="body" idx="1"/>
          </p:nvPr>
        </p:nvSpPr>
        <p:spPr>
          <a:xfrm>
            <a:off x="701040" y="4415790"/>
            <a:ext cx="5608320" cy="4183380"/>
          </a:xfrm>
          <a:noFill/>
          <a:ln w="9525"/>
        </p:spPr>
        <p:txBody>
          <a:bodyPr/>
          <a:lstStyle/>
          <a:p>
            <a:pPr eaLnBrk="1" hangingPunct="1"/>
            <a:endParaRPr lang="en-US" smtClean="0">
              <a:latin typeface="Lucida Grande" pitchFamily="-110" charset="0"/>
              <a:ea typeface="Lucida Grande" pitchFamily="-110" charset="0"/>
              <a:cs typeface="Lucida Grande" pitchFamily="-110"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ln w="9525"/>
        </p:spPr>
        <p:txBody>
          <a:bodyPr/>
          <a:lstStyle/>
          <a:p>
            <a:pPr eaLnBrk="1" hangingPunct="1"/>
            <a:endParaRPr lang="en-US" smtClean="0">
              <a:latin typeface="Lucida Grande" pitchFamily="-110" charset="0"/>
              <a:ea typeface="Lucida Grande" pitchFamily="-110" charset="0"/>
              <a:cs typeface="Lucida Grande" pitchFamily="-110" charset="0"/>
            </a:endParaRPr>
          </a:p>
        </p:txBody>
      </p:sp>
      <p:sp>
        <p:nvSpPr>
          <p:cNvPr id="99332" name="Slide Number Placeholder 3"/>
          <p:cNvSpPr txBox="1">
            <a:spLocks noGrp="1"/>
          </p:cNvSpPr>
          <p:nvPr/>
        </p:nvSpPr>
        <p:spPr bwMode="auto">
          <a:xfrm>
            <a:off x="3979051" y="8862246"/>
            <a:ext cx="3057313" cy="459978"/>
          </a:xfrm>
          <a:prstGeom prst="rect">
            <a:avLst/>
          </a:prstGeom>
          <a:noFill/>
          <a:ln w="9525">
            <a:noFill/>
            <a:miter lim="800000"/>
            <a:headEnd/>
            <a:tailEnd/>
          </a:ln>
        </p:spPr>
        <p:txBody>
          <a:bodyPr lIns="91691" tIns="45846" rIns="91691" bIns="45846" anchor="b"/>
          <a:lstStyle/>
          <a:p>
            <a:pPr algn="r" defTabSz="915597"/>
            <a:fld id="{F483AE10-5793-4E69-82D8-F932C569E8BC}" type="slidenum">
              <a:rPr lang="en-US" sz="1200"/>
              <a:pPr algn="r" defTabSz="915597"/>
              <a:t>34</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p:sp>
      <p:sp>
        <p:nvSpPr>
          <p:cNvPr id="52227" name="Notes Placeholder 2"/>
          <p:cNvSpPr>
            <a:spLocks noGrp="1"/>
          </p:cNvSpPr>
          <p:nvPr>
            <p:ph type="body" idx="1"/>
          </p:nvPr>
        </p:nvSpPr>
        <p:spPr>
          <a:noFill/>
          <a:ln w="9525"/>
        </p:spPr>
        <p:txBody>
          <a:bodyPr/>
          <a:lstStyle/>
          <a:p>
            <a:pPr eaLnBrk="1" hangingPunct="1"/>
            <a:endParaRPr lang="en-US" smtClean="0">
              <a:latin typeface="Lucida Grande" pitchFamily="-110" charset="0"/>
              <a:ea typeface="Lucida Grande" pitchFamily="-110" charset="0"/>
              <a:cs typeface="Lucida Grande" pitchFamily="-110" charset="0"/>
            </a:endParaRPr>
          </a:p>
        </p:txBody>
      </p:sp>
      <p:sp>
        <p:nvSpPr>
          <p:cNvPr id="52228"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DFBE5DFA-B998-4BA8-B6D7-E8B494FB26BF}" type="slidenum">
              <a:rPr lang="en-US"/>
              <a:pPr/>
              <a:t>8</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p:sp>
      <p:sp>
        <p:nvSpPr>
          <p:cNvPr id="101379"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101380"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B24F7398-615C-4223-ABE1-6F19A76FC552}" type="slidenum">
              <a:rPr lang="en-US">
                <a:latin typeface="Arial" charset="0"/>
              </a:rPr>
              <a:pPr/>
              <a:t>35</a:t>
            </a:fld>
            <a:endParaRPr lang="en-US">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p:sp>
      <p:sp>
        <p:nvSpPr>
          <p:cNvPr id="103427"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103428"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FEF6DD57-7BEE-4829-9271-9EE287A96230}" type="slidenum">
              <a:rPr lang="en-US">
                <a:latin typeface="Arial" charset="0"/>
              </a:rPr>
              <a:pPr/>
              <a:t>36</a:t>
            </a:fld>
            <a:endParaRPr lang="en-US">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p:sp>
      <p:sp>
        <p:nvSpPr>
          <p:cNvPr id="106499"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106500"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8BE035B4-000F-4D03-AFD1-0779AD90FFA2}" type="slidenum">
              <a:rPr lang="en-US">
                <a:latin typeface="Arial" charset="0"/>
              </a:rPr>
              <a:pPr/>
              <a:t>38</a:t>
            </a:fld>
            <a:endParaRPr lang="en-US">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a:ln>
            <a:solidFill>
              <a:srgbClr val="000000"/>
            </a:solidFill>
            <a:miter lim="800000"/>
          </a:ln>
        </p:spPr>
      </p:sp>
      <p:sp>
        <p:nvSpPr>
          <p:cNvPr id="108547" name="Notes Placeholder 2"/>
          <p:cNvSpPr>
            <a:spLocks noGrp="1"/>
          </p:cNvSpPr>
          <p:nvPr>
            <p:ph type="body" idx="1"/>
          </p:nvPr>
        </p:nvSpPr>
        <p:spPr>
          <a:noFill/>
          <a:ln w="9525"/>
        </p:spPr>
        <p:txBody>
          <a:bodyPr/>
          <a:lstStyle/>
          <a:p>
            <a:pPr eaLnBrk="1" hangingPunct="1"/>
            <a:endParaRPr lang="en-US" smtClean="0">
              <a:latin typeface="Lucida Grande" pitchFamily="-110" charset="0"/>
              <a:ea typeface="Lucida Grande" pitchFamily="-110" charset="0"/>
              <a:cs typeface="Lucida Grande" pitchFamily="-110" charset="0"/>
            </a:endParaRPr>
          </a:p>
        </p:txBody>
      </p:sp>
      <p:sp>
        <p:nvSpPr>
          <p:cNvPr id="108548" name="Date Placeholder 3"/>
          <p:cNvSpPr>
            <a:spLocks noGrp="1"/>
          </p:cNvSpPr>
          <p:nvPr>
            <p:ph type="dt" sz="quarter" idx="4294967295"/>
          </p:nvPr>
        </p:nvSpPr>
        <p:spPr bwMode="auto">
          <a:xfrm>
            <a:off x="3970938" y="0"/>
            <a:ext cx="3037840" cy="464820"/>
          </a:xfrm>
          <a:prstGeom prst="rect">
            <a:avLst/>
          </a:prstGeom>
          <a:noFill/>
          <a:ln>
            <a:miter lim="800000"/>
            <a:headEnd/>
            <a:tailEnd/>
          </a:ln>
        </p:spPr>
        <p:txBody>
          <a:bodyPr lIns="91435" tIns="45717" rIns="91435" bIns="45717"/>
          <a:lstStyle/>
          <a:p>
            <a:r>
              <a:rPr lang="en-US"/>
              <a:t>10/15/2010</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p:cNvSpPr>
          <p:nvPr>
            <p:ph type="sldImg"/>
          </p:nvPr>
        </p:nvSpPr>
        <p:spPr/>
      </p:sp>
      <p:sp>
        <p:nvSpPr>
          <p:cNvPr id="118787" name="Notes Placeholder 2"/>
          <p:cNvSpPr>
            <a:spLocks noGrp="1"/>
          </p:cNvSpPr>
          <p:nvPr>
            <p:ph type="body" idx="1"/>
          </p:nvPr>
        </p:nvSpPr>
        <p:spPr>
          <a:noFill/>
          <a:ln w="9525"/>
        </p:spPr>
        <p:txBody>
          <a:bodyPr/>
          <a:lstStyle/>
          <a:p>
            <a:pPr defTabSz="913980">
              <a:spcAft>
                <a:spcPts val="1197"/>
              </a:spcAft>
            </a:pPr>
            <a:r>
              <a:rPr lang="en-US" sz="1100" b="1" i="1" dirty="0" smtClean="0">
                <a:latin typeface="Lucida Grande" pitchFamily="-110" charset="0"/>
                <a:ea typeface="Lucida Grande" pitchFamily="-110" charset="0"/>
                <a:cs typeface="Lucida Grande" pitchFamily="-110" charset="0"/>
              </a:rPr>
              <a:t> </a:t>
            </a:r>
            <a:endParaRPr lang="en-US" sz="1100" dirty="0" smtClean="0">
              <a:latin typeface="Lucida Grande" pitchFamily="-110" charset="0"/>
              <a:ea typeface="Lucida Grande" pitchFamily="-110" charset="0"/>
              <a:cs typeface="Lucida Grande" pitchFamily="-110" charset="0"/>
            </a:endParaRPr>
          </a:p>
          <a:p>
            <a:pPr defTabSz="913980"/>
            <a:endParaRPr lang="en-US" sz="1100" dirty="0" smtClean="0">
              <a:latin typeface="Lucida Grande" pitchFamily="-110" charset="0"/>
              <a:ea typeface="Lucida Grande" pitchFamily="-110" charset="0"/>
              <a:cs typeface="Lucida Grande" pitchFamily="-110" charset="0"/>
            </a:endParaRPr>
          </a:p>
        </p:txBody>
      </p:sp>
      <p:sp>
        <p:nvSpPr>
          <p:cNvPr id="118788"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B54BD96C-B54E-48B4-94B5-A6793E3022A7}" type="slidenum">
              <a:rPr lang="en-US"/>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p:cNvSpPr>
          <p:nvPr>
            <p:ph type="sldImg"/>
          </p:nvPr>
        </p:nvSpPr>
        <p:spPr/>
      </p:sp>
      <p:sp>
        <p:nvSpPr>
          <p:cNvPr id="120835" name="Notes Placeholder 2"/>
          <p:cNvSpPr>
            <a:spLocks noGrp="1"/>
          </p:cNvSpPr>
          <p:nvPr>
            <p:ph type="body" idx="1"/>
          </p:nvPr>
        </p:nvSpPr>
        <p:spPr>
          <a:noFill/>
          <a:ln w="9525"/>
        </p:spPr>
        <p:txBody>
          <a:bodyPr/>
          <a:lstStyle/>
          <a:p>
            <a:endParaRPr lang="en-US" smtClean="0">
              <a:latin typeface="Lucida Grande" pitchFamily="-110" charset="0"/>
              <a:ea typeface="Lucida Grande" pitchFamily="-110" charset="0"/>
              <a:cs typeface="Lucida Grande" pitchFamily="-110" charset="0"/>
            </a:endParaRPr>
          </a:p>
        </p:txBody>
      </p:sp>
      <p:sp>
        <p:nvSpPr>
          <p:cNvPr id="120836"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9AA088CE-11A3-44B1-AA36-19A40739D64D}" type="slidenum">
              <a:rPr lang="en-US"/>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p:sp>
      <p:sp>
        <p:nvSpPr>
          <p:cNvPr id="122883"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122884"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9F2C03E6-B85A-4B0B-91D1-885335C73338}" type="slidenum">
              <a:rPr lang="en-US">
                <a:latin typeface="Arial" charset="0"/>
              </a:rPr>
              <a:pPr/>
              <a:t>45</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4294967295"/>
          </p:nvPr>
        </p:nvSpPr>
        <p:spPr bwMode="auto">
          <a:xfrm>
            <a:off x="3970938" y="8829967"/>
            <a:ext cx="3037840" cy="464820"/>
          </a:xfrm>
          <a:prstGeom prst="rect">
            <a:avLst/>
          </a:prstGeom>
          <a:noFill/>
          <a:ln>
            <a:miter lim="800000"/>
            <a:headEnd/>
            <a:tailEnd/>
          </a:ln>
        </p:spPr>
        <p:txBody>
          <a:bodyPr lIns="93177" tIns="46589" rIns="93177" bIns="46589"/>
          <a:lstStyle/>
          <a:p>
            <a:fld id="{B789206B-05BE-4A8B-8138-31651475B415}" type="slidenum">
              <a:rPr lang="en-US"/>
              <a:pPr/>
              <a:t>10</a:t>
            </a:fld>
            <a:endParaRPr lang="en-US"/>
          </a:p>
        </p:txBody>
      </p:sp>
      <p:sp>
        <p:nvSpPr>
          <p:cNvPr id="62467" name="Rectangle 2"/>
          <p:cNvSpPr>
            <a:spLocks noGrp="1" noRot="1" noChangeAspect="1" noChangeArrowheads="1" noTextEdit="1"/>
          </p:cNvSpPr>
          <p:nvPr>
            <p:ph type="sldImg"/>
          </p:nvPr>
        </p:nvSpPr>
        <p:spPr>
          <a:xfrm>
            <a:off x="1181100" y="695325"/>
            <a:ext cx="4649788" cy="3487738"/>
          </a:xfrm>
        </p:spPr>
      </p:sp>
      <p:sp>
        <p:nvSpPr>
          <p:cNvPr id="62468" name="Rectangle 3"/>
          <p:cNvSpPr>
            <a:spLocks noGrp="1" noChangeArrowheads="1"/>
          </p:cNvSpPr>
          <p:nvPr>
            <p:ph type="body" idx="1"/>
          </p:nvPr>
        </p:nvSpPr>
        <p:spPr>
          <a:xfrm>
            <a:off x="934720" y="4417404"/>
            <a:ext cx="5140960" cy="4183380"/>
          </a:xfrm>
          <a:noFill/>
          <a:ln w="9525"/>
        </p:spPr>
        <p:txBody>
          <a:bodyPr/>
          <a:lstStyle/>
          <a:p>
            <a:pPr eaLnBrk="1" hangingPunct="1"/>
            <a:endParaRPr lang="en-US" smtClean="0">
              <a:latin typeface="Lucida Grande" pitchFamily="-110" charset="0"/>
              <a:ea typeface="Lucida Grande" pitchFamily="-110" charset="0"/>
              <a:cs typeface="Lucida Grande" pitchFamily="-110"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4294967295"/>
          </p:nvPr>
        </p:nvSpPr>
        <p:spPr bwMode="auto">
          <a:xfrm>
            <a:off x="3970938" y="8829967"/>
            <a:ext cx="3037840" cy="464820"/>
          </a:xfrm>
          <a:prstGeom prst="rect">
            <a:avLst/>
          </a:prstGeom>
          <a:noFill/>
          <a:ln>
            <a:miter lim="800000"/>
            <a:headEnd/>
            <a:tailEnd/>
          </a:ln>
        </p:spPr>
        <p:txBody>
          <a:bodyPr lIns="93177" tIns="46589" rIns="93177" bIns="46589"/>
          <a:lstStyle/>
          <a:p>
            <a:fld id="{61E33C4D-305D-4CF4-AB75-25CF24BA3F65}" type="slidenum">
              <a:rPr lang="en-US"/>
              <a:pPr/>
              <a:t>14</a:t>
            </a:fld>
            <a:endParaRPr lang="en-US"/>
          </a:p>
        </p:txBody>
      </p:sp>
      <p:sp>
        <p:nvSpPr>
          <p:cNvPr id="64515" name="Rectangle 2"/>
          <p:cNvSpPr>
            <a:spLocks noGrp="1" noRot="1" noChangeAspect="1" noChangeArrowheads="1" noTextEdit="1"/>
          </p:cNvSpPr>
          <p:nvPr>
            <p:ph type="sldImg"/>
          </p:nvPr>
        </p:nvSpPr>
        <p:spPr>
          <a:xfrm>
            <a:off x="1182688" y="695325"/>
            <a:ext cx="4649787" cy="3487738"/>
          </a:xfrm>
        </p:spPr>
      </p:sp>
      <p:sp>
        <p:nvSpPr>
          <p:cNvPr id="64516" name="Rectangle 3"/>
          <p:cNvSpPr>
            <a:spLocks noGrp="1" noChangeArrowheads="1"/>
          </p:cNvSpPr>
          <p:nvPr>
            <p:ph type="body" idx="1"/>
          </p:nvPr>
        </p:nvSpPr>
        <p:spPr>
          <a:xfrm>
            <a:off x="701040" y="4417404"/>
            <a:ext cx="5608320" cy="4183380"/>
          </a:xfrm>
          <a:noFill/>
          <a:ln w="9525"/>
        </p:spPr>
        <p:txBody>
          <a:bodyPr lIns="93485" tIns="46744" rIns="93485" bIns="46744"/>
          <a:lstStyle/>
          <a:p>
            <a:pPr eaLnBrk="1" hangingPunct="1"/>
            <a:endParaRPr lang="en-US" smtClean="0">
              <a:latin typeface="Lucida Grande" pitchFamily="-110" charset="0"/>
              <a:ea typeface="Lucida Grande" pitchFamily="-110" charset="0"/>
              <a:cs typeface="Lucida Grande" pitchFamily="-110"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4294967295"/>
          </p:nvPr>
        </p:nvSpPr>
        <p:spPr bwMode="auto">
          <a:xfrm>
            <a:off x="3970938" y="8829967"/>
            <a:ext cx="3037840" cy="464820"/>
          </a:xfrm>
          <a:prstGeom prst="rect">
            <a:avLst/>
          </a:prstGeom>
          <a:noFill/>
          <a:ln>
            <a:miter lim="800000"/>
            <a:headEnd/>
            <a:tailEnd/>
          </a:ln>
        </p:spPr>
        <p:txBody>
          <a:bodyPr lIns="93177" tIns="46589" rIns="93177" bIns="46589"/>
          <a:lstStyle/>
          <a:p>
            <a:fld id="{3877F672-1011-4CB3-8D6F-6D9F3856569B}" type="slidenum">
              <a:rPr lang="en-US"/>
              <a:pPr/>
              <a:t>15</a:t>
            </a:fld>
            <a:endParaRPr lang="en-US"/>
          </a:p>
        </p:txBody>
      </p:sp>
      <p:sp>
        <p:nvSpPr>
          <p:cNvPr id="66563" name="Rectangle 2"/>
          <p:cNvSpPr>
            <a:spLocks noGrp="1" noRot="1" noChangeAspect="1" noChangeArrowheads="1" noTextEdit="1"/>
          </p:cNvSpPr>
          <p:nvPr>
            <p:ph type="sldImg"/>
          </p:nvPr>
        </p:nvSpPr>
        <p:spPr>
          <a:xfrm>
            <a:off x="1181100" y="695325"/>
            <a:ext cx="4649788" cy="3487738"/>
          </a:xfrm>
        </p:spPr>
      </p:sp>
      <p:sp>
        <p:nvSpPr>
          <p:cNvPr id="66564" name="Rectangle 3"/>
          <p:cNvSpPr>
            <a:spLocks noGrp="1" noChangeArrowheads="1"/>
          </p:cNvSpPr>
          <p:nvPr>
            <p:ph type="body" idx="1"/>
          </p:nvPr>
        </p:nvSpPr>
        <p:spPr>
          <a:xfrm>
            <a:off x="934720" y="4417404"/>
            <a:ext cx="5140960" cy="4183380"/>
          </a:xfrm>
          <a:noFill/>
          <a:ln w="9525"/>
        </p:spPr>
        <p:txBody>
          <a:bodyPr/>
          <a:lstStyle/>
          <a:p>
            <a:pPr eaLnBrk="1" hangingPunct="1"/>
            <a:endParaRPr lang="en-US" smtClean="0">
              <a:latin typeface="Lucida Grande" pitchFamily="-110" charset="0"/>
              <a:ea typeface="Lucida Grande" pitchFamily="-110" charset="0"/>
              <a:cs typeface="Lucida Grande" pitchFamily="-110"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4294967295"/>
          </p:nvPr>
        </p:nvSpPr>
        <p:spPr bwMode="auto">
          <a:xfrm>
            <a:off x="3970938" y="8829967"/>
            <a:ext cx="3037840" cy="464820"/>
          </a:xfrm>
          <a:prstGeom prst="rect">
            <a:avLst/>
          </a:prstGeom>
          <a:noFill/>
          <a:ln>
            <a:miter lim="800000"/>
            <a:headEnd/>
            <a:tailEnd/>
          </a:ln>
        </p:spPr>
        <p:txBody>
          <a:bodyPr lIns="93177" tIns="46589" rIns="93177" bIns="46589"/>
          <a:lstStyle/>
          <a:p>
            <a:fld id="{80E71299-69E7-4273-8B37-4141D8189F17}" type="slidenum">
              <a:rPr lang="en-US"/>
              <a:pPr/>
              <a:t>16</a:t>
            </a:fld>
            <a:endParaRPr lang="en-US"/>
          </a:p>
        </p:txBody>
      </p:sp>
      <p:sp>
        <p:nvSpPr>
          <p:cNvPr id="68611" name="Rectangle 2"/>
          <p:cNvSpPr>
            <a:spLocks noGrp="1" noRot="1" noChangeAspect="1" noChangeArrowheads="1" noTextEdit="1"/>
          </p:cNvSpPr>
          <p:nvPr>
            <p:ph type="sldImg"/>
          </p:nvPr>
        </p:nvSpPr>
        <p:spPr>
          <a:xfrm>
            <a:off x="1181100" y="695325"/>
            <a:ext cx="4649788" cy="3487738"/>
          </a:xfrm>
        </p:spPr>
      </p:sp>
      <p:sp>
        <p:nvSpPr>
          <p:cNvPr id="68612" name="Rectangle 3"/>
          <p:cNvSpPr>
            <a:spLocks noGrp="1" noChangeArrowheads="1"/>
          </p:cNvSpPr>
          <p:nvPr>
            <p:ph type="body" idx="1"/>
          </p:nvPr>
        </p:nvSpPr>
        <p:spPr>
          <a:xfrm>
            <a:off x="934720" y="4417404"/>
            <a:ext cx="5140960" cy="4183380"/>
          </a:xfrm>
          <a:noFill/>
          <a:ln w="9525"/>
        </p:spPr>
        <p:txBody>
          <a:bodyPr/>
          <a:lstStyle/>
          <a:p>
            <a:pPr eaLnBrk="1" hangingPunct="1"/>
            <a:endParaRPr lang="en-US" smtClean="0">
              <a:latin typeface="Lucida Grande" pitchFamily="-110" charset="0"/>
              <a:ea typeface="Lucida Grande" pitchFamily="-110" charset="0"/>
              <a:cs typeface="Lucida Grande" pitchFamily="-110"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p:sp>
      <p:sp>
        <p:nvSpPr>
          <p:cNvPr id="110595"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110596"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1236D332-19F3-48F8-A6F2-3E22A6FEB526}" type="slidenum">
              <a:rPr lang="en-US">
                <a:latin typeface="Arial" charset="0"/>
              </a:rPr>
              <a:pPr/>
              <a:t>18</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p:sp>
      <p:sp>
        <p:nvSpPr>
          <p:cNvPr id="112643" name="Notes Placeholder 2"/>
          <p:cNvSpPr>
            <a:spLocks noGrp="1"/>
          </p:cNvSpPr>
          <p:nvPr>
            <p:ph type="body" idx="1"/>
          </p:nvPr>
        </p:nvSpPr>
        <p:spPr>
          <a:noFill/>
          <a:ln w="9525"/>
        </p:spPr>
        <p:txBody>
          <a:bodyPr/>
          <a:lstStyle/>
          <a:p>
            <a:pPr eaLnBrk="1" hangingPunct="1"/>
            <a:endParaRPr lang="en-US" smtClean="0">
              <a:latin typeface="Arial" charset="0"/>
              <a:ea typeface="Lucida Grande" pitchFamily="-110" charset="0"/>
              <a:cs typeface="Lucida Grande" pitchFamily="-110" charset="0"/>
            </a:endParaRPr>
          </a:p>
        </p:txBody>
      </p:sp>
      <p:sp>
        <p:nvSpPr>
          <p:cNvPr id="112644"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416CECDE-1D0E-439E-B32B-BC8C3F86FD1E}" type="slidenum">
              <a:rPr lang="en-US">
                <a:latin typeface="Arial" charset="0"/>
              </a:rPr>
              <a:pPr/>
              <a:t>19</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p:cNvSpPr>
          <p:nvPr>
            <p:ph type="sldImg"/>
          </p:nvPr>
        </p:nvSpPr>
        <p:spPr/>
      </p:sp>
      <p:sp>
        <p:nvSpPr>
          <p:cNvPr id="75779" name="Notes Placeholder 2"/>
          <p:cNvSpPr>
            <a:spLocks noGrp="1"/>
          </p:cNvSpPr>
          <p:nvPr>
            <p:ph type="body" idx="1"/>
          </p:nvPr>
        </p:nvSpPr>
        <p:spPr>
          <a:noFill/>
          <a:ln w="9525"/>
        </p:spPr>
        <p:txBody>
          <a:bodyPr/>
          <a:lstStyle/>
          <a:p>
            <a:endParaRPr lang="en-US" smtClean="0">
              <a:latin typeface="Lucida Grande" pitchFamily="-110" charset="0"/>
              <a:ea typeface="Lucida Grande" pitchFamily="-110" charset="0"/>
              <a:cs typeface="Lucida Grande" pitchFamily="-110" charset="0"/>
            </a:endParaRPr>
          </a:p>
        </p:txBody>
      </p:sp>
      <p:sp>
        <p:nvSpPr>
          <p:cNvPr id="75780" name="Slide Number Placeholder 3"/>
          <p:cNvSpPr>
            <a:spLocks noGrp="1"/>
          </p:cNvSpPr>
          <p:nvPr>
            <p:ph type="sldNum" sz="quarter" idx="4294967295"/>
          </p:nvPr>
        </p:nvSpPr>
        <p:spPr bwMode="auto">
          <a:xfrm>
            <a:off x="3970938" y="8829967"/>
            <a:ext cx="3037840" cy="464820"/>
          </a:xfrm>
          <a:prstGeom prst="rect">
            <a:avLst/>
          </a:prstGeom>
          <a:noFill/>
          <a:ln>
            <a:miter lim="800000"/>
            <a:headEnd/>
            <a:tailEnd/>
          </a:ln>
        </p:spPr>
        <p:txBody>
          <a:bodyPr lIns="91435" tIns="45717" rIns="91435" bIns="45717"/>
          <a:lstStyle/>
          <a:p>
            <a:fld id="{4A63F0AF-E071-45C3-8BDD-4D702958C2AA}" type="slidenum">
              <a:rPr lang="en-US"/>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p:cNvSpPr>
          <p:nvPr>
            <p:ph type="sldNum" sz="quarter" idx="10"/>
          </p:nvPr>
        </p:nvSpPr>
        <p:spPr/>
        <p:txBody>
          <a:bodyPr/>
          <a:lstStyle>
            <a:lvl1pPr>
              <a:defRPr/>
            </a:lvl1pPr>
          </a:lstStyle>
          <a:p>
            <a:fld id="{C7B414D3-8DD5-44A9-95B8-23F95B4BE10B}" type="slidenum">
              <a:rPr lang="en-US"/>
              <a:pPr/>
              <a:t>‹#›</a:t>
            </a:fld>
            <a:endParaRPr lang="en-US" sz="1200">
              <a:solidFill>
                <a:srgbClr val="9A9A9A"/>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p:txBody>
          <a:bodyPr/>
          <a:lstStyle>
            <a:lvl1pPr>
              <a:defRPr/>
            </a:lvl1pPr>
          </a:lstStyle>
          <a:p>
            <a:fld id="{8439EB66-8A93-4701-8E68-C15F4BEB60A4}" type="slidenum">
              <a:rPr lang="en-US"/>
              <a:pPr/>
              <a:t>‹#›</a:t>
            </a:fld>
            <a:endParaRPr lang="en-US" sz="1200">
              <a:solidFill>
                <a:srgbClr val="9A9A9A"/>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p:txBody>
          <a:bodyPr/>
          <a:lstStyle>
            <a:lvl1pPr>
              <a:defRPr/>
            </a:lvl1pPr>
          </a:lstStyle>
          <a:p>
            <a:fld id="{9973C538-F0AE-41BF-B90E-BEAA393A55EC}" type="slidenum">
              <a:rPr lang="en-US"/>
              <a:pPr/>
              <a:t>‹#›</a:t>
            </a:fld>
            <a:endParaRPr lang="en-US" sz="1200">
              <a:solidFill>
                <a:srgbClr val="9A9A9A"/>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CF700D9-D140-4CF5-AB84-C03B95AE52C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847F732-BC2B-4291-8915-6D3B57FC847E}"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9B79438-33D7-A24A-964B-F61BE8FF009C}"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3A73B7-D40F-4141-AC73-52E5AD199B6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1933F7D-3681-4991-B707-3B06E994B73D}"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087432F7-D7A6-4E41-A822-976B83877956}"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2309261C-5F12-4B70-9F54-6934059C1AB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970E5AB3-1F5A-47EB-B8A5-6CC308C1014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4D81E88-4FF6-45CC-A9A7-18ADB3FBFB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p:cNvSpPr>
          <p:nvPr>
            <p:ph type="sldNum" sz="quarter" idx="10"/>
          </p:nvPr>
        </p:nvSpPr>
        <p:spPr/>
        <p:txBody>
          <a:bodyPr/>
          <a:lstStyle>
            <a:lvl1pPr>
              <a:defRPr/>
            </a:lvl1pPr>
          </a:lstStyle>
          <a:p>
            <a:fld id="{6DDBAADA-36A9-4EEC-B989-4AB44F68A120}" type="slidenum">
              <a:rPr lang="en-US"/>
              <a:pPr/>
              <a:t>‹#›</a:t>
            </a:fld>
            <a:endParaRPr lang="en-US" sz="1200">
              <a:solidFill>
                <a:srgbClr val="9A9A9A"/>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425A441-9BC2-4F05-8C43-5BA7A2FE7413}"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F57AA72-81C8-4A13-AF2A-AE40EEE4FF74}"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  </a:t>
            </a:r>
            <a:r>
              <a:rPr lang="en-US" sz="2000" smtClean="0"/>
              <a:t>Improving Patient Safety</a:t>
            </a:r>
            <a:endParaRPr lang="en-US" sz="200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868F43FC-E4C7-409A-AD69-E695DE35E0B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89E6CF8-1F1D-5B42-9216-09BAF33FE8D6}"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55FB1A7-7596-41D1-BDBC-71F3C858A2A5}" type="slidenum">
              <a:rPr lang="en-US" smtClean="0"/>
              <a:pPr/>
              <a:t>‹#›</a:t>
            </a:fld>
            <a:endParaRPr lang="en-US" sz="1200">
              <a:solidFill>
                <a:srgbClr val="9A9A9A"/>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E6CF8-1F1D-5B42-9216-09BAF33FE8D6}"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E29625-B178-4CE7-ABFD-2CA8D0FDFD55}" type="slidenum">
              <a:rPr lang="en-US" smtClean="0"/>
              <a:pPr/>
              <a:t>‹#›</a:t>
            </a:fld>
            <a:endParaRPr lang="en-US" sz="1200">
              <a:solidFill>
                <a:srgbClr val="9A9A9A"/>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89E6CF8-1F1D-5B42-9216-09BAF33FE8D6}"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6B7026-9C97-4672-8C0A-A30272F7DB49}" type="slidenum">
              <a:rPr lang="en-US" smtClean="0"/>
              <a:pPr/>
              <a:t>‹#›</a:t>
            </a:fld>
            <a:endParaRPr lang="en-US" sz="1200">
              <a:solidFill>
                <a:srgbClr val="9A9A9A"/>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9E6CF8-1F1D-5B42-9216-09BAF33FE8D6}"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5E6BDB-4F11-464A-8B91-318C903EC720}" type="slidenum">
              <a:rPr lang="en-US" smtClean="0"/>
              <a:pPr/>
              <a:t>‹#›</a:t>
            </a:fld>
            <a:endParaRPr lang="en-US" sz="1200">
              <a:solidFill>
                <a:srgbClr val="9A9A9A"/>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89E6CF8-1F1D-5B42-9216-09BAF33FE8D6}" type="datetimeFigureOut">
              <a:rPr lang="en-US" smtClean="0"/>
              <a:pPr/>
              <a:t>1/10/2014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E06CB3-FEF2-4F06-A476-AE6C203BC2B4}" type="slidenum">
              <a:rPr lang="en-US" smtClean="0"/>
              <a:pPr/>
              <a:t>‹#›</a:t>
            </a:fld>
            <a:endParaRPr lang="en-US" sz="1200">
              <a:solidFill>
                <a:srgbClr val="9A9A9A"/>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89E6CF8-1F1D-5B42-9216-09BAF33FE8D6}" type="datetimeFigureOut">
              <a:rPr lang="en-US" smtClean="0"/>
              <a:pPr/>
              <a:t>1/10/2014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CB66CF-B482-4342-91B4-CDAA04D27816}" type="slidenum">
              <a:rPr lang="en-US" smtClean="0"/>
              <a:pPr/>
              <a:t>‹#›</a:t>
            </a:fld>
            <a:endParaRPr lang="en-US" sz="1200">
              <a:solidFill>
                <a:srgbClr val="9A9A9A"/>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9E6CF8-1F1D-5B42-9216-09BAF33FE8D6}" type="datetimeFigureOut">
              <a:rPr lang="en-US" smtClean="0"/>
              <a:pPr/>
              <a:t>1/10/2014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4D28AF-5136-4588-902C-3347BDBE0CA4}" type="slidenum">
              <a:rPr lang="en-US" smtClean="0"/>
              <a:pPr/>
              <a:t>‹#›</a:t>
            </a:fld>
            <a:endParaRPr lang="en-US" sz="1200">
              <a:solidFill>
                <a:srgbClr val="9A9A9A"/>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p:cNvSpPr>
          <p:nvPr>
            <p:ph type="sldNum" sz="quarter" idx="10"/>
          </p:nvPr>
        </p:nvSpPr>
        <p:spPr/>
        <p:txBody>
          <a:bodyPr/>
          <a:lstStyle>
            <a:lvl1pPr>
              <a:defRPr/>
            </a:lvl1pPr>
          </a:lstStyle>
          <a:p>
            <a:fld id="{C05B2707-DA51-463A-BE5A-52F3FE669E38}" type="slidenum">
              <a:rPr lang="en-US"/>
              <a:pPr/>
              <a:t>‹#›</a:t>
            </a:fld>
            <a:endParaRPr lang="en-US" sz="1200">
              <a:solidFill>
                <a:srgbClr val="9A9A9A"/>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E6CF8-1F1D-5B42-9216-09BAF33FE8D6}"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0BC6FC-5BD3-43E0-A1A5-39B4D740C0C3}" type="slidenum">
              <a:rPr lang="en-US" smtClean="0"/>
              <a:pPr/>
              <a:t>‹#›</a:t>
            </a:fld>
            <a:endParaRPr lang="en-US" sz="1200">
              <a:solidFill>
                <a:srgbClr val="9A9A9A"/>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9E6CF8-1F1D-5B42-9216-09BAF33FE8D6}" type="datetimeFigureOut">
              <a:rPr lang="en-US" smtClean="0"/>
              <a:pPr/>
              <a:t>1/10/2014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D3EF59-0860-44B8-A91C-80DC2A11EC80}" type="slidenum">
              <a:rPr lang="en-US" smtClean="0"/>
              <a:pPr/>
              <a:t>‹#›</a:t>
            </a:fld>
            <a:endParaRPr lang="en-US" sz="1200">
              <a:solidFill>
                <a:srgbClr val="9A9A9A"/>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E6CF8-1F1D-5B42-9216-09BAF33FE8D6}"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FADEE42-C58E-4F5F-A7D3-2A29E4938096}" type="slidenum">
              <a:rPr lang="en-US" smtClean="0"/>
              <a:pPr/>
              <a:t>‹#›</a:t>
            </a:fld>
            <a:endParaRPr lang="en-US" sz="1200">
              <a:solidFill>
                <a:srgbClr val="9A9A9A"/>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89E6CF8-1F1D-5B42-9216-09BAF33FE8D6}" type="datetimeFigureOut">
              <a:rPr lang="en-US" smtClean="0"/>
              <a:pPr/>
              <a:t>1/10/2014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6B947F-45CE-46F1-B616-A365FED497D6}" type="slidenum">
              <a:rPr lang="en-US" smtClean="0"/>
              <a:pPr/>
              <a:t>‹#›</a:t>
            </a:fld>
            <a:endParaRPr lang="en-US" sz="1200">
              <a:solidFill>
                <a:srgbClr val="9A9A9A"/>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xmlns:mv="urn:schemas-microsoft-com:mac:vml" xmlns:mc="http://schemas.openxmlformats.org/markup-compatibility/2006" val="325221831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492875"/>
            <a:ext cx="2133600" cy="365125"/>
          </a:xfrm>
          <a:prstGeom prst="rect">
            <a:avLst/>
          </a:prstGeom>
        </p:spPr>
        <p:txBody>
          <a:bodyPr/>
          <a:lstStyle>
            <a:lvl1pPr>
              <a:defRPr>
                <a:ea typeface="Calibri" pitchFamily="-110" charset="0"/>
              </a:defRPr>
            </a:lvl1pPr>
          </a:lstStyle>
          <a:p>
            <a:pPr>
              <a:defRPr/>
            </a:pPr>
            <a:endParaRPr lang="en-US"/>
          </a:p>
        </p:txBody>
      </p:sp>
      <p:sp>
        <p:nvSpPr>
          <p:cNvPr id="5" name="Footer Placeholder 4"/>
          <p:cNvSpPr>
            <a:spLocks noGrp="1" noChangeArrowheads="1"/>
          </p:cNvSpPr>
          <p:nvPr>
            <p:ph type="ftr" sz="quarter" idx="11"/>
          </p:nvPr>
        </p:nvSpPr>
        <p:spPr>
          <a:xfrm>
            <a:off x="2895600" y="6537325"/>
            <a:ext cx="3276600" cy="320675"/>
          </a:xfrm>
          <a:prstGeom prst="rect">
            <a:avLst/>
          </a:prstGeom>
        </p:spPr>
        <p:txBody>
          <a:bodyPr/>
          <a:lstStyle>
            <a:lvl1pPr>
              <a:defRPr>
                <a:ea typeface="Calibri" pitchFamily="-110"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3CC103BF-1AE2-4752-AE2A-B2175DC8BA19}" type="slidenum">
              <a:rPr lang="en-US"/>
              <a:pPr/>
              <a:t>‹#›</a:t>
            </a:fld>
            <a:endParaRPr lang="en-US"/>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492875"/>
            <a:ext cx="2133600" cy="365125"/>
          </a:xfrm>
          <a:prstGeom prst="rect">
            <a:avLst/>
          </a:prstGeom>
        </p:spPr>
        <p:txBody>
          <a:bodyPr/>
          <a:lstStyle>
            <a:lvl1pPr>
              <a:defRPr>
                <a:ea typeface="Calibri" pitchFamily="-110" charset="0"/>
              </a:defRPr>
            </a:lvl1pPr>
          </a:lstStyle>
          <a:p>
            <a:pPr>
              <a:defRPr/>
            </a:pPr>
            <a:endParaRPr lang="en-US"/>
          </a:p>
        </p:txBody>
      </p:sp>
      <p:sp>
        <p:nvSpPr>
          <p:cNvPr id="5" name="Footer Placeholder 4"/>
          <p:cNvSpPr>
            <a:spLocks noGrp="1" noChangeArrowheads="1"/>
          </p:cNvSpPr>
          <p:nvPr>
            <p:ph type="ftr" sz="quarter" idx="11"/>
          </p:nvPr>
        </p:nvSpPr>
        <p:spPr>
          <a:xfrm>
            <a:off x="2895600" y="6537325"/>
            <a:ext cx="3276600" cy="320675"/>
          </a:xfrm>
          <a:prstGeom prst="rect">
            <a:avLst/>
          </a:prstGeom>
        </p:spPr>
        <p:txBody>
          <a:bodyPr/>
          <a:lstStyle>
            <a:lvl1pPr>
              <a:defRPr>
                <a:ea typeface="Calibri" pitchFamily="-110"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D4013D8A-377E-4F2B-AD0F-7A579DD66999}" type="slidenum">
              <a:rPr lang="en-US"/>
              <a:pPr/>
              <a:t>‹#›</a:t>
            </a:fld>
            <a:endParaRPr lang="en-US"/>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492875"/>
            <a:ext cx="2133600" cy="365125"/>
          </a:xfrm>
          <a:prstGeom prst="rect">
            <a:avLst/>
          </a:prstGeom>
        </p:spPr>
        <p:txBody>
          <a:bodyPr/>
          <a:lstStyle>
            <a:lvl1pPr>
              <a:defRPr>
                <a:ea typeface="Calibri" pitchFamily="-110" charset="0"/>
              </a:defRPr>
            </a:lvl1pPr>
          </a:lstStyle>
          <a:p>
            <a:pPr>
              <a:defRPr/>
            </a:pPr>
            <a:endParaRPr lang="en-US"/>
          </a:p>
        </p:txBody>
      </p:sp>
      <p:sp>
        <p:nvSpPr>
          <p:cNvPr id="5" name="Footer Placeholder 4"/>
          <p:cNvSpPr>
            <a:spLocks noGrp="1" noChangeArrowheads="1"/>
          </p:cNvSpPr>
          <p:nvPr>
            <p:ph type="ftr" sz="quarter" idx="11"/>
          </p:nvPr>
        </p:nvSpPr>
        <p:spPr>
          <a:xfrm>
            <a:off x="2895600" y="6537325"/>
            <a:ext cx="3276600" cy="320675"/>
          </a:xfrm>
          <a:prstGeom prst="rect">
            <a:avLst/>
          </a:prstGeom>
        </p:spPr>
        <p:txBody>
          <a:bodyPr/>
          <a:lstStyle>
            <a:lvl1pPr>
              <a:defRPr>
                <a:ea typeface="Calibri" pitchFamily="-110"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37847CB1-3E18-4C60-8005-E1C6961C5DEB}" type="slidenum">
              <a:rPr lang="en-US"/>
              <a:pPr/>
              <a:t>‹#›</a:t>
            </a:fld>
            <a:endParaRPr lang="en-US"/>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492875"/>
            <a:ext cx="2133600" cy="365125"/>
          </a:xfrm>
          <a:prstGeom prst="rect">
            <a:avLst/>
          </a:prstGeom>
        </p:spPr>
        <p:txBody>
          <a:bodyPr/>
          <a:lstStyle>
            <a:lvl1pPr>
              <a:defRPr>
                <a:ea typeface="Calibri" pitchFamily="-110" charset="0"/>
              </a:defRPr>
            </a:lvl1pPr>
          </a:lstStyle>
          <a:p>
            <a:pPr>
              <a:defRPr/>
            </a:pPr>
            <a:endParaRPr lang="en-US"/>
          </a:p>
        </p:txBody>
      </p:sp>
      <p:sp>
        <p:nvSpPr>
          <p:cNvPr id="5" name="Footer Placeholder 4"/>
          <p:cNvSpPr>
            <a:spLocks noGrp="1" noChangeArrowheads="1"/>
          </p:cNvSpPr>
          <p:nvPr>
            <p:ph type="ftr" sz="quarter" idx="11"/>
          </p:nvPr>
        </p:nvSpPr>
        <p:spPr>
          <a:xfrm>
            <a:off x="2895600" y="6537325"/>
            <a:ext cx="3276600" cy="320675"/>
          </a:xfrm>
          <a:prstGeom prst="rect">
            <a:avLst/>
          </a:prstGeom>
        </p:spPr>
        <p:txBody>
          <a:bodyPr/>
          <a:lstStyle>
            <a:lvl1pPr>
              <a:defRPr>
                <a:ea typeface="Calibri" pitchFamily="-110"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80091AC8-1FAF-4C7D-AB70-BAF2A86485D9}" type="slidenum">
              <a:rPr lang="en-US"/>
              <a:pPr/>
              <a:t>‹#›</a:t>
            </a:fld>
            <a:endParaRPr lang="en-US"/>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492875"/>
            <a:ext cx="2133600" cy="365125"/>
          </a:xfrm>
          <a:prstGeom prst="rect">
            <a:avLst/>
          </a:prstGeom>
        </p:spPr>
        <p:txBody>
          <a:bodyPr/>
          <a:lstStyle>
            <a:lvl1pPr>
              <a:defRPr>
                <a:ea typeface="Calibri" pitchFamily="-110" charset="0"/>
              </a:defRPr>
            </a:lvl1pPr>
          </a:lstStyle>
          <a:p>
            <a:pPr>
              <a:defRPr/>
            </a:pPr>
            <a:endParaRPr lang="en-US"/>
          </a:p>
        </p:txBody>
      </p:sp>
      <p:sp>
        <p:nvSpPr>
          <p:cNvPr id="5" name="Footer Placeholder 4"/>
          <p:cNvSpPr>
            <a:spLocks noGrp="1" noChangeArrowheads="1"/>
          </p:cNvSpPr>
          <p:nvPr>
            <p:ph type="ftr" sz="quarter" idx="11"/>
          </p:nvPr>
        </p:nvSpPr>
        <p:spPr>
          <a:xfrm>
            <a:off x="2895600" y="6537325"/>
            <a:ext cx="3276600" cy="320675"/>
          </a:xfrm>
          <a:prstGeom prst="rect">
            <a:avLst/>
          </a:prstGeom>
        </p:spPr>
        <p:txBody>
          <a:bodyPr/>
          <a:lstStyle>
            <a:lvl1pPr>
              <a:defRPr>
                <a:ea typeface="Calibri" pitchFamily="-110"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B3BCA4E9-9917-4294-A01B-ABD963490109}" type="slidenum">
              <a:rPr lang="en-US"/>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98613"/>
            <a:ext cx="4038600" cy="4527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p:cNvSpPr>
          <p:nvPr>
            <p:ph type="sldNum" sz="quarter" idx="10"/>
          </p:nvPr>
        </p:nvSpPr>
        <p:spPr/>
        <p:txBody>
          <a:bodyPr/>
          <a:lstStyle>
            <a:lvl1pPr>
              <a:defRPr/>
            </a:lvl1pPr>
          </a:lstStyle>
          <a:p>
            <a:fld id="{CC59CEE6-6753-489B-A3E5-85E009A3A021}" type="slidenum">
              <a:rPr lang="en-US"/>
              <a:pPr/>
              <a:t>‹#›</a:t>
            </a:fld>
            <a:endParaRPr lang="en-US" sz="1200">
              <a:solidFill>
                <a:srgbClr val="9A9A9A"/>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noChangeArrowheads="1"/>
          </p:cNvSpPr>
          <p:nvPr>
            <p:ph type="dt" sz="half" idx="10"/>
          </p:nvPr>
        </p:nvSpPr>
        <p:spPr>
          <a:xfrm>
            <a:off x="457200" y="6492875"/>
            <a:ext cx="2133600" cy="365125"/>
          </a:xfrm>
          <a:prstGeom prst="rect">
            <a:avLst/>
          </a:prstGeom>
        </p:spPr>
        <p:txBody>
          <a:bodyPr/>
          <a:lstStyle>
            <a:lvl1pPr>
              <a:defRPr>
                <a:ea typeface="Calibri" pitchFamily="-110" charset="0"/>
              </a:defRPr>
            </a:lvl1pPr>
          </a:lstStyle>
          <a:p>
            <a:pPr>
              <a:defRPr/>
            </a:pPr>
            <a:endParaRPr lang="en-US"/>
          </a:p>
        </p:txBody>
      </p:sp>
      <p:sp>
        <p:nvSpPr>
          <p:cNvPr id="5" name="Footer Placeholder 4"/>
          <p:cNvSpPr>
            <a:spLocks noGrp="1" noChangeArrowheads="1"/>
          </p:cNvSpPr>
          <p:nvPr>
            <p:ph type="ftr" sz="quarter" idx="11"/>
          </p:nvPr>
        </p:nvSpPr>
        <p:spPr>
          <a:xfrm>
            <a:off x="2895600" y="6537325"/>
            <a:ext cx="3276600" cy="320675"/>
          </a:xfrm>
          <a:prstGeom prst="rect">
            <a:avLst/>
          </a:prstGeom>
        </p:spPr>
        <p:txBody>
          <a:bodyPr/>
          <a:lstStyle>
            <a:lvl1pPr>
              <a:defRPr>
                <a:ea typeface="Calibri" pitchFamily="-110" charset="0"/>
              </a:defRPr>
            </a:lvl1pPr>
          </a:lstStyle>
          <a:p>
            <a:pPr>
              <a:defRPr/>
            </a:pPr>
            <a:endParaRPr lang="en-US"/>
          </a:p>
        </p:txBody>
      </p:sp>
      <p:sp>
        <p:nvSpPr>
          <p:cNvPr id="6" name="Rectangle 5"/>
          <p:cNvSpPr>
            <a:spLocks noGrp="1" noChangeArrowheads="1"/>
          </p:cNvSpPr>
          <p:nvPr>
            <p:ph type="sldNum" sz="quarter" idx="12"/>
          </p:nvPr>
        </p:nvSpPr>
        <p:spPr/>
        <p:txBody>
          <a:bodyPr/>
          <a:lstStyle>
            <a:lvl1pPr>
              <a:defRPr/>
            </a:lvl1pPr>
          </a:lstStyle>
          <a:p>
            <a:fld id="{2EEF2765-2719-4DA5-9C57-0E9F4FCAF08E}" type="slidenum">
              <a:rPr lang="en-US"/>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p:cNvSpPr>
          <p:nvPr>
            <p:ph type="sldNum" sz="quarter" idx="10"/>
          </p:nvPr>
        </p:nvSpPr>
        <p:spPr/>
        <p:txBody>
          <a:bodyPr/>
          <a:lstStyle>
            <a:lvl1pPr>
              <a:defRPr/>
            </a:lvl1pPr>
          </a:lstStyle>
          <a:p>
            <a:fld id="{BF073184-A329-4E38-9BEB-B1140338F4EA}" type="slidenum">
              <a:rPr lang="en-US"/>
              <a:pPr/>
              <a:t>‹#›</a:t>
            </a:fld>
            <a:endParaRPr lang="en-US" sz="1200">
              <a:solidFill>
                <a:srgbClr val="9A9A9A"/>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p:cNvSpPr>
          <p:nvPr>
            <p:ph type="sldNum" sz="quarter" idx="10"/>
          </p:nvPr>
        </p:nvSpPr>
        <p:spPr/>
        <p:txBody>
          <a:bodyPr/>
          <a:lstStyle>
            <a:lvl1pPr>
              <a:defRPr/>
            </a:lvl1pPr>
          </a:lstStyle>
          <a:p>
            <a:fld id="{CCFA9856-06D0-4D00-A1FB-5FEACFB810B1}" type="slidenum">
              <a:rPr lang="en-US"/>
              <a:pPr/>
              <a:t>‹#›</a:t>
            </a:fld>
            <a:endParaRPr lang="en-US" sz="1200">
              <a:solidFill>
                <a:srgbClr val="9A9A9A"/>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p:cNvSpPr>
          <p:nvPr>
            <p:ph type="sldNum" sz="quarter" idx="10"/>
          </p:nvPr>
        </p:nvSpPr>
        <p:spPr/>
        <p:txBody>
          <a:bodyPr/>
          <a:lstStyle>
            <a:lvl1pPr>
              <a:defRPr/>
            </a:lvl1pPr>
          </a:lstStyle>
          <a:p>
            <a:fld id="{AC6F43DF-C97F-493B-A44A-97BF1C550731}" type="slidenum">
              <a:rPr lang="en-US"/>
              <a:pPr/>
              <a:t>‹#›</a:t>
            </a:fld>
            <a:endParaRPr lang="en-US" sz="1200">
              <a:solidFill>
                <a:srgbClr val="9A9A9A"/>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p:cNvSpPr>
          <p:nvPr>
            <p:ph type="sldNum" sz="quarter" idx="10"/>
          </p:nvPr>
        </p:nvSpPr>
        <p:spPr/>
        <p:txBody>
          <a:bodyPr/>
          <a:lstStyle>
            <a:lvl1pPr>
              <a:defRPr/>
            </a:lvl1pPr>
          </a:lstStyle>
          <a:p>
            <a:fld id="{3EF0E3F2-D3D2-4A45-A0A2-842DB372AB55}" type="slidenum">
              <a:rPr lang="en-US"/>
              <a:pPr/>
              <a:t>‹#›</a:t>
            </a:fld>
            <a:endParaRPr lang="en-US" sz="1200">
              <a:solidFill>
                <a:srgbClr val="9A9A9A"/>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sym typeface="Helvetica"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p:cNvSpPr>
          <p:nvPr>
            <p:ph type="sldNum" sz="quarter" idx="10"/>
          </p:nvPr>
        </p:nvSpPr>
        <p:spPr/>
        <p:txBody>
          <a:bodyPr/>
          <a:lstStyle>
            <a:lvl1pPr>
              <a:defRPr/>
            </a:lvl1pPr>
          </a:lstStyle>
          <a:p>
            <a:fld id="{EE0F9F75-7588-47BC-983B-3FE4EF6EE57C}" type="slidenum">
              <a:rPr lang="en-US"/>
              <a:pPr/>
              <a:t>‹#›</a:t>
            </a:fld>
            <a:endParaRPr lang="en-US" sz="1200">
              <a:solidFill>
                <a:srgbClr val="9A9A9A"/>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p:cNvSpPr>
          <p:nvPr>
            <p:ph type="title"/>
          </p:nvPr>
        </p:nvSpPr>
        <p:spPr bwMode="auto">
          <a:xfrm>
            <a:off x="457200" y="274638"/>
            <a:ext cx="8229600" cy="1143000"/>
          </a:xfrm>
          <a:prstGeom prst="rect">
            <a:avLst/>
          </a:prstGeom>
          <a:noFill/>
          <a:ln w="12700">
            <a:noFill/>
            <a:round/>
            <a:headEnd/>
            <a:tailEnd/>
          </a:ln>
        </p:spPr>
        <p:txBody>
          <a:bodyPr vert="horz" wrap="square" lIns="38100" tIns="38100" rIns="38100" bIns="38100" numCol="1" anchor="ctr" anchorCtr="0" compatLnSpc="1">
            <a:prstTxWarp prst="textNoShape">
              <a:avLst/>
            </a:prstTxWarp>
          </a:bodyPr>
          <a:lstStyle/>
          <a:p>
            <a:pPr lvl="0"/>
            <a:r>
              <a:rPr lang="en-US" dirty="0" smtClean="0">
                <a:sym typeface="Calibri" pitchFamily="-110" charset="0"/>
              </a:rPr>
              <a:t>Click to edit Master title style</a:t>
            </a:r>
          </a:p>
        </p:txBody>
      </p:sp>
      <p:sp>
        <p:nvSpPr>
          <p:cNvPr id="19459" name="Rectangle 2"/>
          <p:cNvSpPr>
            <a:spLocks noGrp="1"/>
          </p:cNvSpPr>
          <p:nvPr>
            <p:ph type="body" idx="1"/>
          </p:nvPr>
        </p:nvSpPr>
        <p:spPr bwMode="auto">
          <a:xfrm>
            <a:off x="457200" y="1598613"/>
            <a:ext cx="8229600" cy="4527550"/>
          </a:xfrm>
          <a:prstGeom prst="rect">
            <a:avLst/>
          </a:prstGeom>
          <a:noFill/>
          <a:ln w="12700">
            <a:noFill/>
            <a:round/>
            <a:headEnd/>
            <a:tailEnd/>
          </a:ln>
        </p:spPr>
        <p:txBody>
          <a:bodyPr vert="horz" wrap="square" lIns="38100" tIns="38100" rIns="38100" bIns="38100" numCol="1" anchor="t" anchorCtr="0" compatLnSpc="1">
            <a:prstTxWarp prst="textNoShape">
              <a:avLst/>
            </a:prstTxWarp>
          </a:bodyPr>
          <a:lstStyle/>
          <a:p>
            <a:pPr lvl="0"/>
            <a:r>
              <a:rPr lang="en-US" smtClean="0">
                <a:sym typeface="Helvetica" pitchFamily="-110" charset="0"/>
              </a:rPr>
              <a:t>Click to edit Master text styles</a:t>
            </a:r>
          </a:p>
          <a:p>
            <a:pPr lvl="1"/>
            <a:r>
              <a:rPr lang="en-US" smtClean="0">
                <a:sym typeface="Helvetica" pitchFamily="-110" charset="0"/>
              </a:rPr>
              <a:t>Second level</a:t>
            </a:r>
          </a:p>
          <a:p>
            <a:pPr lvl="2"/>
            <a:r>
              <a:rPr lang="en-US" smtClean="0">
                <a:sym typeface="Helvetica" pitchFamily="-110" charset="0"/>
              </a:rPr>
              <a:t>Third level</a:t>
            </a:r>
          </a:p>
          <a:p>
            <a:pPr lvl="3"/>
            <a:r>
              <a:rPr lang="en-US" smtClean="0">
                <a:sym typeface="Helvetica" pitchFamily="-110" charset="0"/>
              </a:rPr>
              <a:t>Fourth level</a:t>
            </a:r>
          </a:p>
          <a:p>
            <a:pPr lvl="4"/>
            <a:r>
              <a:rPr lang="en-US" smtClean="0">
                <a:sym typeface="Helvetica" pitchFamily="-110" charset="0"/>
              </a:rPr>
              <a:t>Fifth level</a:t>
            </a:r>
          </a:p>
        </p:txBody>
      </p:sp>
      <p:sp>
        <p:nvSpPr>
          <p:cNvPr id="2" name="Rectangle 3"/>
          <p:cNvSpPr>
            <a:spLocks noGrp="1"/>
          </p:cNvSpPr>
          <p:nvPr>
            <p:ph type="sldNum" sz="quarter" idx="2"/>
          </p:nvPr>
        </p:nvSpPr>
        <p:spPr bwMode="auto">
          <a:xfrm>
            <a:off x="8442325" y="6467475"/>
            <a:ext cx="244475" cy="254000"/>
          </a:xfrm>
          <a:prstGeom prst="rect">
            <a:avLst/>
          </a:prstGeom>
          <a:noFill/>
          <a:ln w="12700" cap="flat" cmpd="sng">
            <a:noFill/>
            <a:prstDash val="solid"/>
            <a:round/>
            <a:headEnd/>
            <a:tailEnd/>
          </a:ln>
          <a:effectLst/>
        </p:spPr>
        <p:txBody>
          <a:bodyPr vert="horz" wrap="square" lIns="38100" tIns="38100" rIns="38100" bIns="38100" numCol="1" anchor="ctr" anchorCtr="0" compatLnSpc="1">
            <a:prstTxWarp prst="textNoShape">
              <a:avLst/>
            </a:prstTxWarp>
          </a:bodyPr>
          <a:lstStyle>
            <a:lvl1pPr algn="r">
              <a:buClrTx/>
              <a:defRPr/>
            </a:lvl1pPr>
          </a:lstStyle>
          <a:p>
            <a:fld id="{7D7804B6-73FB-4FD3-9951-32DC6EB3C12C}" type="slidenum">
              <a:rPr lang="en-US"/>
              <a:pPr/>
              <a:t>‹#›</a:t>
            </a:fld>
            <a:endParaRPr lang="en-US" sz="1200">
              <a:solidFill>
                <a:srgbClr val="9A9A9A"/>
              </a:solidFill>
            </a:endParaRPr>
          </a:p>
        </p:txBody>
      </p:sp>
    </p:spTree>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457200" rtl="0" eaLnBrk="0" fontAlgn="base" hangingPunct="0">
        <a:spcBef>
          <a:spcPct val="0"/>
        </a:spcBef>
        <a:spcAft>
          <a:spcPct val="0"/>
        </a:spcAft>
        <a:defRPr sz="4400">
          <a:solidFill>
            <a:srgbClr val="000000"/>
          </a:solidFill>
          <a:latin typeface="+mj-lt"/>
          <a:ea typeface="+mj-ea"/>
          <a:cs typeface="+mj-cs"/>
          <a:sym typeface="Calibri" pitchFamily="-110" charset="0"/>
        </a:defRPr>
      </a:lvl1pPr>
      <a:lvl2pPr algn="ctr" defTabSz="457200" rtl="0" eaLnBrk="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110" charset="0"/>
        </a:defRPr>
      </a:lvl2pPr>
      <a:lvl3pPr algn="ctr" defTabSz="457200" rtl="0" eaLnBrk="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110" charset="0"/>
        </a:defRPr>
      </a:lvl3pPr>
      <a:lvl4pPr algn="ctr" defTabSz="457200" rtl="0" eaLnBrk="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110" charset="0"/>
        </a:defRPr>
      </a:lvl4pPr>
      <a:lvl5pPr algn="ctr" defTabSz="457200" rtl="0" eaLnBrk="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110" charset="0"/>
        </a:defRPr>
      </a:lvl5pPr>
      <a:lvl6pPr marL="457200"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6pPr>
      <a:lvl7pPr marL="914400"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7pPr>
      <a:lvl8pPr marL="1371600"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8pPr>
      <a:lvl9pPr marL="1828800" algn="ctr" defTabSz="457200" rtl="0" fontAlgn="base" hangingPunct="0">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9pPr>
    </p:titleStyle>
    <p:bodyStyle>
      <a:lvl1pPr marL="342900" indent="-342900" algn="l" defTabSz="457200" rtl="0" eaLnBrk="0" fontAlgn="base" hangingPunct="0">
        <a:spcBef>
          <a:spcPct val="0"/>
        </a:spcBef>
        <a:spcAft>
          <a:spcPct val="0"/>
        </a:spcAft>
        <a:defRPr sz="1200">
          <a:solidFill>
            <a:srgbClr val="000000"/>
          </a:solidFill>
          <a:latin typeface="+mn-lt"/>
          <a:ea typeface="+mn-ea"/>
          <a:cs typeface="+mn-cs"/>
          <a:sym typeface="Helvetica" pitchFamily="-110" charset="0"/>
        </a:defRPr>
      </a:lvl1pPr>
      <a:lvl2pPr marL="228600" indent="228600" algn="l" defTabSz="457200" rtl="0" eaLnBrk="0" fontAlgn="base" hangingPunct="0">
        <a:spcBef>
          <a:spcPct val="0"/>
        </a:spcBef>
        <a:spcAft>
          <a:spcPct val="0"/>
        </a:spcAft>
        <a:defRPr sz="1200">
          <a:solidFill>
            <a:srgbClr val="000000"/>
          </a:solidFill>
          <a:latin typeface="+mn-lt"/>
          <a:ea typeface="+mn-ea"/>
          <a:cs typeface="+mn-cs"/>
          <a:sym typeface="Helvetica" pitchFamily="-110" charset="0"/>
        </a:defRPr>
      </a:lvl2pPr>
      <a:lvl3pPr marL="457200" indent="457200" algn="l" defTabSz="457200" rtl="0" eaLnBrk="0" fontAlgn="base" hangingPunct="0">
        <a:spcBef>
          <a:spcPct val="0"/>
        </a:spcBef>
        <a:spcAft>
          <a:spcPct val="0"/>
        </a:spcAft>
        <a:defRPr sz="1200">
          <a:solidFill>
            <a:srgbClr val="000000"/>
          </a:solidFill>
          <a:latin typeface="+mn-lt"/>
          <a:ea typeface="+mn-ea"/>
          <a:cs typeface="+mn-cs"/>
          <a:sym typeface="Helvetica" pitchFamily="-110" charset="0"/>
        </a:defRPr>
      </a:lvl3pPr>
      <a:lvl4pPr marL="685800" indent="685800" algn="l" defTabSz="457200" rtl="0" eaLnBrk="0" fontAlgn="base" hangingPunct="0">
        <a:spcBef>
          <a:spcPct val="0"/>
        </a:spcBef>
        <a:spcAft>
          <a:spcPct val="0"/>
        </a:spcAft>
        <a:defRPr sz="1200">
          <a:solidFill>
            <a:srgbClr val="000000"/>
          </a:solidFill>
          <a:latin typeface="+mn-lt"/>
          <a:ea typeface="+mn-ea"/>
          <a:cs typeface="+mn-cs"/>
          <a:sym typeface="Helvetica" pitchFamily="-110" charset="0"/>
        </a:defRPr>
      </a:lvl4pPr>
      <a:lvl5pPr marL="914400" indent="914400" algn="l" defTabSz="457200" rtl="0" eaLnBrk="0" fontAlgn="base" hangingPunct="0">
        <a:spcBef>
          <a:spcPct val="0"/>
        </a:spcBef>
        <a:spcAft>
          <a:spcPct val="0"/>
        </a:spcAft>
        <a:defRPr sz="1200">
          <a:solidFill>
            <a:srgbClr val="000000"/>
          </a:solidFill>
          <a:latin typeface="+mn-lt"/>
          <a:ea typeface="+mn-ea"/>
          <a:cs typeface="+mn-cs"/>
          <a:sym typeface="Helvetica" pitchFamily="-110" charset="0"/>
        </a:defRPr>
      </a:lvl5pPr>
      <a:lvl6pPr marL="1371600" algn="l" defTabSz="457200" rtl="0" fontAlgn="base" hangingPunct="0">
        <a:spcBef>
          <a:spcPct val="0"/>
        </a:spcBef>
        <a:spcAft>
          <a:spcPct val="0"/>
        </a:spcAft>
        <a:defRPr sz="1200">
          <a:solidFill>
            <a:srgbClr val="000000"/>
          </a:solidFill>
          <a:latin typeface="+mn-lt"/>
          <a:ea typeface="+mn-ea"/>
          <a:cs typeface="+mn-cs"/>
          <a:sym typeface="Helvetica" charset="0"/>
        </a:defRPr>
      </a:lvl6pPr>
      <a:lvl7pPr marL="1828800" algn="l" defTabSz="457200" rtl="0" fontAlgn="base" hangingPunct="0">
        <a:spcBef>
          <a:spcPct val="0"/>
        </a:spcBef>
        <a:spcAft>
          <a:spcPct val="0"/>
        </a:spcAft>
        <a:defRPr sz="1200">
          <a:solidFill>
            <a:srgbClr val="000000"/>
          </a:solidFill>
          <a:latin typeface="+mn-lt"/>
          <a:ea typeface="+mn-ea"/>
          <a:cs typeface="+mn-cs"/>
          <a:sym typeface="Helvetica" charset="0"/>
        </a:defRPr>
      </a:lvl7pPr>
      <a:lvl8pPr marL="2286000" algn="l" defTabSz="457200" rtl="0" fontAlgn="base" hangingPunct="0">
        <a:spcBef>
          <a:spcPct val="0"/>
        </a:spcBef>
        <a:spcAft>
          <a:spcPct val="0"/>
        </a:spcAft>
        <a:defRPr sz="1200">
          <a:solidFill>
            <a:srgbClr val="000000"/>
          </a:solidFill>
          <a:latin typeface="+mn-lt"/>
          <a:ea typeface="+mn-ea"/>
          <a:cs typeface="+mn-cs"/>
          <a:sym typeface="Helvetica" charset="0"/>
        </a:defRPr>
      </a:lvl8pPr>
      <a:lvl9pPr marL="2743200" algn="l" defTabSz="457200" rtl="0" fontAlgn="base" hangingPunct="0">
        <a:spcBef>
          <a:spcPct val="0"/>
        </a:spcBef>
        <a:spcAft>
          <a:spcPct val="0"/>
        </a:spcAft>
        <a:defRPr sz="1200">
          <a:solidFill>
            <a:srgbClr val="000000"/>
          </a:solidFill>
          <a:latin typeface="+mn-lt"/>
          <a:ea typeface="+mn-ea"/>
          <a:cs typeface="+mn-cs"/>
          <a:sym typeface="Helvetica"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79438-33D7-A24A-964B-F61BE8FF009C}" type="datetimeFigureOut">
              <a:rPr lang="en-US" smtClean="0"/>
              <a:pPr/>
              <a:t>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00E4B8-1444-42AC-A987-373951E263B8}" type="slidenum">
              <a:rPr lang="en-US" smtClean="0"/>
              <a:pPr/>
              <a:t>‹#›</a:t>
            </a:fld>
            <a:endParaRPr lang="en-US" sz="1200">
              <a:solidFill>
                <a:srgbClr val="9A9A9A"/>
              </a:solidFill>
            </a:endParaRPr>
          </a:p>
        </p:txBody>
      </p:sp>
    </p:spTree>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9E6CF8-1F1D-5B42-9216-09BAF33FE8D6}" type="datetimeFigureOut">
              <a:rPr lang="en-US" smtClean="0"/>
              <a:pPr/>
              <a:t>1/10/2014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7804B6-73FB-4FD3-9951-32DC6EB3C12C}" type="slidenum">
              <a:rPr lang="en-US" smtClean="0"/>
              <a:pPr/>
              <a:t>‹#›</a:t>
            </a:fld>
            <a:endParaRPr lang="en-US" sz="1200">
              <a:solidFill>
                <a:srgbClr val="9A9A9A"/>
              </a:solidFill>
            </a:endParaRPr>
          </a:p>
        </p:txBody>
      </p:sp>
    </p:spTree>
  </p:cSld>
  <p:clrMap bg1="lt1" tx1="dk1" bg2="lt2" tx2="dk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 id="2147483966" r:id="rId9"/>
    <p:sldLayoutId id="2147483967" r:id="rId10"/>
    <p:sldLayoutId id="2147483968" r:id="rId11"/>
    <p:sldLayoutId id="2147483969" r:id="rId12"/>
    <p:sldLayoutId id="2147483970" r:id="rId13"/>
    <p:sldLayoutId id="2147483971" r:id="rId14"/>
    <p:sldLayoutId id="2147483972" r:id="rId15"/>
    <p:sldLayoutId id="2147483973" r:id="rId16"/>
    <p:sldLayoutId id="2147483813" r:id="rId17"/>
    <p:sldLayoutId id="2147483814" r:id="rId1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9.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emf"/><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wmf"/><Relationship Id="rId7"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38.xml"/><Relationship Id="rId6" Type="http://schemas.openxmlformats.org/officeDocument/2006/relationships/image" Target="../media/image15.wmf"/><Relationship Id="rId5" Type="http://schemas.openxmlformats.org/officeDocument/2006/relationships/image" Target="../media/image14.png"/><Relationship Id="rId10" Type="http://schemas.openxmlformats.org/officeDocument/2006/relationships/image" Target="../media/image19.jpeg"/><Relationship Id="rId4" Type="http://schemas.openxmlformats.org/officeDocument/2006/relationships/image" Target="../media/image13.wmf"/><Relationship Id="rId9" Type="http://schemas.openxmlformats.org/officeDocument/2006/relationships/image" Target="../media/image18.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29.xml"/><Relationship Id="rId4" Type="http://schemas.openxmlformats.org/officeDocument/2006/relationships/image" Target="../media/image21.jpe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4.xml"/><Relationship Id="rId1" Type="http://schemas.openxmlformats.org/officeDocument/2006/relationships/vmlDrawing" Target="../drawings/vmlDrawing1.v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6.xml"/></Relationships>
</file>

<file path=ppt/slides/_rels/slide5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
          <p:cNvSpPr>
            <a:spLocks noGrp="1" noChangeArrowheads="1"/>
          </p:cNvSpPr>
          <p:nvPr>
            <p:ph type="ctrTitle"/>
          </p:nvPr>
        </p:nvSpPr>
        <p:spPr>
          <a:xfrm>
            <a:off x="609600" y="1752600"/>
            <a:ext cx="7772400" cy="1238250"/>
          </a:xfrm>
        </p:spPr>
        <p:txBody>
          <a:bodyPr>
            <a:normAutofit/>
          </a:bodyPr>
          <a:lstStyle/>
          <a:p>
            <a:pPr eaLnBrk="1"/>
            <a:r>
              <a:rPr lang="en-US" sz="5400" dirty="0" smtClean="0"/>
              <a:t>Patient Safety Authority</a:t>
            </a:r>
          </a:p>
        </p:txBody>
      </p:sp>
      <p:sp>
        <p:nvSpPr>
          <p:cNvPr id="45059" name="Rectangle 2"/>
          <p:cNvSpPr>
            <a:spLocks noGrp="1" noChangeArrowheads="1"/>
          </p:cNvSpPr>
          <p:nvPr>
            <p:ph type="subTitle" idx="1"/>
          </p:nvPr>
        </p:nvSpPr>
        <p:spPr/>
        <p:txBody>
          <a:bodyPr/>
          <a:lstStyle/>
          <a:p>
            <a:pPr marL="0" indent="0" algn="ctr" eaLnBrk="1">
              <a:spcBef>
                <a:spcPts val="700"/>
              </a:spcBef>
              <a:buClr>
                <a:srgbClr val="9A9A9A"/>
              </a:buClr>
              <a:buNone/>
            </a:pPr>
            <a:r>
              <a:rPr lang="en-US" dirty="0" smtClean="0">
                <a:solidFill>
                  <a:srgbClr val="9A9A9A"/>
                </a:solidFill>
                <a:cs typeface="Calibri" pitchFamily="-110" charset="0"/>
                <a:sym typeface="Calibri" pitchFamily="-110" charset="0"/>
              </a:rPr>
              <a:t>Leader in Patient Safety or </a:t>
            </a:r>
          </a:p>
          <a:p>
            <a:pPr marL="0" indent="0" algn="ctr" eaLnBrk="1">
              <a:spcBef>
                <a:spcPts val="700"/>
              </a:spcBef>
              <a:buClr>
                <a:srgbClr val="9A9A9A"/>
              </a:buClr>
              <a:buNone/>
            </a:pPr>
            <a:r>
              <a:rPr lang="en-US" dirty="0" smtClean="0">
                <a:solidFill>
                  <a:srgbClr val="9A9A9A"/>
                </a:solidFill>
                <a:cs typeface="Calibri" pitchFamily="-110" charset="0"/>
                <a:sym typeface="Calibri" pitchFamily="-110" charset="0"/>
              </a:rPr>
              <a:t>Apologist for the Status Quo</a:t>
            </a:r>
            <a:endParaRPr lang="en-US" dirty="0" smtClean="0"/>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rtlCol="0">
            <a:normAutofit/>
          </a:bodyPr>
          <a:lstStyle/>
          <a:p>
            <a:pPr fontAlgn="auto">
              <a:spcAft>
                <a:spcPts val="0"/>
              </a:spcAft>
              <a:defRPr/>
            </a:pPr>
            <a:r>
              <a:rPr lang="en-US" dirty="0" smtClean="0">
                <a:ea typeface="+mj-ea"/>
              </a:rPr>
              <a:t>Definition of Patient Safety*</a:t>
            </a:r>
          </a:p>
        </p:txBody>
      </p:sp>
      <p:sp>
        <p:nvSpPr>
          <p:cNvPr id="61443" name="Rectangle 3"/>
          <p:cNvSpPr>
            <a:spLocks noGrp="1" noChangeArrowheads="1"/>
          </p:cNvSpPr>
          <p:nvPr>
            <p:ph idx="1"/>
          </p:nvPr>
        </p:nvSpPr>
        <p:spPr/>
        <p:txBody>
          <a:bodyPr/>
          <a:lstStyle/>
          <a:p>
            <a:endParaRPr lang="en-US" b="1" dirty="0" smtClean="0"/>
          </a:p>
          <a:p>
            <a:r>
              <a:rPr lang="en-US" sz="3600" b="1" dirty="0" smtClean="0">
                <a:latin typeface="+mj-lt"/>
              </a:rPr>
              <a:t>Patient safety:</a:t>
            </a:r>
            <a:r>
              <a:rPr lang="en-US" sz="3600" dirty="0" smtClean="0">
                <a:latin typeface="+mj-lt"/>
              </a:rPr>
              <a:t> </a:t>
            </a:r>
          </a:p>
          <a:p>
            <a:pPr>
              <a:buFont typeface="Wingdings" pitchFamily="-110" charset="2"/>
              <a:buNone/>
            </a:pPr>
            <a:r>
              <a:rPr lang="en-US" sz="3600" dirty="0" smtClean="0">
                <a:latin typeface="+mj-lt"/>
              </a:rPr>
              <a:t>	</a:t>
            </a:r>
            <a:r>
              <a:rPr lang="en-US" sz="3600" i="1" dirty="0" smtClean="0">
                <a:latin typeface="+mj-lt"/>
              </a:rPr>
              <a:t>“Freedom from accidental injury,” or “avoiding injuries or harm to patients from care that is intended to help them.”</a:t>
            </a:r>
            <a:endParaRPr lang="en-US" sz="3600" dirty="0" smtClean="0">
              <a:solidFill>
                <a:srgbClr val="000000"/>
              </a:solidFill>
              <a:latin typeface="+mj-lt"/>
            </a:endParaRPr>
          </a:p>
        </p:txBody>
      </p:sp>
      <p:sp>
        <p:nvSpPr>
          <p:cNvPr id="66564" name="Text Box 4"/>
          <p:cNvSpPr txBox="1">
            <a:spLocks noChangeArrowheads="1"/>
          </p:cNvSpPr>
          <p:nvPr/>
        </p:nvSpPr>
        <p:spPr bwMode="auto">
          <a:xfrm>
            <a:off x="1143000" y="4572001"/>
            <a:ext cx="7467600" cy="1272143"/>
          </a:xfrm>
          <a:prstGeom prst="rect">
            <a:avLst/>
          </a:prstGeom>
          <a:noFill/>
          <a:ln w="25400">
            <a:noFill/>
            <a:miter lim="800000"/>
            <a:headEnd type="none" w="sm" len="sm"/>
            <a:tailEnd type="none" w="sm" len="sm"/>
          </a:ln>
          <a:effectLst/>
        </p:spPr>
        <p:txBody>
          <a:bodyPr wrap="square">
            <a:spAutoFit/>
          </a:bodyPr>
          <a:lstStyle/>
          <a:p>
            <a:pPr hangingPunct="1">
              <a:lnSpc>
                <a:spcPct val="80000"/>
              </a:lnSpc>
              <a:spcBef>
                <a:spcPct val="20000"/>
              </a:spcBef>
              <a:buClr>
                <a:schemeClr val="folHlink"/>
              </a:buClr>
              <a:buSzPct val="75000"/>
            </a:pPr>
            <a:r>
              <a:rPr lang="en-US" sz="2000" dirty="0">
                <a:effectLst>
                  <a:outerShdw blurRad="38100" dist="38100" dir="2700000" algn="tl">
                    <a:srgbClr val="C0C0C0"/>
                  </a:outerShdw>
                </a:effectLst>
              </a:rPr>
              <a:t>*Envisioning the National Health Care Quality Report. </a:t>
            </a:r>
          </a:p>
          <a:p>
            <a:r>
              <a:rPr lang="en-US" dirty="0">
                <a:effectLst>
                  <a:outerShdw blurRad="38100" dist="38100" dir="2700000" algn="tl">
                    <a:srgbClr val="C0C0C0"/>
                  </a:outerShdw>
                </a:effectLst>
              </a:rPr>
              <a:t>  </a:t>
            </a:r>
            <a:r>
              <a:rPr lang="en-US" sz="2000" dirty="0">
                <a:effectLst>
                  <a:outerShdw blurRad="38100" dist="38100" dir="2700000" algn="tl">
                    <a:srgbClr val="C0C0C0"/>
                  </a:outerShdw>
                </a:effectLst>
              </a:rPr>
              <a:t>Washington, DC: Institute of Medicine; 2001.</a:t>
            </a:r>
          </a:p>
          <a:p>
            <a:endParaRPr lang="en-US" sz="2000" dirty="0"/>
          </a:p>
          <a:p>
            <a:pPr hangingPunct="1">
              <a:lnSpc>
                <a:spcPct val="80000"/>
              </a:lnSpc>
              <a:spcBef>
                <a:spcPct val="20000"/>
              </a:spcBef>
              <a:buClr>
                <a:schemeClr val="folHlink"/>
              </a:buClr>
              <a:buSzPct val="75000"/>
              <a:buFont typeface="Monotype Sorts" pitchFamily="-110" charset="2"/>
              <a:buNone/>
            </a:pPr>
            <a:endParaRPr lang="en-US" sz="20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spect="1" noChangeArrowheads="1"/>
          </p:cNvSpPr>
          <p:nvPr>
            <p:ph type="title"/>
          </p:nvPr>
        </p:nvSpPr>
        <p:spPr>
          <a:xfrm>
            <a:off x="1149350" y="457200"/>
            <a:ext cx="7994650" cy="762000"/>
          </a:xfrm>
        </p:spPr>
        <p:txBody>
          <a:bodyPr/>
          <a:lstStyle/>
          <a:p>
            <a:r>
              <a:rPr lang="en-US" dirty="0" smtClean="0"/>
              <a:t>Incident</a:t>
            </a:r>
          </a:p>
        </p:txBody>
      </p:sp>
      <p:sp>
        <p:nvSpPr>
          <p:cNvPr id="34819" name="Rectangle 3"/>
          <p:cNvSpPr>
            <a:spLocks noGrp="1" noChangeArrowheads="1"/>
          </p:cNvSpPr>
          <p:nvPr>
            <p:ph idx="1"/>
          </p:nvPr>
        </p:nvSpPr>
        <p:spPr>
          <a:xfrm>
            <a:off x="381000" y="1524000"/>
            <a:ext cx="8305800" cy="4471988"/>
          </a:xfrm>
        </p:spPr>
        <p:txBody>
          <a:bodyPr>
            <a:normAutofit/>
          </a:bodyPr>
          <a:lstStyle/>
          <a:p>
            <a:pPr>
              <a:lnSpc>
                <a:spcPct val="80000"/>
              </a:lnSpc>
              <a:spcBef>
                <a:spcPct val="50000"/>
              </a:spcBef>
            </a:pPr>
            <a:r>
              <a:rPr lang="en-US" u="sng" dirty="0" smtClean="0"/>
              <a:t>Incident</a:t>
            </a:r>
            <a:r>
              <a:rPr lang="en-US" dirty="0" smtClean="0"/>
              <a:t> - “An event, occurrence or situation involving the clinical care of a patient in a medical facility which </a:t>
            </a:r>
            <a:r>
              <a:rPr lang="en-US" i="1" dirty="0" smtClean="0"/>
              <a:t>could</a:t>
            </a:r>
            <a:r>
              <a:rPr lang="en-US" dirty="0" smtClean="0"/>
              <a:t> </a:t>
            </a:r>
            <a:r>
              <a:rPr lang="en-US" i="1" dirty="0" smtClean="0"/>
              <a:t>have </a:t>
            </a:r>
            <a:r>
              <a:rPr lang="en-US" dirty="0" smtClean="0"/>
              <a:t>injured the patient but did not either cause an unanticipated injury or require the delivery of additional health care services to the patient”</a:t>
            </a:r>
          </a:p>
          <a:p>
            <a:pPr marL="804863" lvl="1" indent="-347663">
              <a:lnSpc>
                <a:spcPct val="80000"/>
              </a:lnSpc>
              <a:spcBef>
                <a:spcPct val="50000"/>
              </a:spcBef>
            </a:pPr>
            <a:r>
              <a:rPr lang="en-US" dirty="0" smtClean="0"/>
              <a:t>Must be reported by any staff/provider who reasonably believes one has occurred as soon as practicable in accordance with Facility’s Patient Safety Plan</a:t>
            </a:r>
          </a:p>
        </p:txBody>
      </p:sp>
      <p:sp>
        <p:nvSpPr>
          <p:cNvPr id="4" name="Date Placeholder 3"/>
          <p:cNvSpPr>
            <a:spLocks noGrp="1"/>
          </p:cNvSpPr>
          <p:nvPr>
            <p:ph type="dt" sz="half" idx="10"/>
          </p:nvPr>
        </p:nvSpPr>
        <p:spPr/>
        <p:txBody>
          <a:bodyPr/>
          <a:lstStyle/>
          <a:p>
            <a:endParaRPr lang="en-US" sz="2000"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spect="1" noChangeArrowheads="1"/>
          </p:cNvSpPr>
          <p:nvPr>
            <p:ph type="title"/>
          </p:nvPr>
        </p:nvSpPr>
        <p:spPr>
          <a:xfrm>
            <a:off x="1066800" y="228600"/>
            <a:ext cx="8077200" cy="654050"/>
          </a:xfrm>
        </p:spPr>
        <p:txBody>
          <a:bodyPr rtlCol="0">
            <a:normAutofit fontScale="90000"/>
          </a:bodyPr>
          <a:lstStyle/>
          <a:p>
            <a:pPr fontAlgn="auto">
              <a:spcAft>
                <a:spcPts val="0"/>
              </a:spcAft>
              <a:defRPr/>
            </a:pPr>
            <a:r>
              <a:rPr lang="en-US" sz="4000" dirty="0">
                <a:ea typeface="+mj-ea"/>
              </a:rPr>
              <a:t>Serious </a:t>
            </a:r>
            <a:r>
              <a:rPr lang="en-US" sz="4000" dirty="0" smtClean="0">
                <a:ea typeface="+mj-ea"/>
              </a:rPr>
              <a:t>Event</a:t>
            </a:r>
            <a:endParaRPr lang="en-US" sz="4000" dirty="0">
              <a:ea typeface="+mj-ea"/>
            </a:endParaRPr>
          </a:p>
        </p:txBody>
      </p:sp>
      <p:sp>
        <p:nvSpPr>
          <p:cNvPr id="58371" name="Rectangle 3"/>
          <p:cNvSpPr>
            <a:spLocks noGrp="1" noChangeArrowheads="1"/>
          </p:cNvSpPr>
          <p:nvPr>
            <p:ph idx="1"/>
          </p:nvPr>
        </p:nvSpPr>
        <p:spPr>
          <a:xfrm>
            <a:off x="533400" y="1143000"/>
            <a:ext cx="8382000" cy="7034213"/>
          </a:xfrm>
        </p:spPr>
        <p:txBody>
          <a:bodyPr/>
          <a:lstStyle/>
          <a:p>
            <a:pPr>
              <a:lnSpc>
                <a:spcPct val="90000"/>
              </a:lnSpc>
              <a:spcBef>
                <a:spcPct val="50000"/>
              </a:spcBef>
            </a:pPr>
            <a:r>
              <a:rPr lang="en-US" u="sng" smtClean="0"/>
              <a:t>Serious Event</a:t>
            </a:r>
            <a:r>
              <a:rPr lang="en-US" smtClean="0"/>
              <a:t> - “An event, occurrence or situation involving the clinical care of a patient in a medical facility that results in death or compromises patient safety, and results in an unanticipated injury requiring the delivery of additional health care services to the patient”</a:t>
            </a:r>
          </a:p>
          <a:p>
            <a:pPr marL="804863" lvl="1" indent="-347663">
              <a:lnSpc>
                <a:spcPct val="90000"/>
              </a:lnSpc>
              <a:spcBef>
                <a:spcPct val="50000"/>
              </a:spcBef>
            </a:pPr>
            <a:r>
              <a:rPr lang="en-US" smtClean="0"/>
              <a:t>Must be reported by any staff/provider who reasonably believes one has occurred in accordance with Facility’s Patient Safety Plan; provider’s failure to do do results in notification of licensure board.</a:t>
            </a:r>
          </a:p>
          <a:p>
            <a:pPr marL="804863" lvl="1" indent="-347663">
              <a:lnSpc>
                <a:spcPct val="90000"/>
              </a:lnSpc>
              <a:spcBef>
                <a:spcPct val="50000"/>
              </a:spcBef>
            </a:pPr>
            <a:endParaRPr lang="en-US" smtClean="0"/>
          </a:p>
          <a:p>
            <a:pPr marL="804863" lvl="1" indent="-347663">
              <a:lnSpc>
                <a:spcPct val="90000"/>
              </a:lnSpc>
              <a:spcBef>
                <a:spcPct val="50000"/>
              </a:spcBef>
            </a:pPr>
            <a:endParaRPr lang="en-US" sz="2400" smtClean="0"/>
          </a:p>
          <a:p>
            <a:pPr>
              <a:lnSpc>
                <a:spcPct val="90000"/>
              </a:lnSpc>
              <a:spcBef>
                <a:spcPct val="50000"/>
              </a:spcBef>
            </a:pPr>
            <a:endParaRPr lang="en-US" sz="2800" smtClean="0"/>
          </a:p>
          <a:p>
            <a:pPr>
              <a:lnSpc>
                <a:spcPct val="90000"/>
              </a:lnSpc>
            </a:pPr>
            <a:endParaRPr lang="en-US" sz="2800" smtClean="0"/>
          </a:p>
        </p:txBody>
      </p:sp>
      <p:sp>
        <p:nvSpPr>
          <p:cNvPr id="4" name="Date Placeholder 3"/>
          <p:cNvSpPr>
            <a:spLocks noGrp="1"/>
          </p:cNvSpPr>
          <p:nvPr>
            <p:ph type="dt" sz="half" idx="10"/>
          </p:nvPr>
        </p:nvSpPr>
        <p:spPr>
          <a:xfrm>
            <a:off x="533400" y="6492875"/>
            <a:ext cx="2133600" cy="365125"/>
          </a:xfrm>
        </p:spPr>
        <p:txBody>
          <a:bodyPr/>
          <a:lstStyle/>
          <a:p>
            <a:r>
              <a:rPr lang="en-US" dirty="0"/>
              <a:t>  </a:t>
            </a:r>
            <a:endParaRPr lang="en-US" sz="20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spect="1" noChangeArrowheads="1"/>
          </p:cNvSpPr>
          <p:nvPr>
            <p:ph type="title"/>
          </p:nvPr>
        </p:nvSpPr>
        <p:spPr>
          <a:xfrm>
            <a:off x="533400" y="228600"/>
            <a:ext cx="8229600" cy="960438"/>
          </a:xfrm>
        </p:spPr>
        <p:txBody>
          <a:bodyPr/>
          <a:lstStyle/>
          <a:p>
            <a:r>
              <a:rPr lang="en-US" dirty="0" smtClean="0"/>
              <a:t>Patient Disclosure - </a:t>
            </a:r>
            <a:r>
              <a:rPr lang="en-US" dirty="0" err="1" smtClean="0"/>
              <a:t>Mcare</a:t>
            </a:r>
            <a:endParaRPr lang="en-US" dirty="0" smtClean="0"/>
          </a:p>
        </p:txBody>
      </p:sp>
      <p:sp>
        <p:nvSpPr>
          <p:cNvPr id="44035" name="Rectangle 3"/>
          <p:cNvSpPr>
            <a:spLocks noGrp="1" noChangeArrowheads="1"/>
          </p:cNvSpPr>
          <p:nvPr>
            <p:ph idx="1"/>
          </p:nvPr>
        </p:nvSpPr>
        <p:spPr>
          <a:xfrm>
            <a:off x="457200" y="1447800"/>
            <a:ext cx="8229600" cy="4527550"/>
          </a:xfrm>
        </p:spPr>
        <p:txBody>
          <a:bodyPr>
            <a:normAutofit/>
          </a:bodyPr>
          <a:lstStyle/>
          <a:p>
            <a:pPr>
              <a:lnSpc>
                <a:spcPct val="80000"/>
              </a:lnSpc>
            </a:pPr>
            <a:r>
              <a:rPr lang="en-US" sz="3200" dirty="0" smtClean="0"/>
              <a:t>“ Duty to notify patient.</a:t>
            </a:r>
          </a:p>
          <a:p>
            <a:pPr>
              <a:lnSpc>
                <a:spcPct val="80000"/>
              </a:lnSpc>
            </a:pPr>
            <a:endParaRPr lang="en-US" sz="3200" dirty="0" smtClean="0"/>
          </a:p>
          <a:p>
            <a:pPr>
              <a:spcAft>
                <a:spcPts val="4800"/>
              </a:spcAft>
            </a:pPr>
            <a:r>
              <a:rPr lang="en-US" sz="3200" dirty="0" smtClean="0"/>
              <a:t>   A medical facility through an appropriate designee shall provide written notification to a patient affected by a serious event or, with the consent of the patient, to an available family member or designee within seven days of the occurrence of discovery of a serious event.”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81000" y="609600"/>
            <a:ext cx="8001000" cy="381000"/>
          </a:xfrm>
        </p:spPr>
        <p:txBody>
          <a:bodyPr rtlCol="0">
            <a:normAutofit fontScale="90000"/>
          </a:bodyPr>
          <a:lstStyle/>
          <a:p>
            <a:pPr fontAlgn="auto">
              <a:spcAft>
                <a:spcPts val="0"/>
              </a:spcAft>
              <a:defRPr/>
            </a:pPr>
            <a:r>
              <a:rPr lang="en-US" smtClean="0">
                <a:ea typeface="+mj-ea"/>
              </a:rPr>
              <a:t>Unanticipated Outcome</a:t>
            </a:r>
          </a:p>
        </p:txBody>
      </p:sp>
      <p:sp>
        <p:nvSpPr>
          <p:cNvPr id="23555" name="Rectangle 3"/>
          <p:cNvSpPr>
            <a:spLocks noGrp="1" noChangeArrowheads="1"/>
          </p:cNvSpPr>
          <p:nvPr>
            <p:ph idx="1"/>
          </p:nvPr>
        </p:nvSpPr>
        <p:spPr>
          <a:xfrm>
            <a:off x="609600" y="1600200"/>
            <a:ext cx="7696200" cy="4495800"/>
          </a:xfrm>
        </p:spPr>
        <p:txBody>
          <a:bodyPr>
            <a:normAutofit/>
          </a:bodyPr>
          <a:lstStyle/>
          <a:p>
            <a:pPr>
              <a:lnSpc>
                <a:spcPct val="90000"/>
              </a:lnSpc>
            </a:pPr>
            <a:r>
              <a:rPr lang="en-US" b="1" smtClean="0"/>
              <a:t>Unanticipated Outcome</a:t>
            </a:r>
            <a:r>
              <a:rPr lang="en-US" smtClean="0"/>
              <a:t>:</a:t>
            </a:r>
          </a:p>
          <a:p>
            <a:pPr>
              <a:lnSpc>
                <a:spcPct val="90000"/>
              </a:lnSpc>
              <a:buFont typeface="Wingdings" pitchFamily="-110" charset="2"/>
              <a:buNone/>
            </a:pPr>
            <a:r>
              <a:rPr lang="en-US" smtClean="0"/>
              <a:t>	A negative or unexpected result stemming from a diagnostic test, medical judgment or treatment, surgical intervention, or from the failure to perform a test, treatment, or intervention.  </a:t>
            </a:r>
          </a:p>
          <a:p>
            <a:pPr>
              <a:lnSpc>
                <a:spcPct val="80000"/>
              </a:lnSpc>
              <a:buFont typeface="Wingdings" pitchFamily="-110" charset="2"/>
              <a:buNone/>
            </a:pPr>
            <a:endParaRPr lang="en-US" smtClean="0"/>
          </a:p>
          <a:p>
            <a:pPr>
              <a:lnSpc>
                <a:spcPct val="80000"/>
              </a:lnSpc>
            </a:pPr>
            <a:r>
              <a:rPr lang="en-US" u="sng" smtClean="0"/>
              <a:t>May not</a:t>
            </a:r>
            <a:r>
              <a:rPr lang="en-US" smtClean="0"/>
              <a:t> be the result of error or negligence</a:t>
            </a:r>
          </a:p>
          <a:p>
            <a:pPr>
              <a:lnSpc>
                <a:spcPct val="80000"/>
              </a:lnSpc>
            </a:pPr>
            <a:endParaRPr lang="en-US" smtClean="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04800" y="609600"/>
            <a:ext cx="8001000" cy="381000"/>
          </a:xfrm>
        </p:spPr>
        <p:txBody>
          <a:bodyPr rtlCol="0">
            <a:normAutofit fontScale="90000"/>
          </a:bodyPr>
          <a:lstStyle/>
          <a:p>
            <a:pPr fontAlgn="auto">
              <a:spcAft>
                <a:spcPts val="0"/>
              </a:spcAft>
              <a:defRPr/>
            </a:pPr>
            <a:r>
              <a:rPr lang="en-US" smtClean="0">
                <a:ea typeface="+mj-ea"/>
              </a:rPr>
              <a:t>Adverse Event</a:t>
            </a:r>
          </a:p>
        </p:txBody>
      </p:sp>
      <p:sp>
        <p:nvSpPr>
          <p:cNvPr id="65539" name="Rectangle 3"/>
          <p:cNvSpPr>
            <a:spLocks noGrp="1" noChangeArrowheads="1"/>
          </p:cNvSpPr>
          <p:nvPr>
            <p:ph idx="1"/>
          </p:nvPr>
        </p:nvSpPr>
        <p:spPr>
          <a:xfrm>
            <a:off x="381000" y="1219200"/>
            <a:ext cx="8153400" cy="4500563"/>
          </a:xfrm>
        </p:spPr>
        <p:txBody>
          <a:bodyPr>
            <a:normAutofit fontScale="92500"/>
          </a:bodyPr>
          <a:lstStyle/>
          <a:p>
            <a:pPr>
              <a:lnSpc>
                <a:spcPct val="95000"/>
              </a:lnSpc>
            </a:pPr>
            <a:endParaRPr lang="en-US" b="1" dirty="0" smtClean="0"/>
          </a:p>
          <a:p>
            <a:pPr>
              <a:lnSpc>
                <a:spcPct val="95000"/>
              </a:lnSpc>
            </a:pPr>
            <a:r>
              <a:rPr lang="en-US" sz="3600" b="1" dirty="0" smtClean="0"/>
              <a:t>Adverse event (complication):                           </a:t>
            </a:r>
          </a:p>
          <a:p>
            <a:pPr>
              <a:lnSpc>
                <a:spcPct val="120000"/>
              </a:lnSpc>
              <a:spcAft>
                <a:spcPct val="10000"/>
              </a:spcAft>
              <a:buFont typeface="Wingdings" pitchFamily="-110" charset="2"/>
              <a:buNone/>
            </a:pPr>
            <a:r>
              <a:rPr lang="en-US" sz="3600" i="1" dirty="0" smtClean="0">
                <a:solidFill>
                  <a:schemeClr val="tx2"/>
                </a:solidFill>
              </a:rPr>
              <a:t>	“An injury caused by medical management rather than by the underlying disease or condition of the patient.”</a:t>
            </a:r>
            <a:r>
              <a:rPr lang="en-US" sz="3600" dirty="0" smtClean="0"/>
              <a:t> In general, adverse events prolong the hospitalization, produce a disability at the time of discharge, or both. </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609600"/>
            <a:ext cx="8001000" cy="381000"/>
          </a:xfrm>
        </p:spPr>
        <p:txBody>
          <a:bodyPr>
            <a:normAutofit fontScale="90000"/>
          </a:bodyPr>
          <a:lstStyle/>
          <a:p>
            <a:r>
              <a:rPr lang="en-US" sz="4000" smtClean="0"/>
              <a:t>Medical Error – Two Definitions</a:t>
            </a:r>
          </a:p>
        </p:txBody>
      </p:sp>
      <p:sp>
        <p:nvSpPr>
          <p:cNvPr id="67587" name="Rectangle 3"/>
          <p:cNvSpPr>
            <a:spLocks noGrp="1" noChangeArrowheads="1"/>
          </p:cNvSpPr>
          <p:nvPr>
            <p:ph idx="1"/>
          </p:nvPr>
        </p:nvSpPr>
        <p:spPr>
          <a:xfrm>
            <a:off x="533400" y="1524000"/>
            <a:ext cx="8077200" cy="4343400"/>
          </a:xfrm>
        </p:spPr>
        <p:txBody>
          <a:bodyPr/>
          <a:lstStyle/>
          <a:p>
            <a:pPr>
              <a:spcAft>
                <a:spcPts val="1200"/>
              </a:spcAft>
            </a:pPr>
            <a:r>
              <a:rPr lang="en-US" b="1" dirty="0" smtClean="0"/>
              <a:t>Medical error:</a:t>
            </a:r>
            <a:r>
              <a:rPr lang="en-US" dirty="0" smtClean="0"/>
              <a:t>  “The failure of a planned action to be completed as intended (i.e., </a:t>
            </a:r>
            <a:r>
              <a:rPr lang="en-US" i="1" dirty="0" smtClean="0"/>
              <a:t>error of execution</a:t>
            </a:r>
            <a:r>
              <a:rPr lang="en-US" dirty="0" smtClean="0"/>
              <a:t>) or the use of a wrong plan to achieve an aim (i.e., </a:t>
            </a:r>
            <a:r>
              <a:rPr lang="en-US" i="1" dirty="0" smtClean="0"/>
              <a:t>error of planning</a:t>
            </a:r>
            <a:r>
              <a:rPr lang="en-US" dirty="0" smtClean="0"/>
              <a:t>). It also includes failure of an unplanned action that should have been completed (</a:t>
            </a:r>
            <a:r>
              <a:rPr lang="en-US" i="1" dirty="0" smtClean="0"/>
              <a:t>omission</a:t>
            </a:r>
            <a:r>
              <a:rPr lang="en-US" dirty="0" smtClean="0"/>
              <a:t>)* </a:t>
            </a:r>
          </a:p>
          <a:p>
            <a:pPr>
              <a:spcAft>
                <a:spcPts val="1200"/>
              </a:spcAft>
            </a:pPr>
            <a:r>
              <a:rPr lang="en-US" b="1" dirty="0" smtClean="0"/>
              <a:t>Medical error:</a:t>
            </a:r>
            <a:r>
              <a:rPr lang="en-US" dirty="0" smtClean="0"/>
              <a:t> A preventable adverse event</a:t>
            </a:r>
          </a:p>
          <a:p>
            <a:pPr>
              <a:buFont typeface="Wingdings" pitchFamily="-110" charset="2"/>
              <a:buNone/>
            </a:pPr>
            <a:endParaRPr lang="en-US" dirty="0" smtClean="0"/>
          </a:p>
        </p:txBody>
      </p:sp>
      <p:sp>
        <p:nvSpPr>
          <p:cNvPr id="71684" name="Text Box 4"/>
          <p:cNvSpPr txBox="1">
            <a:spLocks noChangeArrowheads="1"/>
          </p:cNvSpPr>
          <p:nvPr/>
        </p:nvSpPr>
        <p:spPr bwMode="auto">
          <a:xfrm>
            <a:off x="609600" y="5943600"/>
            <a:ext cx="5486400" cy="396875"/>
          </a:xfrm>
          <a:prstGeom prst="rect">
            <a:avLst/>
          </a:prstGeom>
          <a:noFill/>
          <a:ln w="25400">
            <a:noFill/>
            <a:miter lim="800000"/>
            <a:headEnd type="none" w="sm" len="sm"/>
            <a:tailEnd type="none" w="sm" len="sm"/>
          </a:ln>
          <a:effectLst/>
        </p:spPr>
        <p:txBody>
          <a:bodyPr>
            <a:spAutoFit/>
          </a:bodyPr>
          <a:lstStyle/>
          <a:p>
            <a:pPr>
              <a:spcBef>
                <a:spcPct val="50000"/>
              </a:spcBef>
              <a:defRPr/>
            </a:pPr>
            <a:r>
              <a:rPr lang="en-US" sz="2000" dirty="0">
                <a:effectLst>
                  <a:outerShdw blurRad="38100" dist="38100" dir="2700000" algn="tl">
                    <a:srgbClr val="DDDDDD"/>
                  </a:outerShdw>
                </a:effectLst>
                <a:ea typeface="Calibri" pitchFamily="-110" charset="0"/>
              </a:rPr>
              <a:t>* Institute of Medicine, 2000</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5800" y="381000"/>
            <a:ext cx="7793038" cy="685800"/>
          </a:xfrm>
        </p:spPr>
        <p:txBody>
          <a:bodyPr rtlCol="0">
            <a:normAutofit fontScale="90000"/>
          </a:bodyPr>
          <a:lstStyle/>
          <a:p>
            <a:pPr fontAlgn="auto">
              <a:spcAft>
                <a:spcPts val="0"/>
              </a:spcAft>
              <a:defRPr/>
            </a:pPr>
            <a:r>
              <a:rPr lang="en-US" smtClean="0">
                <a:ea typeface="+mj-ea"/>
              </a:rPr>
              <a:t>PA Act 52 - HAI Law</a:t>
            </a:r>
          </a:p>
        </p:txBody>
      </p:sp>
      <p:sp>
        <p:nvSpPr>
          <p:cNvPr id="51203" name="Rectangle 3"/>
          <p:cNvSpPr>
            <a:spLocks noGrp="1" noChangeArrowheads="1"/>
          </p:cNvSpPr>
          <p:nvPr>
            <p:ph idx="1"/>
          </p:nvPr>
        </p:nvSpPr>
        <p:spPr>
          <a:xfrm>
            <a:off x="609600" y="1447800"/>
            <a:ext cx="8001000" cy="4267200"/>
          </a:xfrm>
        </p:spPr>
        <p:txBody>
          <a:bodyPr>
            <a:noAutofit/>
          </a:bodyPr>
          <a:lstStyle/>
          <a:p>
            <a:pPr>
              <a:lnSpc>
                <a:spcPct val="95000"/>
              </a:lnSpc>
            </a:pPr>
            <a:r>
              <a:rPr lang="en-US" sz="3000" dirty="0" smtClean="0"/>
              <a:t>Direct reporting to CDC's National Healthcare Safety Network</a:t>
            </a:r>
            <a:r>
              <a:rPr lang="en-US" sz="3000" b="1" dirty="0" smtClean="0"/>
              <a:t> </a:t>
            </a:r>
            <a:r>
              <a:rPr lang="en-US" sz="3000" dirty="0" smtClean="0"/>
              <a:t>(NHSN) began 2/14/08</a:t>
            </a:r>
          </a:p>
          <a:p>
            <a:pPr>
              <a:lnSpc>
                <a:spcPct val="95000"/>
              </a:lnSpc>
            </a:pPr>
            <a:r>
              <a:rPr lang="en-US" sz="3000" dirty="0" smtClean="0"/>
              <a:t>All Healthcare Associated Infections (</a:t>
            </a:r>
            <a:r>
              <a:rPr lang="en-US" sz="3000" dirty="0" err="1" smtClean="0"/>
              <a:t>HAIs</a:t>
            </a:r>
            <a:r>
              <a:rPr lang="en-US" sz="3000" dirty="0" smtClean="0"/>
              <a:t>) to be considered as “serious events” and must be reported to PSA and DOH</a:t>
            </a:r>
          </a:p>
          <a:p>
            <a:pPr>
              <a:lnSpc>
                <a:spcPct val="95000"/>
              </a:lnSpc>
            </a:pPr>
            <a:r>
              <a:rPr lang="en-US" sz="3000" dirty="0" smtClean="0"/>
              <a:t>December 31, 2008— All hospitals implemented a qualified electronic surveillance system </a:t>
            </a:r>
          </a:p>
          <a:p>
            <a:pPr>
              <a:lnSpc>
                <a:spcPct val="95000"/>
              </a:lnSpc>
            </a:pPr>
            <a:r>
              <a:rPr lang="en-US" sz="3000" dirty="0" smtClean="0"/>
              <a:t>Nursing homes began submitting </a:t>
            </a:r>
            <a:r>
              <a:rPr lang="en-US" sz="3000" dirty="0" err="1" smtClean="0"/>
              <a:t>HAIs</a:t>
            </a:r>
            <a:r>
              <a:rPr lang="en-US" sz="3000" dirty="0" smtClean="0"/>
              <a:t> in 2009</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2"/>
          <p:cNvSpPr>
            <a:spLocks noGrp="1" noChangeArrowheads="1"/>
          </p:cNvSpPr>
          <p:nvPr>
            <p:ph type="title"/>
          </p:nvPr>
        </p:nvSpPr>
        <p:spPr>
          <a:xfrm>
            <a:off x="609600" y="304800"/>
            <a:ext cx="8153400" cy="936625"/>
          </a:xfrm>
        </p:spPr>
        <p:txBody>
          <a:bodyPr>
            <a:normAutofit fontScale="90000"/>
          </a:bodyPr>
          <a:lstStyle/>
          <a:p>
            <a:r>
              <a:rPr lang="en-US" smtClean="0"/>
              <a:t>Infection Awareness and Reduction</a:t>
            </a:r>
          </a:p>
        </p:txBody>
      </p:sp>
      <p:sp>
        <p:nvSpPr>
          <p:cNvPr id="109572" name="Rectangle 3"/>
          <p:cNvSpPr>
            <a:spLocks noGrp="1" noChangeArrowheads="1"/>
          </p:cNvSpPr>
          <p:nvPr>
            <p:ph idx="1"/>
          </p:nvPr>
        </p:nvSpPr>
        <p:spPr>
          <a:xfrm>
            <a:off x="762000" y="1371600"/>
            <a:ext cx="7772400" cy="5105400"/>
          </a:xfrm>
        </p:spPr>
        <p:txBody>
          <a:bodyPr>
            <a:normAutofit fontScale="92500" lnSpcReduction="10000"/>
          </a:bodyPr>
          <a:lstStyle/>
          <a:p>
            <a:pPr lvl="1" indent="0">
              <a:buFont typeface="Arial"/>
              <a:buChar char="•"/>
            </a:pPr>
            <a:r>
              <a:rPr lang="en-US" dirty="0" smtClean="0"/>
              <a:t> </a:t>
            </a:r>
            <a:r>
              <a:rPr lang="en-US" sz="3200" dirty="0" smtClean="0"/>
              <a:t>Worked closely with DOH and PHC4</a:t>
            </a:r>
          </a:p>
          <a:p>
            <a:pPr lvl="1" indent="0">
              <a:buFont typeface="Arial" charset="0"/>
              <a:buChar char="•"/>
            </a:pPr>
            <a:r>
              <a:rPr lang="en-US" sz="3200" dirty="0" smtClean="0"/>
              <a:t> Contracted with HAI professionals</a:t>
            </a:r>
          </a:p>
          <a:p>
            <a:pPr lvl="1" indent="0">
              <a:buFont typeface="Arial" charset="0"/>
              <a:buChar char="•"/>
            </a:pPr>
            <a:r>
              <a:rPr lang="en-US" sz="3200" dirty="0" smtClean="0"/>
              <a:t> Established, populated and used HAI 	Advisory Panel</a:t>
            </a:r>
          </a:p>
          <a:p>
            <a:pPr lvl="1" indent="0">
              <a:buFont typeface="Arial" charset="0"/>
              <a:buChar char="•"/>
            </a:pPr>
            <a:r>
              <a:rPr lang="en-US" sz="3200" dirty="0" smtClean="0"/>
              <a:t> Hospitals</a:t>
            </a:r>
          </a:p>
          <a:p>
            <a:pPr lvl="2" indent="0">
              <a:buFont typeface="Lucida Grande"/>
              <a:buChar char="-"/>
            </a:pPr>
            <a:r>
              <a:rPr lang="en-US" sz="3200" dirty="0" smtClean="0"/>
              <a:t>Established hospital reporting 	requirements</a:t>
            </a:r>
          </a:p>
          <a:p>
            <a:pPr lvl="2" indent="0">
              <a:buFont typeface="Lucida Grande"/>
              <a:buChar char="-"/>
            </a:pPr>
            <a:r>
              <a:rPr lang="en-US" sz="3200" dirty="0" smtClean="0"/>
              <a:t>Webinars, Advisory articles, and 	research</a:t>
            </a:r>
          </a:p>
          <a:p>
            <a:pPr lvl="2" indent="0">
              <a:buFont typeface="Lucida Grande"/>
              <a:buChar char="-"/>
            </a:pPr>
            <a:r>
              <a:rPr lang="en-US" sz="3200" dirty="0" smtClean="0"/>
              <a:t>Collaboratives including vaccination</a:t>
            </a:r>
          </a:p>
        </p:txBody>
      </p:sp>
      <p:sp>
        <p:nvSpPr>
          <p:cNvPr id="109570" name="Slide Number Placeholder 5"/>
          <p:cNvSpPr>
            <a:spLocks noGrp="1"/>
          </p:cNvSpPr>
          <p:nvPr>
            <p:ph type="sldNum" sz="quarter" idx="12"/>
          </p:nvPr>
        </p:nvSpPr>
        <p:spPr>
          <a:xfrm>
            <a:off x="6553200" y="6492875"/>
            <a:ext cx="2133600" cy="365125"/>
          </a:xfrm>
          <a:noFill/>
          <a:ln/>
        </p:spPr>
        <p:txBody>
          <a:bodyPr/>
          <a:lstStyle/>
          <a:p>
            <a:fld id="{2B8A49E8-DD18-4267-A79D-96AE5042FF28}" type="slidenum">
              <a:rPr lang="en-US">
                <a:latin typeface="Arial" charset="0"/>
              </a:rPr>
              <a:pPr/>
              <a:t>18</a:t>
            </a:fld>
            <a:endParaRPr lang="en-US">
              <a:latin typeface="Arial"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02" name="Rectangle 2"/>
          <p:cNvSpPr>
            <a:spLocks noGrp="1" noChangeArrowheads="1"/>
          </p:cNvSpPr>
          <p:nvPr>
            <p:ph type="title"/>
          </p:nvPr>
        </p:nvSpPr>
        <p:spPr>
          <a:xfrm>
            <a:off x="762000" y="457200"/>
            <a:ext cx="7772400" cy="838200"/>
          </a:xfrm>
        </p:spPr>
        <p:txBody>
          <a:bodyPr>
            <a:normAutofit fontScale="90000"/>
          </a:bodyPr>
          <a:lstStyle/>
          <a:p>
            <a:pPr>
              <a:defRPr/>
            </a:pPr>
            <a:r>
              <a:rPr lang="en-US" dirty="0" smtClean="0"/>
              <a:t>Infection Awareness and Reduction</a:t>
            </a:r>
          </a:p>
        </p:txBody>
      </p:sp>
      <p:sp>
        <p:nvSpPr>
          <p:cNvPr id="111620" name="Rectangle 3"/>
          <p:cNvSpPr>
            <a:spLocks noGrp="1" noChangeArrowheads="1"/>
          </p:cNvSpPr>
          <p:nvPr>
            <p:ph idx="1"/>
          </p:nvPr>
        </p:nvSpPr>
        <p:spPr>
          <a:xfrm>
            <a:off x="838200" y="1447800"/>
            <a:ext cx="7543800" cy="4724400"/>
          </a:xfrm>
        </p:spPr>
        <p:txBody>
          <a:bodyPr>
            <a:normAutofit lnSpcReduction="10000"/>
          </a:bodyPr>
          <a:lstStyle/>
          <a:p>
            <a:pPr marL="0" indent="0">
              <a:buFontTx/>
              <a:buChar char="•"/>
            </a:pPr>
            <a:r>
              <a:rPr lang="en-US" sz="3000" dirty="0" smtClean="0"/>
              <a:t> </a:t>
            </a:r>
            <a:r>
              <a:rPr lang="en-US" dirty="0" smtClean="0"/>
              <a:t>Nursing Homes</a:t>
            </a:r>
          </a:p>
          <a:p>
            <a:pPr lvl="1" indent="0">
              <a:buSzPct val="100000"/>
              <a:buFont typeface="Lucida Grande"/>
              <a:buChar char="-"/>
            </a:pPr>
            <a:r>
              <a:rPr lang="en-US" sz="3200" dirty="0" smtClean="0"/>
              <a:t> Developed reporting requirements 	    	  and criteria for HAI</a:t>
            </a:r>
          </a:p>
          <a:p>
            <a:pPr lvl="1" indent="0">
              <a:buSzPct val="100000"/>
              <a:buFont typeface="Lucida Grande"/>
              <a:buChar char="-"/>
            </a:pPr>
            <a:r>
              <a:rPr lang="en-US" sz="3200" dirty="0" smtClean="0"/>
              <a:t> Developed and implemented PA-PSRS 	  for nursing homes</a:t>
            </a:r>
          </a:p>
          <a:p>
            <a:pPr lvl="1" indent="0">
              <a:buSzPct val="100000"/>
              <a:buFont typeface="Lucida Grande"/>
              <a:buChar char="-"/>
            </a:pPr>
            <a:r>
              <a:rPr lang="en-US" sz="3200" dirty="0" smtClean="0"/>
              <a:t> Live training for 1,200</a:t>
            </a:r>
          </a:p>
          <a:p>
            <a:pPr lvl="1" indent="0">
              <a:buSzPct val="100000"/>
              <a:buFont typeface="Lucida Grande"/>
              <a:buChar char="-"/>
            </a:pPr>
            <a:r>
              <a:rPr lang="en-US" sz="3200" dirty="0" smtClean="0"/>
              <a:t> Analytical reports</a:t>
            </a:r>
          </a:p>
          <a:p>
            <a:pPr lvl="1" indent="0">
              <a:buSzPct val="100000"/>
              <a:buFont typeface="Lucida Grande"/>
              <a:buChar char="-"/>
            </a:pPr>
            <a:r>
              <a:rPr lang="en-US" sz="3200" dirty="0" smtClean="0"/>
              <a:t> Webinars, Advisory articles and 	     	         	  research</a:t>
            </a:r>
          </a:p>
          <a:p>
            <a:pPr marL="0" indent="0">
              <a:buSzPct val="50000"/>
              <a:buFont typeface="Wingdings" pitchFamily="-110" charset="2"/>
              <a:buChar char="v"/>
            </a:pPr>
            <a:endParaRPr lang="en-US" sz="2800" dirty="0" smtClean="0"/>
          </a:p>
          <a:p>
            <a:pPr marL="0" indent="0"/>
            <a:endParaRPr lang="en-US" sz="2000" dirty="0" smtClean="0"/>
          </a:p>
        </p:txBody>
      </p:sp>
      <p:sp>
        <p:nvSpPr>
          <p:cNvPr id="111618" name="Slide Number Placeholder 5"/>
          <p:cNvSpPr>
            <a:spLocks noGrp="1"/>
          </p:cNvSpPr>
          <p:nvPr>
            <p:ph type="sldNum" sz="quarter" idx="12"/>
          </p:nvPr>
        </p:nvSpPr>
        <p:spPr>
          <a:xfrm>
            <a:off x="6553200" y="6492875"/>
            <a:ext cx="2133600" cy="365125"/>
          </a:xfrm>
          <a:noFill/>
          <a:ln/>
        </p:spPr>
        <p:txBody>
          <a:bodyPr/>
          <a:lstStyle/>
          <a:p>
            <a:endParaRPr lang="en-US">
              <a:latin typeface="Arial"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a:xfrm>
            <a:off x="304800" y="1600200"/>
            <a:ext cx="8382000" cy="4525963"/>
          </a:xfrm>
        </p:spPr>
        <p:txBody>
          <a:bodyPr>
            <a:normAutofit lnSpcReduction="10000"/>
          </a:bodyPr>
          <a:lstStyle/>
          <a:p>
            <a:r>
              <a:rPr lang="en-US" dirty="0" err="1" smtClean="0"/>
              <a:t>Mcare</a:t>
            </a:r>
            <a:r>
              <a:rPr lang="en-US" dirty="0" smtClean="0"/>
              <a:t> Law of 2002</a:t>
            </a:r>
          </a:p>
          <a:p>
            <a:pPr lvl="1"/>
            <a:r>
              <a:rPr lang="en-US" dirty="0" smtClean="0"/>
              <a:t>Formation of the Patient Safety Authority (PSA)</a:t>
            </a:r>
          </a:p>
          <a:p>
            <a:pPr lvl="1"/>
            <a:r>
              <a:rPr lang="en-US" dirty="0" smtClean="0"/>
              <a:t>Development of PA Patient Safety Reporting System</a:t>
            </a:r>
          </a:p>
          <a:p>
            <a:r>
              <a:rPr lang="en-US" dirty="0" smtClean="0"/>
              <a:t>PA Act 52 – Healthcare Associated Infection (HAI) Law of 2008</a:t>
            </a:r>
          </a:p>
          <a:p>
            <a:r>
              <a:rPr lang="en-US" dirty="0" smtClean="0"/>
              <a:t>PSA Strategic Plan 2007</a:t>
            </a:r>
          </a:p>
          <a:p>
            <a:pPr lvl="1"/>
            <a:r>
              <a:rPr lang="en-US" dirty="0" smtClean="0"/>
              <a:t>Education</a:t>
            </a:r>
          </a:p>
          <a:p>
            <a:pPr lvl="1"/>
            <a:r>
              <a:rPr lang="en-US" dirty="0" smtClean="0"/>
              <a:t>Collaboration</a:t>
            </a:r>
          </a:p>
          <a:p>
            <a:r>
              <a:rPr lang="en-US" dirty="0" smtClean="0"/>
              <a:t>Current Activities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1"/>
          <p:cNvSpPr>
            <a:spLocks noGrp="1" noChangeArrowheads="1"/>
          </p:cNvSpPr>
          <p:nvPr>
            <p:ph type="title"/>
          </p:nvPr>
        </p:nvSpPr>
        <p:spPr/>
        <p:txBody>
          <a:bodyPr/>
          <a:lstStyle/>
          <a:p>
            <a:pPr eaLnBrk="1"/>
            <a:r>
              <a:rPr lang="en-US" smtClean="0"/>
              <a:t>HAI Reporting</a:t>
            </a:r>
          </a:p>
        </p:txBody>
      </p:sp>
      <p:sp>
        <p:nvSpPr>
          <p:cNvPr id="143363" name="Rectangle 2"/>
          <p:cNvSpPr>
            <a:spLocks noGrp="1" noChangeArrowheads="1"/>
          </p:cNvSpPr>
          <p:nvPr>
            <p:ph type="body" idx="1"/>
          </p:nvPr>
        </p:nvSpPr>
        <p:spPr/>
        <p:txBody>
          <a:bodyPr/>
          <a:lstStyle/>
          <a:p>
            <a:pPr eaLnBrk="1">
              <a:spcBef>
                <a:spcPts val="700"/>
              </a:spcBef>
              <a:buClr>
                <a:srgbClr val="000000"/>
              </a:buClr>
              <a:buFontTx/>
              <a:buChar char="•"/>
            </a:pPr>
            <a:r>
              <a:rPr lang="en-US" sz="3200" dirty="0" smtClean="0">
                <a:latin typeface="Calibri" pitchFamily="-110" charset="0"/>
                <a:cs typeface="Calibri" pitchFamily="-110" charset="0"/>
                <a:sym typeface="Calibri" pitchFamily="-110" charset="0"/>
              </a:rPr>
              <a:t>All hospitals are required to report all </a:t>
            </a:r>
            <a:r>
              <a:rPr lang="en-US" sz="3200" dirty="0" err="1" smtClean="0">
                <a:latin typeface="Calibri" pitchFamily="-110" charset="0"/>
                <a:cs typeface="Calibri" pitchFamily="-110" charset="0"/>
                <a:sym typeface="Calibri" pitchFamily="-110" charset="0"/>
              </a:rPr>
              <a:t>HAIs</a:t>
            </a:r>
            <a:r>
              <a:rPr lang="en-US" sz="3200" dirty="0" smtClean="0">
                <a:latin typeface="Calibri" pitchFamily="-110" charset="0"/>
                <a:cs typeface="Calibri" pitchFamily="-110" charset="0"/>
                <a:sym typeface="Calibri" pitchFamily="-110" charset="0"/>
              </a:rPr>
              <a:t> associated with any in-patient location using the Patient Safety Module of CDC’s National Healthcare Safety Network (NHSN). </a:t>
            </a:r>
          </a:p>
          <a:p>
            <a:pPr eaLnBrk="1">
              <a:spcBef>
                <a:spcPts val="700"/>
              </a:spcBef>
              <a:buClr>
                <a:srgbClr val="000000"/>
              </a:buClr>
              <a:buFontTx/>
              <a:buChar char="•"/>
            </a:pPr>
            <a:r>
              <a:rPr lang="en-US" sz="3200" dirty="0" smtClean="0">
                <a:latin typeface="Calibri" pitchFamily="-110" charset="0"/>
                <a:cs typeface="Calibri" pitchFamily="-110" charset="0"/>
                <a:sym typeface="Calibri" pitchFamily="-110" charset="0"/>
              </a:rPr>
              <a:t>NHSN uses standardized definitions for each of these infection types, including methods for their detection, how they are to be identified, and the time frames for the infection to occur upon and after hospitalization. </a:t>
            </a:r>
            <a:endParaRPr lang="en-US" dirty="0" smtClean="0"/>
          </a:p>
        </p:txBody>
      </p:sp>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8229600" cy="960438"/>
          </a:xfrm>
        </p:spPr>
        <p:txBody>
          <a:bodyPr/>
          <a:lstStyle/>
          <a:p>
            <a:r>
              <a:rPr lang="en-US" dirty="0" err="1" smtClean="0"/>
              <a:t>HAIs</a:t>
            </a:r>
            <a:r>
              <a:rPr lang="en-US" dirty="0" smtClean="0"/>
              <a:t> </a:t>
            </a:r>
            <a:r>
              <a:rPr lang="en-US" dirty="0" smtClean="0">
                <a:latin typeface="Calibri" pitchFamily="-110" charset="0"/>
                <a:cs typeface="Calibri" pitchFamily="-110" charset="0"/>
              </a:rPr>
              <a:t>Reported</a:t>
            </a:r>
            <a:endParaRPr lang="en-US" dirty="0"/>
          </a:p>
        </p:txBody>
      </p:sp>
      <p:sp>
        <p:nvSpPr>
          <p:cNvPr id="3" name="Content Placeholder 2"/>
          <p:cNvSpPr>
            <a:spLocks noGrp="1"/>
          </p:cNvSpPr>
          <p:nvPr>
            <p:ph sz="half" idx="1"/>
          </p:nvPr>
        </p:nvSpPr>
        <p:spPr>
          <a:xfrm>
            <a:off x="457200" y="1143000"/>
            <a:ext cx="4038600" cy="5410200"/>
          </a:xfrm>
          <a:ln>
            <a:solidFill>
              <a:schemeClr val="tx1"/>
            </a:solidFill>
          </a:ln>
        </p:spPr>
        <p:txBody>
          <a:bodyPr/>
          <a:lstStyle/>
          <a:p>
            <a:r>
              <a:rPr lang="en-US" sz="2300" dirty="0" smtClean="0">
                <a:latin typeface="Calibri" pitchFamily="-110" charset="0"/>
                <a:cs typeface="Calibri" pitchFamily="-110" charset="0"/>
                <a:sym typeface="Calibri" pitchFamily="-110" charset="0"/>
              </a:rPr>
              <a:t>Bone and joint infections (BJ)  </a:t>
            </a:r>
          </a:p>
          <a:p>
            <a:r>
              <a:rPr lang="en-US" sz="2300" dirty="0" smtClean="0">
                <a:latin typeface="Calibri" pitchFamily="-110" charset="0"/>
                <a:cs typeface="Calibri" pitchFamily="-110" charset="0"/>
                <a:sym typeface="Calibri" pitchFamily="-110" charset="0"/>
              </a:rPr>
              <a:t>Blood stream infections (BSI) with or without a central line, </a:t>
            </a:r>
          </a:p>
          <a:p>
            <a:r>
              <a:rPr lang="en-US" sz="2300" dirty="0" smtClean="0">
                <a:latin typeface="Calibri" pitchFamily="-110" charset="0"/>
                <a:cs typeface="Calibri" pitchFamily="-110" charset="0"/>
                <a:sym typeface="Calibri" pitchFamily="-110" charset="0"/>
              </a:rPr>
              <a:t>BSI associated with a central line Central Line Associated Bloodstream Infections (CLABSI) </a:t>
            </a:r>
          </a:p>
          <a:p>
            <a:r>
              <a:rPr lang="en-US" sz="2300" dirty="0" smtClean="0">
                <a:latin typeface="Calibri" pitchFamily="-110" charset="0"/>
                <a:cs typeface="Calibri" pitchFamily="-110" charset="0"/>
                <a:sym typeface="Calibri" pitchFamily="-110" charset="0"/>
              </a:rPr>
              <a:t>Central nervous system infections (CNS)</a:t>
            </a:r>
          </a:p>
          <a:p>
            <a:r>
              <a:rPr lang="en-US" sz="2300" dirty="0" smtClean="0">
                <a:latin typeface="Calibri" pitchFamily="-110" charset="0"/>
                <a:cs typeface="Calibri" pitchFamily="-110" charset="0"/>
                <a:sym typeface="Calibri" pitchFamily="-110" charset="0"/>
              </a:rPr>
              <a:t>Cardiovascular system infections</a:t>
            </a:r>
          </a:p>
          <a:p>
            <a:r>
              <a:rPr lang="en-US" sz="2300" dirty="0" smtClean="0">
                <a:latin typeface="Calibri" pitchFamily="-110" charset="0"/>
                <a:cs typeface="Calibri" pitchFamily="-110" charset="0"/>
                <a:sym typeface="Calibri" pitchFamily="-110" charset="0"/>
              </a:rPr>
              <a:t>	(CVS)</a:t>
            </a:r>
          </a:p>
          <a:p>
            <a:r>
              <a:rPr lang="en-US" sz="2300" dirty="0" smtClean="0">
                <a:latin typeface="Calibri" pitchFamily="-110" charset="0"/>
                <a:cs typeface="Calibri" pitchFamily="-110" charset="0"/>
                <a:sym typeface="Calibri" pitchFamily="-110" charset="0"/>
              </a:rPr>
              <a:t>Eye, Ear Nose and Throat infections (EENT)</a:t>
            </a:r>
          </a:p>
          <a:p>
            <a:r>
              <a:rPr lang="en-US" sz="2300" dirty="0" smtClean="0">
                <a:latin typeface="Calibri" pitchFamily="-110" charset="0"/>
                <a:cs typeface="Calibri" pitchFamily="-110" charset="0"/>
                <a:sym typeface="Calibri" pitchFamily="-110" charset="0"/>
              </a:rPr>
              <a:t>Gastrointestinal infections (GI)</a:t>
            </a:r>
          </a:p>
          <a:p>
            <a:endParaRPr lang="en-US" sz="2200" dirty="0" smtClean="0">
              <a:latin typeface="Calibri" pitchFamily="-110" charset="0"/>
              <a:cs typeface="Calibri" pitchFamily="-110" charset="0"/>
              <a:sym typeface="Calibri" pitchFamily="-110" charset="0"/>
            </a:endParaRPr>
          </a:p>
          <a:p>
            <a:endParaRPr lang="en-US" sz="2200" dirty="0" smtClean="0">
              <a:latin typeface="Calibri" pitchFamily="-110" charset="0"/>
              <a:cs typeface="Calibri" pitchFamily="-110" charset="0"/>
              <a:sym typeface="Calibri" pitchFamily="-110" charset="0"/>
            </a:endParaRPr>
          </a:p>
          <a:p>
            <a:endParaRPr lang="en-US" sz="2200" dirty="0" smtClean="0">
              <a:latin typeface="Calibri" pitchFamily="-110" charset="0"/>
              <a:cs typeface="Calibri" pitchFamily="-110" charset="0"/>
              <a:sym typeface="Calibri" pitchFamily="-110" charset="0"/>
            </a:endParaRPr>
          </a:p>
          <a:p>
            <a:endParaRPr lang="en-US" dirty="0"/>
          </a:p>
        </p:txBody>
      </p:sp>
      <p:sp>
        <p:nvSpPr>
          <p:cNvPr id="8" name="Content Placeholder 7"/>
          <p:cNvSpPr>
            <a:spLocks noGrp="1"/>
          </p:cNvSpPr>
          <p:nvPr>
            <p:ph sz="half" idx="2"/>
          </p:nvPr>
        </p:nvSpPr>
        <p:spPr>
          <a:xfrm>
            <a:off x="4800600" y="1143000"/>
            <a:ext cx="4038600" cy="5410200"/>
          </a:xfrm>
          <a:ln>
            <a:solidFill>
              <a:schemeClr val="tx1"/>
            </a:solidFill>
          </a:ln>
        </p:spPr>
        <p:txBody>
          <a:bodyPr/>
          <a:lstStyle/>
          <a:p>
            <a:r>
              <a:rPr lang="en-US" sz="2200" dirty="0" smtClean="0">
                <a:latin typeface="Calibri" pitchFamily="-110" charset="0"/>
                <a:cs typeface="Calibri" pitchFamily="-110" charset="0"/>
                <a:sym typeface="Calibri" pitchFamily="-110" charset="0"/>
              </a:rPr>
              <a:t>Lower respiratory tract infections (LRI)</a:t>
            </a:r>
          </a:p>
          <a:p>
            <a:r>
              <a:rPr lang="en-US" sz="2200" dirty="0" smtClean="0">
                <a:latin typeface="Calibri" pitchFamily="-110" charset="0"/>
                <a:cs typeface="Calibri" pitchFamily="-110" charset="0"/>
                <a:sym typeface="Calibri" pitchFamily="-110" charset="0"/>
              </a:rPr>
              <a:t>Pneumonia (PNEU) whether ventilator or non-ventilator associated </a:t>
            </a:r>
          </a:p>
          <a:p>
            <a:r>
              <a:rPr lang="en-US" sz="2200" dirty="0" smtClean="0">
                <a:latin typeface="Calibri" pitchFamily="-110" charset="0"/>
                <a:cs typeface="Calibri" pitchFamily="-110" charset="0"/>
                <a:sym typeface="Calibri" pitchFamily="-110" charset="0"/>
              </a:rPr>
              <a:t>Reproductive tract infections (REPR) </a:t>
            </a:r>
          </a:p>
          <a:p>
            <a:r>
              <a:rPr lang="en-US" sz="2200" dirty="0" smtClean="0">
                <a:latin typeface="Calibri" pitchFamily="-110" charset="0"/>
                <a:cs typeface="Calibri" pitchFamily="-110" charset="0"/>
                <a:sym typeface="Calibri" pitchFamily="-110" charset="0"/>
              </a:rPr>
              <a:t>Skin and soft tissue infections (SST)</a:t>
            </a:r>
          </a:p>
          <a:p>
            <a:r>
              <a:rPr lang="en-US" sz="2200" dirty="0" smtClean="0">
                <a:latin typeface="Calibri" pitchFamily="-110" charset="0"/>
                <a:cs typeface="Calibri" pitchFamily="-110" charset="0"/>
                <a:sym typeface="Calibri" pitchFamily="-110" charset="0"/>
              </a:rPr>
              <a:t>Surgical site infections (SSI)</a:t>
            </a:r>
          </a:p>
          <a:p>
            <a:r>
              <a:rPr lang="en-US" sz="2200" dirty="0" smtClean="0">
                <a:latin typeface="Calibri" pitchFamily="-110" charset="0"/>
                <a:cs typeface="Calibri" pitchFamily="-110" charset="0"/>
                <a:sym typeface="Calibri" pitchFamily="-110" charset="0"/>
              </a:rPr>
              <a:t>Systemic infections (SYS) </a:t>
            </a:r>
          </a:p>
          <a:p>
            <a:r>
              <a:rPr lang="en-US" sz="2200" dirty="0" smtClean="0">
                <a:latin typeface="Calibri" pitchFamily="-110" charset="0"/>
                <a:cs typeface="Calibri" pitchFamily="-110" charset="0"/>
                <a:sym typeface="Calibri" pitchFamily="-110" charset="0"/>
              </a:rPr>
              <a:t>Urinary tract infections (UTI)</a:t>
            </a:r>
          </a:p>
          <a:p>
            <a:r>
              <a:rPr lang="en-US" sz="2200" dirty="0" smtClean="0">
                <a:latin typeface="Calibri" pitchFamily="-110" charset="0"/>
                <a:cs typeface="Calibri" pitchFamily="-110" charset="0"/>
                <a:sym typeface="Calibri" pitchFamily="-110" charset="0"/>
              </a:rPr>
              <a:t>UTI associated with a urinary catheter are known as Catheter Associated Urinary Tract Infections (CAUTI) </a:t>
            </a:r>
            <a:endParaRPr lang="en-US" sz="22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990600" y="304800"/>
            <a:ext cx="7772400" cy="936625"/>
          </a:xfrm>
        </p:spPr>
        <p:txBody>
          <a:bodyPr>
            <a:normAutofit/>
          </a:bodyPr>
          <a:lstStyle/>
          <a:p>
            <a:r>
              <a:rPr lang="en-US" sz="4800" dirty="0" smtClean="0"/>
              <a:t>PA-PSRS</a:t>
            </a:r>
          </a:p>
        </p:txBody>
      </p:sp>
      <p:sp>
        <p:nvSpPr>
          <p:cNvPr id="74755" name="Rectangle 3"/>
          <p:cNvSpPr>
            <a:spLocks noGrp="1" noChangeArrowheads="1"/>
          </p:cNvSpPr>
          <p:nvPr>
            <p:ph idx="1"/>
          </p:nvPr>
        </p:nvSpPr>
        <p:spPr>
          <a:xfrm>
            <a:off x="1295400" y="1295400"/>
            <a:ext cx="6858000" cy="4876800"/>
          </a:xfrm>
        </p:spPr>
        <p:txBody>
          <a:bodyPr>
            <a:normAutofit fontScale="92500" lnSpcReduction="10000"/>
          </a:bodyPr>
          <a:lstStyle/>
          <a:p>
            <a:pPr marL="0" indent="0">
              <a:spcAft>
                <a:spcPts val="600"/>
              </a:spcAft>
              <a:buFontTx/>
              <a:buChar char="•"/>
            </a:pPr>
            <a:r>
              <a:rPr lang="en-US" dirty="0" smtClean="0"/>
              <a:t> Nine primary event types and 217 	secondary and tertiary event types.</a:t>
            </a:r>
          </a:p>
          <a:p>
            <a:pPr marL="0" indent="0">
              <a:spcAft>
                <a:spcPts val="600"/>
              </a:spcAft>
              <a:buFontTx/>
              <a:buChar char="•"/>
            </a:pPr>
            <a:r>
              <a:rPr lang="en-US" dirty="0" smtClean="0"/>
              <a:t> Each event is assigned a harm score</a:t>
            </a:r>
          </a:p>
          <a:p>
            <a:pPr marL="0" indent="0">
              <a:spcAft>
                <a:spcPts val="600"/>
              </a:spcAft>
              <a:buFontTx/>
              <a:buChar char="•"/>
            </a:pPr>
            <a:r>
              <a:rPr lang="en-US" dirty="0" smtClean="0"/>
              <a:t> Facilities are able to view their own 	data 	via analytical reports in PA-PSRS</a:t>
            </a:r>
          </a:p>
          <a:p>
            <a:pPr marL="0" indent="0">
              <a:spcAft>
                <a:spcPts val="600"/>
              </a:spcAft>
              <a:buFontTx/>
              <a:buChar char="•"/>
            </a:pPr>
            <a:r>
              <a:rPr lang="en-US" dirty="0" smtClean="0"/>
              <a:t> Dual use by the Authority and DOH</a:t>
            </a:r>
          </a:p>
          <a:p>
            <a:pPr marL="0" indent="0">
              <a:spcAft>
                <a:spcPts val="600"/>
              </a:spcAft>
              <a:buFontTx/>
              <a:buChar char="•"/>
            </a:pPr>
            <a:r>
              <a:rPr lang="en-US" dirty="0" smtClean="0"/>
              <a:t> Electronic triage algorithm</a:t>
            </a:r>
          </a:p>
          <a:p>
            <a:pPr marL="0" indent="0">
              <a:spcAft>
                <a:spcPts val="600"/>
              </a:spcAft>
              <a:buFontTx/>
              <a:buChar char="•"/>
            </a:pPr>
            <a:r>
              <a:rPr lang="en-US" dirty="0" smtClean="0"/>
              <a:t> Electronic interface reduces input 	resource use</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1"/>
          <p:cNvSpPr>
            <a:spLocks noGrp="1" noChangeArrowheads="1"/>
          </p:cNvSpPr>
          <p:nvPr>
            <p:ph type="title"/>
          </p:nvPr>
        </p:nvSpPr>
        <p:spPr>
          <a:xfrm>
            <a:off x="457200" y="152400"/>
            <a:ext cx="8229600" cy="884238"/>
          </a:xfrm>
        </p:spPr>
        <p:txBody>
          <a:bodyPr/>
          <a:lstStyle/>
          <a:p>
            <a:r>
              <a:rPr lang="en-US" dirty="0" smtClean="0"/>
              <a:t>PA-PSRS Reporting System</a:t>
            </a:r>
          </a:p>
        </p:txBody>
      </p:sp>
      <p:sp>
        <p:nvSpPr>
          <p:cNvPr id="129027" name="Rectangle 2"/>
          <p:cNvSpPr>
            <a:spLocks noGrp="1" noChangeArrowheads="1"/>
          </p:cNvSpPr>
          <p:nvPr>
            <p:ph type="body" idx="1"/>
          </p:nvPr>
        </p:nvSpPr>
        <p:spPr>
          <a:xfrm>
            <a:off x="533400" y="1143000"/>
            <a:ext cx="8229600" cy="5257800"/>
          </a:xfrm>
        </p:spPr>
        <p:txBody>
          <a:bodyPr/>
          <a:lstStyle/>
          <a:p>
            <a:pPr>
              <a:buFont typeface="Arial"/>
              <a:buChar char="•"/>
            </a:pPr>
            <a:r>
              <a:rPr lang="en-US" sz="2100" dirty="0" smtClean="0">
                <a:sym typeface="Calibri" pitchFamily="-110" charset="0"/>
              </a:rPr>
              <a:t>All information submitted through PA-PSRS is confidential, and no information about individual facilities is made public.</a:t>
            </a:r>
          </a:p>
          <a:p>
            <a:pPr>
              <a:buFont typeface="Arial"/>
              <a:buChar char="•"/>
            </a:pPr>
            <a:r>
              <a:rPr lang="en-US" sz="2100" dirty="0" smtClean="0">
                <a:sym typeface="Calibri" pitchFamily="-110" charset="0"/>
              </a:rPr>
              <a:t>PA-PSRS is a facility-based reporting system.</a:t>
            </a:r>
          </a:p>
          <a:p>
            <a:pPr>
              <a:buFont typeface="Arial"/>
              <a:buChar char="•"/>
            </a:pPr>
            <a:r>
              <a:rPr lang="en-US" sz="2100" dirty="0" smtClean="0">
                <a:sym typeface="Calibri" pitchFamily="-110" charset="0"/>
              </a:rPr>
              <a:t>The Department of Health can issue sanctions and penalties, including fines and forfeiture of license, to healthcare facilities who fail to comply. </a:t>
            </a:r>
          </a:p>
          <a:p>
            <a:pPr>
              <a:buFont typeface="Arial"/>
              <a:buChar char="•"/>
            </a:pPr>
            <a:r>
              <a:rPr lang="en-US" sz="2100" dirty="0" smtClean="0">
                <a:sym typeface="Calibri" pitchFamily="-110" charset="0"/>
              </a:rPr>
              <a:t>Between January 1 and December 31, 2012, Pennsylvania acute care facilities submitted 235,249 reports through the Pennsylvania Patient Safety Reporting System (PA-PSRS). </a:t>
            </a:r>
          </a:p>
          <a:p>
            <a:pPr>
              <a:buFont typeface="Arial"/>
              <a:buChar char="•"/>
            </a:pPr>
            <a:r>
              <a:rPr lang="en-US" sz="2100" dirty="0" smtClean="0">
                <a:sym typeface="Calibri" pitchFamily="-110" charset="0"/>
              </a:rPr>
              <a:t>To date, over 2.0 million reports have been submitted through PA-PSRS. Approximately, </a:t>
            </a:r>
            <a:r>
              <a:rPr lang="en-US" sz="2100" b="1" dirty="0" smtClean="0">
                <a:sym typeface="Calibri" pitchFamily="-110" charset="0"/>
              </a:rPr>
              <a:t>3.4 percent were Serious Events </a:t>
            </a:r>
            <a:r>
              <a:rPr lang="en-US" sz="2100" dirty="0" smtClean="0">
                <a:sym typeface="Calibri" pitchFamily="-110" charset="0"/>
              </a:rPr>
              <a:t>(events that caused harm), while </a:t>
            </a:r>
            <a:r>
              <a:rPr lang="en-US" sz="2100" b="1" dirty="0" smtClean="0">
                <a:sym typeface="Calibri" pitchFamily="-110" charset="0"/>
              </a:rPr>
              <a:t>96.6 percent were Incidents </a:t>
            </a:r>
            <a:r>
              <a:rPr lang="en-US" sz="2100" dirty="0" smtClean="0">
                <a:sym typeface="Calibri" pitchFamily="-110" charset="0"/>
              </a:rPr>
              <a:t>or near-misses (events that did not cause harm).  Nursing homes in Pennsylvania submitted a total of 32,257 infection reports through PA-PSRS in 2012; a 1.5 percent decrease from the 32,761 submitted in 2011. </a:t>
            </a:r>
            <a:endParaRPr lang="en-US" sz="2100" dirty="0" smtClean="0"/>
          </a:p>
        </p:txBody>
      </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149225" y="1373188"/>
            <a:ext cx="2836863" cy="831850"/>
          </a:xfrm>
          <a:prstGeom prst="rect">
            <a:avLst/>
          </a:prstGeom>
          <a:noFill/>
          <a:ln w="12700">
            <a:solidFill>
              <a:schemeClr val="tx1"/>
            </a:solidFill>
            <a:miter lim="800000"/>
            <a:headEnd/>
            <a:tailEnd/>
          </a:ln>
        </p:spPr>
        <p:txBody>
          <a:bodyPr/>
          <a:lstStyle/>
          <a:p>
            <a:pPr algn="ctr">
              <a:buClr>
                <a:srgbClr val="89A5C7"/>
              </a:buClr>
            </a:pPr>
            <a:r>
              <a:rPr kumimoji="1" lang="en-US" sz="2400" b="1">
                <a:solidFill>
                  <a:schemeClr val="tx1"/>
                </a:solidFill>
              </a:rPr>
              <a:t>Who Reports</a:t>
            </a:r>
            <a:endParaRPr kumimoji="1" lang="en-US" sz="1200" b="1">
              <a:solidFill>
                <a:schemeClr val="tx1"/>
              </a:solidFill>
            </a:endParaRPr>
          </a:p>
        </p:txBody>
      </p:sp>
      <p:sp>
        <p:nvSpPr>
          <p:cNvPr id="53252" name="Rectangle 3"/>
          <p:cNvSpPr>
            <a:spLocks noGrp="1" noChangeArrowheads="1"/>
          </p:cNvSpPr>
          <p:nvPr>
            <p:ph idx="1"/>
          </p:nvPr>
        </p:nvSpPr>
        <p:spPr>
          <a:xfrm>
            <a:off x="149225" y="2209800"/>
            <a:ext cx="2832100" cy="3730625"/>
          </a:xfrm>
          <a:ln>
            <a:solidFill>
              <a:schemeClr val="tx1"/>
            </a:solidFill>
          </a:ln>
        </p:spPr>
        <p:txBody>
          <a:bodyPr/>
          <a:lstStyle/>
          <a:p>
            <a:pPr marL="174625" indent="-174625">
              <a:buFont typeface="Wingdings" pitchFamily="-110" charset="2"/>
              <a:buNone/>
            </a:pPr>
            <a:r>
              <a:rPr lang="en-US" sz="2000" b="1" smtClean="0"/>
              <a:t>Hospitals</a:t>
            </a:r>
          </a:p>
          <a:p>
            <a:pPr marL="174625" indent="-174625">
              <a:buFont typeface="Wingdings" pitchFamily="-110" charset="2"/>
              <a:buNone/>
            </a:pPr>
            <a:r>
              <a:rPr lang="en-US" sz="2000" b="1" smtClean="0"/>
              <a:t>Ambulatory Surgical Facilities</a:t>
            </a:r>
          </a:p>
          <a:p>
            <a:pPr marL="174625" indent="-174625">
              <a:lnSpc>
                <a:spcPct val="80000"/>
              </a:lnSpc>
              <a:buFont typeface="Wingdings" pitchFamily="-110" charset="2"/>
              <a:buNone/>
            </a:pPr>
            <a:endParaRPr lang="en-US" sz="2000" b="1" smtClean="0"/>
          </a:p>
          <a:p>
            <a:pPr marL="174625" indent="-174625">
              <a:lnSpc>
                <a:spcPct val="80000"/>
              </a:lnSpc>
              <a:buFont typeface="Wingdings" pitchFamily="-110" charset="2"/>
              <a:buNone/>
            </a:pPr>
            <a:r>
              <a:rPr lang="en-US" sz="2000" b="1" smtClean="0"/>
              <a:t>Birthing Centers</a:t>
            </a:r>
          </a:p>
          <a:p>
            <a:pPr marL="174625" indent="-174625">
              <a:lnSpc>
                <a:spcPct val="80000"/>
              </a:lnSpc>
              <a:spcBef>
                <a:spcPct val="5000"/>
              </a:spcBef>
              <a:buFont typeface="Wingdings" pitchFamily="-110" charset="2"/>
              <a:buNone/>
            </a:pPr>
            <a:endParaRPr lang="en-US" sz="2000" b="1" smtClean="0"/>
          </a:p>
          <a:p>
            <a:pPr marL="174625" indent="-174625">
              <a:lnSpc>
                <a:spcPct val="80000"/>
              </a:lnSpc>
              <a:spcBef>
                <a:spcPct val="5000"/>
              </a:spcBef>
              <a:buFont typeface="Wingdings" pitchFamily="-110" charset="2"/>
              <a:buNone/>
            </a:pPr>
            <a:r>
              <a:rPr lang="en-US" sz="2000" b="1" smtClean="0"/>
              <a:t>Certain Abortion</a:t>
            </a:r>
          </a:p>
          <a:p>
            <a:pPr marL="174625" indent="-174625">
              <a:spcBef>
                <a:spcPct val="5000"/>
              </a:spcBef>
              <a:buFont typeface="Wingdings" pitchFamily="-110" charset="2"/>
              <a:buNone/>
            </a:pPr>
            <a:r>
              <a:rPr lang="en-US" sz="2000" b="1" smtClean="0"/>
              <a:t>Facilities</a:t>
            </a:r>
          </a:p>
          <a:p>
            <a:pPr marL="174625" indent="-174625">
              <a:spcBef>
                <a:spcPct val="5000"/>
              </a:spcBef>
              <a:buFont typeface="Wingdings" pitchFamily="-110" charset="2"/>
              <a:buNone/>
            </a:pPr>
            <a:endParaRPr lang="en-US" sz="2000" b="1" smtClean="0"/>
          </a:p>
          <a:p>
            <a:pPr marL="174625" indent="-174625">
              <a:spcBef>
                <a:spcPct val="5000"/>
              </a:spcBef>
              <a:buFont typeface="Wingdings" pitchFamily="-110" charset="2"/>
              <a:buNone/>
            </a:pPr>
            <a:r>
              <a:rPr lang="en-US" sz="2000" b="1" smtClean="0"/>
              <a:t>Nursing Homes - HAI </a:t>
            </a:r>
          </a:p>
        </p:txBody>
      </p:sp>
      <p:sp>
        <p:nvSpPr>
          <p:cNvPr id="53257" name="Slide Number Placeholder 9"/>
          <p:cNvSpPr>
            <a:spLocks noGrp="1"/>
          </p:cNvSpPr>
          <p:nvPr>
            <p:ph type="sldNum" sz="quarter" idx="12"/>
          </p:nvPr>
        </p:nvSpPr>
        <p:spPr>
          <a:noFill/>
          <a:ln/>
        </p:spPr>
        <p:txBody>
          <a:bodyPr/>
          <a:lstStyle/>
          <a:p>
            <a:fld id="{7FD1F431-0F57-41A8-9296-2AF3983F1D9E}" type="slidenum">
              <a:rPr lang="en-US"/>
              <a:pPr/>
              <a:t>24</a:t>
            </a:fld>
            <a:endParaRPr lang="en-US"/>
          </a:p>
        </p:txBody>
      </p:sp>
      <p:sp>
        <p:nvSpPr>
          <p:cNvPr id="574466" name="Rectangle 2"/>
          <p:cNvSpPr>
            <a:spLocks noGrp="1" noChangeArrowheads="1"/>
          </p:cNvSpPr>
          <p:nvPr>
            <p:ph type="title" idx="4294967295"/>
          </p:nvPr>
        </p:nvSpPr>
        <p:spPr>
          <a:xfrm>
            <a:off x="0" y="0"/>
            <a:ext cx="6705600" cy="1047750"/>
          </a:xfrm>
        </p:spPr>
        <p:txBody>
          <a:bodyPr>
            <a:normAutofit fontScale="90000"/>
          </a:bodyPr>
          <a:lstStyle/>
          <a:p>
            <a:pPr>
              <a:defRPr/>
            </a:pPr>
            <a:r>
              <a:rPr lang="en-US" dirty="0" smtClean="0"/>
              <a:t>PA-PSRS - Reporting Components</a:t>
            </a:r>
          </a:p>
        </p:txBody>
      </p:sp>
      <p:sp>
        <p:nvSpPr>
          <p:cNvPr id="53253" name="Rectangle 5"/>
          <p:cNvSpPr>
            <a:spLocks noChangeArrowheads="1"/>
          </p:cNvSpPr>
          <p:nvPr/>
        </p:nvSpPr>
        <p:spPr bwMode="auto">
          <a:xfrm>
            <a:off x="6145213" y="2203450"/>
            <a:ext cx="2763837" cy="3730625"/>
          </a:xfrm>
          <a:prstGeom prst="rect">
            <a:avLst/>
          </a:prstGeom>
          <a:noFill/>
          <a:ln w="12700">
            <a:solidFill>
              <a:schemeClr val="tx1"/>
            </a:solidFill>
            <a:miter lim="800000"/>
            <a:headEnd/>
            <a:tailEnd/>
          </a:ln>
        </p:spPr>
        <p:txBody>
          <a:bodyPr/>
          <a:lstStyle/>
          <a:p>
            <a:pPr marL="174625" indent="-174625">
              <a:spcBef>
                <a:spcPct val="45000"/>
              </a:spcBef>
              <a:buClr>
                <a:schemeClr val="bg1"/>
              </a:buClr>
              <a:buFont typeface="Wingdings" pitchFamily="-110" charset="2"/>
              <a:buNone/>
            </a:pPr>
            <a:r>
              <a:rPr kumimoji="1" lang="en-US" sz="1600" b="1"/>
              <a:t>Mandatory</a:t>
            </a:r>
            <a:r>
              <a:rPr kumimoji="1" lang="en-US" sz="1600"/>
              <a:t> </a:t>
            </a:r>
          </a:p>
          <a:p>
            <a:pPr marL="174625" indent="-174625">
              <a:spcBef>
                <a:spcPct val="45000"/>
              </a:spcBef>
              <a:buClr>
                <a:schemeClr val="bg1"/>
              </a:buClr>
              <a:buFont typeface="Wingdings" pitchFamily="-110" charset="2"/>
              <a:buNone/>
            </a:pPr>
            <a:r>
              <a:rPr kumimoji="1" lang="en-US" sz="1600" b="1"/>
              <a:t>No Individual Identifying Data</a:t>
            </a:r>
          </a:p>
          <a:p>
            <a:pPr marL="174625" indent="-174625">
              <a:spcBef>
                <a:spcPct val="45000"/>
              </a:spcBef>
              <a:buClr>
                <a:schemeClr val="bg1"/>
              </a:buClr>
              <a:buFont typeface="Wingdings" pitchFamily="-110" charset="2"/>
              <a:buNone/>
            </a:pPr>
            <a:r>
              <a:rPr kumimoji="1" lang="en-US" sz="1600" b="1"/>
              <a:t>Confidentiality Provisions</a:t>
            </a:r>
          </a:p>
          <a:p>
            <a:pPr marL="174625" indent="-174625">
              <a:spcBef>
                <a:spcPct val="45000"/>
              </a:spcBef>
              <a:buClr>
                <a:schemeClr val="bg1"/>
              </a:buClr>
              <a:buFont typeface="Wingdings" pitchFamily="-110" charset="2"/>
              <a:buNone/>
            </a:pPr>
            <a:r>
              <a:rPr kumimoji="1" lang="en-US" sz="1600" b="1"/>
              <a:t>Non-discoverable</a:t>
            </a:r>
          </a:p>
          <a:p>
            <a:pPr marL="174625" indent="-174625">
              <a:spcBef>
                <a:spcPct val="45000"/>
              </a:spcBef>
              <a:buClr>
                <a:schemeClr val="bg1"/>
              </a:buClr>
              <a:buFont typeface="Wingdings" pitchFamily="-110" charset="2"/>
              <a:buNone/>
            </a:pPr>
            <a:r>
              <a:rPr kumimoji="1" lang="en-US" sz="1600" b="1"/>
              <a:t>Whistleblower Protections</a:t>
            </a:r>
          </a:p>
          <a:p>
            <a:pPr marL="174625" indent="-174625">
              <a:spcBef>
                <a:spcPct val="45000"/>
              </a:spcBef>
              <a:buClr>
                <a:schemeClr val="bg1"/>
              </a:buClr>
              <a:buFont typeface="Wingdings" pitchFamily="-110" charset="2"/>
              <a:buNone/>
            </a:pPr>
            <a:r>
              <a:rPr kumimoji="1" lang="en-US" sz="1600" b="1"/>
              <a:t>Written Patient Notification</a:t>
            </a:r>
          </a:p>
          <a:p>
            <a:pPr marL="174625" indent="-174625">
              <a:spcBef>
                <a:spcPct val="45000"/>
              </a:spcBef>
              <a:buClr>
                <a:schemeClr val="bg1"/>
              </a:buClr>
              <a:buFont typeface="Wingdings" pitchFamily="-110" charset="2"/>
              <a:buNone/>
            </a:pPr>
            <a:endParaRPr kumimoji="1" lang="en-US" sz="1600" b="1"/>
          </a:p>
        </p:txBody>
      </p:sp>
      <p:sp>
        <p:nvSpPr>
          <p:cNvPr id="53254" name="Rectangle 6"/>
          <p:cNvSpPr>
            <a:spLocks noChangeArrowheads="1"/>
          </p:cNvSpPr>
          <p:nvPr/>
        </p:nvSpPr>
        <p:spPr bwMode="auto">
          <a:xfrm>
            <a:off x="6145213" y="1362075"/>
            <a:ext cx="2763837" cy="831850"/>
          </a:xfrm>
          <a:prstGeom prst="rect">
            <a:avLst/>
          </a:prstGeom>
          <a:noFill/>
          <a:ln w="12700">
            <a:solidFill>
              <a:schemeClr val="tx1"/>
            </a:solidFill>
            <a:miter lim="800000"/>
            <a:headEnd/>
            <a:tailEnd/>
          </a:ln>
        </p:spPr>
        <p:txBody>
          <a:bodyPr>
            <a:spAutoFit/>
          </a:bodyPr>
          <a:lstStyle/>
          <a:p>
            <a:pPr algn="ctr">
              <a:buClr>
                <a:srgbClr val="89A5C7"/>
              </a:buClr>
            </a:pPr>
            <a:r>
              <a:rPr kumimoji="1" lang="en-US" sz="2400" b="1">
                <a:solidFill>
                  <a:schemeClr val="tx1"/>
                </a:solidFill>
              </a:rPr>
              <a:t>Other Considerations</a:t>
            </a:r>
          </a:p>
        </p:txBody>
      </p:sp>
      <p:sp>
        <p:nvSpPr>
          <p:cNvPr id="53255" name="Rectangle 7"/>
          <p:cNvSpPr>
            <a:spLocks noChangeArrowheads="1"/>
          </p:cNvSpPr>
          <p:nvPr/>
        </p:nvSpPr>
        <p:spPr bwMode="auto">
          <a:xfrm>
            <a:off x="3127375" y="2197100"/>
            <a:ext cx="2867025" cy="3740150"/>
          </a:xfrm>
          <a:prstGeom prst="rect">
            <a:avLst/>
          </a:prstGeom>
          <a:noFill/>
          <a:ln w="12700">
            <a:solidFill>
              <a:schemeClr val="tx1"/>
            </a:solidFill>
            <a:miter lim="800000"/>
            <a:headEnd/>
            <a:tailEnd/>
          </a:ln>
        </p:spPr>
        <p:txBody>
          <a:bodyPr/>
          <a:lstStyle/>
          <a:p>
            <a:pPr marL="395288" lvl="1" indent="-163513">
              <a:spcBef>
                <a:spcPct val="45000"/>
              </a:spcBef>
              <a:buClr>
                <a:schemeClr val="bg1"/>
              </a:buClr>
              <a:buFont typeface="Wingdings" pitchFamily="-110" charset="2"/>
              <a:buNone/>
            </a:pPr>
            <a:r>
              <a:rPr lang="en-US" sz="2000" b="1"/>
              <a:t>Near-Misses </a:t>
            </a:r>
            <a:r>
              <a:rPr lang="en-US" sz="2000"/>
              <a:t>(“Incidents”)</a:t>
            </a:r>
          </a:p>
          <a:p>
            <a:pPr marL="395288" lvl="1" indent="-163513">
              <a:spcBef>
                <a:spcPct val="45000"/>
              </a:spcBef>
              <a:buClr>
                <a:schemeClr val="bg1"/>
              </a:buClr>
              <a:buFont typeface="Wingdings" pitchFamily="-110" charset="2"/>
              <a:buNone/>
            </a:pPr>
            <a:endParaRPr lang="en-US" sz="800"/>
          </a:p>
          <a:p>
            <a:pPr marL="395288" lvl="1" indent="-163513">
              <a:spcBef>
                <a:spcPct val="45000"/>
              </a:spcBef>
              <a:buClr>
                <a:schemeClr val="bg1"/>
              </a:buClr>
              <a:buFont typeface="Wingdings" pitchFamily="-110" charset="2"/>
              <a:buNone/>
            </a:pPr>
            <a:r>
              <a:rPr lang="en-US" sz="2000" b="1"/>
              <a:t>Adverse Events</a:t>
            </a:r>
            <a:r>
              <a:rPr lang="en-US" sz="2000" b="1" u="sng"/>
              <a:t> </a:t>
            </a:r>
            <a:r>
              <a:rPr lang="en-US" sz="2000"/>
              <a:t>(“Serious Events”)</a:t>
            </a:r>
          </a:p>
          <a:p>
            <a:pPr marL="395288" lvl="1" indent="-163513">
              <a:spcBef>
                <a:spcPct val="45000"/>
              </a:spcBef>
              <a:buClr>
                <a:schemeClr val="bg1"/>
              </a:buClr>
              <a:buFont typeface="Wingdings" pitchFamily="-110" charset="2"/>
              <a:buNone/>
            </a:pPr>
            <a:endParaRPr lang="en-US" sz="800"/>
          </a:p>
          <a:p>
            <a:pPr marL="395288" lvl="1" indent="-163513">
              <a:spcBef>
                <a:spcPct val="45000"/>
              </a:spcBef>
              <a:buClr>
                <a:schemeClr val="bg1"/>
              </a:buClr>
              <a:buFont typeface="Wingdings" pitchFamily="-110" charset="2"/>
              <a:buNone/>
            </a:pPr>
            <a:r>
              <a:rPr lang="en-US" sz="2000" b="1"/>
              <a:t>Infrastructure Failures</a:t>
            </a:r>
          </a:p>
          <a:p>
            <a:pPr marL="395288" lvl="1" indent="-163513">
              <a:spcBef>
                <a:spcPct val="45000"/>
              </a:spcBef>
              <a:buClr>
                <a:schemeClr val="bg1"/>
              </a:buClr>
              <a:buFont typeface="Wingdings" pitchFamily="-110" charset="2"/>
              <a:buNone/>
            </a:pPr>
            <a:endParaRPr lang="en-US" sz="800" b="1"/>
          </a:p>
          <a:p>
            <a:pPr marL="395288" lvl="1" indent="-163513">
              <a:spcBef>
                <a:spcPct val="45000"/>
              </a:spcBef>
              <a:buClr>
                <a:schemeClr val="bg1"/>
              </a:buClr>
              <a:buFont typeface="Wingdings" pitchFamily="-110" charset="2"/>
              <a:buNone/>
            </a:pPr>
            <a:r>
              <a:rPr lang="en-US" sz="2000" b="1"/>
              <a:t>HAI Events</a:t>
            </a:r>
            <a:endParaRPr lang="en-US" sz="2000"/>
          </a:p>
        </p:txBody>
      </p:sp>
      <p:sp>
        <p:nvSpPr>
          <p:cNvPr id="53256" name="Rectangle 8"/>
          <p:cNvSpPr>
            <a:spLocks noChangeArrowheads="1"/>
          </p:cNvSpPr>
          <p:nvPr/>
        </p:nvSpPr>
        <p:spPr bwMode="auto">
          <a:xfrm>
            <a:off x="3124200" y="1371600"/>
            <a:ext cx="2874963" cy="831850"/>
          </a:xfrm>
          <a:prstGeom prst="rect">
            <a:avLst/>
          </a:prstGeom>
          <a:noFill/>
          <a:ln w="12700">
            <a:solidFill>
              <a:schemeClr val="tx1"/>
            </a:solidFill>
            <a:miter lim="800000"/>
            <a:headEnd/>
            <a:tailEnd/>
          </a:ln>
        </p:spPr>
        <p:txBody>
          <a:bodyPr>
            <a:spAutoFit/>
          </a:bodyPr>
          <a:lstStyle/>
          <a:p>
            <a:pPr algn="ctr">
              <a:buClr>
                <a:srgbClr val="89A5C7"/>
              </a:buClr>
            </a:pPr>
            <a:r>
              <a:rPr kumimoji="1" lang="en-US" sz="2400" b="1">
                <a:solidFill>
                  <a:schemeClr val="tx1"/>
                </a:solidFill>
              </a:rPr>
              <a:t>Types of Events</a:t>
            </a:r>
          </a:p>
          <a:p>
            <a:pPr algn="ctr">
              <a:buClr>
                <a:srgbClr val="89A5C7"/>
              </a:buClr>
            </a:pPr>
            <a:endParaRPr kumimoji="1" lang="en-US" sz="2400" b="1">
              <a:solidFill>
                <a:schemeClr val="tx1"/>
              </a:solidFill>
            </a:endParaRPr>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2" descr="lrg_PAPSRS_Logo.gif"/>
          <p:cNvPicPr>
            <a:picLocks noChangeAspect="1"/>
          </p:cNvPicPr>
          <p:nvPr/>
        </p:nvPicPr>
        <p:blipFill>
          <a:blip r:embed="rId3" cstate="print"/>
          <a:srcRect/>
          <a:stretch>
            <a:fillRect/>
          </a:stretch>
        </p:blipFill>
        <p:spPr bwMode="auto">
          <a:xfrm>
            <a:off x="3705225" y="3600450"/>
            <a:ext cx="1533525" cy="1257300"/>
          </a:xfrm>
          <a:prstGeom prst="rect">
            <a:avLst/>
          </a:prstGeom>
          <a:noFill/>
          <a:ln w="9525">
            <a:noFill/>
            <a:miter lim="800000"/>
            <a:headEnd/>
            <a:tailEnd/>
          </a:ln>
        </p:spPr>
      </p:pic>
      <p:pic>
        <p:nvPicPr>
          <p:cNvPr id="76803" name="Picture 4" descr="logo-in-blue.gif"/>
          <p:cNvPicPr>
            <a:picLocks noChangeAspect="1"/>
          </p:cNvPicPr>
          <p:nvPr/>
        </p:nvPicPr>
        <p:blipFill>
          <a:blip r:embed="rId4" cstate="print"/>
          <a:srcRect/>
          <a:stretch>
            <a:fillRect/>
          </a:stretch>
        </p:blipFill>
        <p:spPr bwMode="auto">
          <a:xfrm>
            <a:off x="6829425" y="4933950"/>
            <a:ext cx="1187450" cy="762000"/>
          </a:xfrm>
          <a:prstGeom prst="rect">
            <a:avLst/>
          </a:prstGeom>
          <a:noFill/>
          <a:ln w="9525">
            <a:noFill/>
            <a:miter lim="800000"/>
            <a:headEnd/>
            <a:tailEnd/>
          </a:ln>
        </p:spPr>
      </p:pic>
      <p:pic>
        <p:nvPicPr>
          <p:cNvPr id="76804" name="Picture 1039"/>
          <p:cNvPicPr>
            <a:picLocks noChangeAspect="1" noChangeArrowheads="1"/>
          </p:cNvPicPr>
          <p:nvPr/>
        </p:nvPicPr>
        <p:blipFill>
          <a:blip r:embed="rId5" cstate="print"/>
          <a:srcRect b="20209"/>
          <a:stretch>
            <a:fillRect/>
          </a:stretch>
        </p:blipFill>
        <p:spPr bwMode="auto">
          <a:xfrm>
            <a:off x="6635750" y="3067050"/>
            <a:ext cx="1385888" cy="587375"/>
          </a:xfrm>
          <a:prstGeom prst="rect">
            <a:avLst/>
          </a:prstGeom>
          <a:noFill/>
          <a:ln w="9525">
            <a:noFill/>
            <a:miter lim="800000"/>
            <a:headEnd/>
            <a:tailEnd/>
          </a:ln>
        </p:spPr>
      </p:pic>
      <p:pic>
        <p:nvPicPr>
          <p:cNvPr id="76805" name="Picture 3" descr="C:\Documents and Settings\tplesce\Local Settings\Temporary Internet Files\Content.IE5\ISFHON7Q\MP900314367[1].jpg"/>
          <p:cNvPicPr>
            <a:picLocks noChangeAspect="1" noChangeArrowheads="1"/>
          </p:cNvPicPr>
          <p:nvPr/>
        </p:nvPicPr>
        <p:blipFill>
          <a:blip r:embed="rId6" cstate="print"/>
          <a:srcRect/>
          <a:stretch>
            <a:fillRect/>
          </a:stretch>
        </p:blipFill>
        <p:spPr bwMode="auto">
          <a:xfrm>
            <a:off x="723900" y="2047875"/>
            <a:ext cx="860425" cy="995363"/>
          </a:xfrm>
          <a:prstGeom prst="rect">
            <a:avLst/>
          </a:prstGeom>
          <a:noFill/>
          <a:ln w="9525">
            <a:noFill/>
            <a:miter lim="800000"/>
            <a:headEnd/>
            <a:tailEnd/>
          </a:ln>
        </p:spPr>
      </p:pic>
      <p:pic>
        <p:nvPicPr>
          <p:cNvPr id="76806" name="Picture 9" descr="ASF-logo-footer-height80px.gif"/>
          <p:cNvPicPr>
            <a:picLocks noChangeAspect="1"/>
          </p:cNvPicPr>
          <p:nvPr/>
        </p:nvPicPr>
        <p:blipFill>
          <a:blip r:embed="rId7" cstate="print"/>
          <a:srcRect/>
          <a:stretch>
            <a:fillRect/>
          </a:stretch>
        </p:blipFill>
        <p:spPr bwMode="auto">
          <a:xfrm>
            <a:off x="323850" y="3562350"/>
            <a:ext cx="771525" cy="412750"/>
          </a:xfrm>
          <a:prstGeom prst="rect">
            <a:avLst/>
          </a:prstGeom>
          <a:noFill/>
          <a:ln w="9525">
            <a:noFill/>
            <a:miter lim="800000"/>
            <a:headEnd/>
            <a:tailEnd/>
          </a:ln>
        </p:spPr>
      </p:pic>
      <p:pic>
        <p:nvPicPr>
          <p:cNvPr id="76807" name="Picture 10" descr="LogoTemplateLogo.jpg"/>
          <p:cNvPicPr>
            <a:picLocks noChangeAspect="1"/>
          </p:cNvPicPr>
          <p:nvPr/>
        </p:nvPicPr>
        <p:blipFill>
          <a:blip r:embed="rId8" cstate="print"/>
          <a:srcRect l="47214" r="8197" b="68150"/>
          <a:stretch>
            <a:fillRect/>
          </a:stretch>
        </p:blipFill>
        <p:spPr bwMode="auto">
          <a:xfrm>
            <a:off x="504825" y="5524500"/>
            <a:ext cx="1295400" cy="228600"/>
          </a:xfrm>
          <a:prstGeom prst="rect">
            <a:avLst/>
          </a:prstGeom>
          <a:noFill/>
          <a:ln w="9525">
            <a:noFill/>
            <a:miter lim="800000"/>
            <a:headEnd/>
            <a:tailEnd/>
          </a:ln>
        </p:spPr>
      </p:pic>
      <p:pic>
        <p:nvPicPr>
          <p:cNvPr id="76808" name="Picture 11" descr="nursing%20home%20oct_%20010_jpg.jpg"/>
          <p:cNvPicPr>
            <a:picLocks noChangeAspect="1"/>
          </p:cNvPicPr>
          <p:nvPr/>
        </p:nvPicPr>
        <p:blipFill>
          <a:blip r:embed="rId9" cstate="print"/>
          <a:srcRect/>
          <a:stretch>
            <a:fillRect/>
          </a:stretch>
        </p:blipFill>
        <p:spPr bwMode="auto">
          <a:xfrm>
            <a:off x="657225" y="4806950"/>
            <a:ext cx="942975" cy="708025"/>
          </a:xfrm>
          <a:prstGeom prst="rect">
            <a:avLst/>
          </a:prstGeom>
          <a:noFill/>
          <a:ln w="9525">
            <a:noFill/>
            <a:miter lim="800000"/>
            <a:headEnd/>
            <a:tailEnd/>
          </a:ln>
        </p:spPr>
      </p:pic>
      <p:pic>
        <p:nvPicPr>
          <p:cNvPr id="76809" name="Picture 13" descr="sitelogo.gif"/>
          <p:cNvPicPr>
            <a:picLocks noChangeAspect="1"/>
          </p:cNvPicPr>
          <p:nvPr/>
        </p:nvPicPr>
        <p:blipFill>
          <a:blip r:embed="rId10" cstate="print">
            <a:lum bright="60000"/>
          </a:blip>
          <a:srcRect/>
          <a:stretch>
            <a:fillRect/>
          </a:stretch>
        </p:blipFill>
        <p:spPr bwMode="auto">
          <a:xfrm>
            <a:off x="3886200" y="1828800"/>
            <a:ext cx="1012825" cy="685800"/>
          </a:xfrm>
          <a:prstGeom prst="rect">
            <a:avLst/>
          </a:prstGeom>
          <a:noFill/>
          <a:ln w="9525">
            <a:noFill/>
            <a:miter lim="800000"/>
            <a:headEnd/>
            <a:tailEnd/>
          </a:ln>
        </p:spPr>
      </p:pic>
      <p:sp>
        <p:nvSpPr>
          <p:cNvPr id="76810" name="Rectangle 16"/>
          <p:cNvSpPr>
            <a:spLocks noChangeArrowheads="1"/>
          </p:cNvSpPr>
          <p:nvPr/>
        </p:nvSpPr>
        <p:spPr bwMode="auto">
          <a:xfrm>
            <a:off x="3419475" y="2286000"/>
            <a:ext cx="1981200" cy="1077913"/>
          </a:xfrm>
          <a:prstGeom prst="rect">
            <a:avLst/>
          </a:prstGeom>
          <a:noFill/>
          <a:ln w="9525">
            <a:noFill/>
            <a:miter lim="800000"/>
            <a:headEnd/>
            <a:tailEnd/>
          </a:ln>
        </p:spPr>
        <p:txBody>
          <a:bodyPr>
            <a:spAutoFit/>
          </a:bodyPr>
          <a:lstStyle/>
          <a:p>
            <a:pPr algn="ctr"/>
            <a:r>
              <a:rPr lang="en-US" sz="1600" b="1"/>
              <a:t>(NHSN)</a:t>
            </a:r>
          </a:p>
          <a:p>
            <a:pPr algn="ctr"/>
            <a:r>
              <a:rPr lang="en-US" sz="1600" b="1"/>
              <a:t>National Healthcare Safety Network</a:t>
            </a:r>
          </a:p>
        </p:txBody>
      </p:sp>
      <p:sp>
        <p:nvSpPr>
          <p:cNvPr id="76811" name="TextBox 18"/>
          <p:cNvSpPr txBox="1">
            <a:spLocks noChangeArrowheads="1"/>
          </p:cNvSpPr>
          <p:nvPr/>
        </p:nvSpPr>
        <p:spPr bwMode="auto">
          <a:xfrm rot="1467706">
            <a:off x="1639888" y="2754313"/>
            <a:ext cx="2005012" cy="306387"/>
          </a:xfrm>
          <a:prstGeom prst="rect">
            <a:avLst/>
          </a:prstGeom>
          <a:noFill/>
          <a:ln w="9525">
            <a:noFill/>
            <a:miter lim="800000"/>
            <a:headEnd/>
            <a:tailEnd/>
          </a:ln>
        </p:spPr>
        <p:txBody>
          <a:bodyPr>
            <a:spAutoFit/>
          </a:bodyPr>
          <a:lstStyle/>
          <a:p>
            <a:r>
              <a:rPr lang="en-US" sz="1400" b="1"/>
              <a:t>Patient Safety Events</a:t>
            </a:r>
          </a:p>
        </p:txBody>
      </p:sp>
      <p:sp>
        <p:nvSpPr>
          <p:cNvPr id="76812" name="TextBox 20"/>
          <p:cNvSpPr txBox="1">
            <a:spLocks noChangeArrowheads="1"/>
          </p:cNvSpPr>
          <p:nvPr/>
        </p:nvSpPr>
        <p:spPr bwMode="auto">
          <a:xfrm>
            <a:off x="190500" y="3952875"/>
            <a:ext cx="1762125" cy="461963"/>
          </a:xfrm>
          <a:prstGeom prst="rect">
            <a:avLst/>
          </a:prstGeom>
          <a:noFill/>
          <a:ln w="9525">
            <a:noFill/>
            <a:miter lim="800000"/>
            <a:headEnd/>
            <a:tailEnd/>
          </a:ln>
        </p:spPr>
        <p:txBody>
          <a:bodyPr>
            <a:spAutoFit/>
          </a:bodyPr>
          <a:lstStyle/>
          <a:p>
            <a:r>
              <a:rPr lang="en-US" sz="1200" b="1"/>
              <a:t>ASFs/Birthing/Some Abortion Facilities</a:t>
            </a:r>
          </a:p>
        </p:txBody>
      </p:sp>
      <p:sp>
        <p:nvSpPr>
          <p:cNvPr id="76813" name="TextBox 22"/>
          <p:cNvSpPr txBox="1">
            <a:spLocks noChangeArrowheads="1"/>
          </p:cNvSpPr>
          <p:nvPr/>
        </p:nvSpPr>
        <p:spPr bwMode="auto">
          <a:xfrm>
            <a:off x="1800225" y="3981450"/>
            <a:ext cx="1828800" cy="523875"/>
          </a:xfrm>
          <a:prstGeom prst="rect">
            <a:avLst/>
          </a:prstGeom>
          <a:noFill/>
          <a:ln w="9525">
            <a:noFill/>
            <a:miter lim="800000"/>
            <a:headEnd/>
            <a:tailEnd/>
          </a:ln>
        </p:spPr>
        <p:txBody>
          <a:bodyPr>
            <a:spAutoFit/>
          </a:bodyPr>
          <a:lstStyle/>
          <a:p>
            <a:r>
              <a:rPr lang="en-US" sz="1400" b="1"/>
              <a:t>Patient Safety Events &amp; HAI</a:t>
            </a:r>
          </a:p>
        </p:txBody>
      </p:sp>
      <p:sp>
        <p:nvSpPr>
          <p:cNvPr id="76814" name="TextBox 24"/>
          <p:cNvSpPr txBox="1">
            <a:spLocks noChangeArrowheads="1"/>
          </p:cNvSpPr>
          <p:nvPr/>
        </p:nvSpPr>
        <p:spPr bwMode="auto">
          <a:xfrm rot="-1170685">
            <a:off x="2344738" y="5080000"/>
            <a:ext cx="661987" cy="338138"/>
          </a:xfrm>
          <a:prstGeom prst="rect">
            <a:avLst/>
          </a:prstGeom>
          <a:noFill/>
          <a:ln w="9525">
            <a:noFill/>
            <a:miter lim="800000"/>
            <a:headEnd/>
            <a:tailEnd/>
          </a:ln>
        </p:spPr>
        <p:txBody>
          <a:bodyPr>
            <a:spAutoFit/>
          </a:bodyPr>
          <a:lstStyle/>
          <a:p>
            <a:r>
              <a:rPr lang="en-US" sz="1600" b="1"/>
              <a:t>HAI</a:t>
            </a:r>
          </a:p>
        </p:txBody>
      </p:sp>
      <p:sp>
        <p:nvSpPr>
          <p:cNvPr id="76815" name="TextBox 25"/>
          <p:cNvSpPr txBox="1">
            <a:spLocks noChangeArrowheads="1"/>
          </p:cNvSpPr>
          <p:nvPr/>
        </p:nvSpPr>
        <p:spPr bwMode="auto">
          <a:xfrm>
            <a:off x="2019300" y="1895475"/>
            <a:ext cx="838200" cy="338138"/>
          </a:xfrm>
          <a:prstGeom prst="rect">
            <a:avLst/>
          </a:prstGeom>
          <a:noFill/>
          <a:ln w="9525">
            <a:noFill/>
            <a:miter lim="800000"/>
            <a:headEnd/>
            <a:tailEnd/>
          </a:ln>
        </p:spPr>
        <p:txBody>
          <a:bodyPr>
            <a:spAutoFit/>
          </a:bodyPr>
          <a:lstStyle/>
          <a:p>
            <a:pPr algn="ctr"/>
            <a:r>
              <a:rPr lang="en-US" sz="1600" b="1"/>
              <a:t>HAI</a:t>
            </a:r>
          </a:p>
        </p:txBody>
      </p:sp>
      <p:cxnSp>
        <p:nvCxnSpPr>
          <p:cNvPr id="33" name="Shape 32"/>
          <p:cNvCxnSpPr/>
          <p:nvPr/>
        </p:nvCxnSpPr>
        <p:spPr>
          <a:xfrm>
            <a:off x="5391150" y="2338388"/>
            <a:ext cx="2243138" cy="671512"/>
          </a:xfrm>
          <a:prstGeom prst="bentConnector3">
            <a:avLst>
              <a:gd name="adj1" fmla="val 10009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a:off x="1552575" y="2305050"/>
            <a:ext cx="1752600" cy="6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1584325" y="2632075"/>
            <a:ext cx="2263775" cy="102552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p:nvPr/>
        </p:nvCxnSpPr>
        <p:spPr>
          <a:xfrm>
            <a:off x="1809750" y="3971925"/>
            <a:ext cx="1905000" cy="63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p:nvPr/>
        </p:nvCxnSpPr>
        <p:spPr>
          <a:xfrm flipV="1">
            <a:off x="1704975" y="4686300"/>
            <a:ext cx="1885950" cy="666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V="1">
            <a:off x="5133975" y="3286125"/>
            <a:ext cx="1371600" cy="685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5" idx="1"/>
          </p:cNvCxnSpPr>
          <p:nvPr/>
        </p:nvCxnSpPr>
        <p:spPr>
          <a:xfrm>
            <a:off x="5372100" y="4648200"/>
            <a:ext cx="1457325" cy="66675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76823" name="TextBox 79"/>
          <p:cNvSpPr txBox="1">
            <a:spLocks noChangeArrowheads="1"/>
          </p:cNvSpPr>
          <p:nvPr/>
        </p:nvSpPr>
        <p:spPr bwMode="auto">
          <a:xfrm rot="1581021">
            <a:off x="5565775" y="4745038"/>
            <a:ext cx="1295400" cy="307975"/>
          </a:xfrm>
          <a:prstGeom prst="rect">
            <a:avLst/>
          </a:prstGeom>
          <a:noFill/>
          <a:ln w="9525">
            <a:noFill/>
            <a:miter lim="800000"/>
            <a:headEnd/>
            <a:tailEnd/>
          </a:ln>
        </p:spPr>
        <p:txBody>
          <a:bodyPr>
            <a:spAutoFit/>
          </a:bodyPr>
          <a:lstStyle/>
          <a:p>
            <a:r>
              <a:rPr lang="en-US" sz="1400" b="1">
                <a:solidFill>
                  <a:srgbClr val="FF0000"/>
                </a:solidFill>
              </a:rPr>
              <a:t>Harm Events</a:t>
            </a:r>
          </a:p>
        </p:txBody>
      </p:sp>
      <p:sp>
        <p:nvSpPr>
          <p:cNvPr id="76824" name="TextBox 80"/>
          <p:cNvSpPr txBox="1">
            <a:spLocks noChangeArrowheads="1"/>
          </p:cNvSpPr>
          <p:nvPr/>
        </p:nvSpPr>
        <p:spPr bwMode="auto">
          <a:xfrm rot="-1537451">
            <a:off x="5060950" y="3389313"/>
            <a:ext cx="1295400" cy="307975"/>
          </a:xfrm>
          <a:prstGeom prst="rect">
            <a:avLst/>
          </a:prstGeom>
          <a:noFill/>
          <a:ln w="9525">
            <a:noFill/>
            <a:miter lim="800000"/>
            <a:headEnd/>
            <a:tailEnd/>
          </a:ln>
        </p:spPr>
        <p:txBody>
          <a:bodyPr>
            <a:spAutoFit/>
          </a:bodyPr>
          <a:lstStyle/>
          <a:p>
            <a:r>
              <a:rPr lang="en-US" sz="1400" b="1">
                <a:solidFill>
                  <a:srgbClr val="FF0000"/>
                </a:solidFill>
              </a:rPr>
              <a:t>Harm Events</a:t>
            </a:r>
          </a:p>
        </p:txBody>
      </p:sp>
      <p:sp>
        <p:nvSpPr>
          <p:cNvPr id="82" name="TextBox 81"/>
          <p:cNvSpPr txBox="1"/>
          <p:nvPr/>
        </p:nvSpPr>
        <p:spPr>
          <a:xfrm rot="19979145">
            <a:off x="5046663" y="3643313"/>
            <a:ext cx="1765300" cy="460375"/>
          </a:xfrm>
          <a:prstGeom prst="rect">
            <a:avLst/>
          </a:prstGeom>
          <a:noFill/>
        </p:spPr>
        <p:txBody>
          <a:bodyPr>
            <a:spAutoFit/>
          </a:bodyPr>
          <a:lstStyle/>
          <a:p>
            <a:pPr>
              <a:defRPr/>
            </a:pPr>
            <a:r>
              <a:rPr lang="en-US" sz="1200" b="1" dirty="0">
                <a:solidFill>
                  <a:schemeClr val="accent3">
                    <a:lumMod val="50000"/>
                  </a:schemeClr>
                </a:solidFill>
                <a:ea typeface="Calibri" pitchFamily="-110" charset="0"/>
              </a:rPr>
              <a:t>Infrastructure  Failure</a:t>
            </a:r>
            <a:r>
              <a:rPr lang="en-US" sz="1200" b="1" dirty="0">
                <a:ea typeface="Calibri" pitchFamily="-110" charset="0"/>
              </a:rPr>
              <a:t> </a:t>
            </a:r>
          </a:p>
          <a:p>
            <a:pPr>
              <a:defRPr/>
            </a:pPr>
            <a:r>
              <a:rPr lang="en-US" sz="1200" b="1" dirty="0">
                <a:ea typeface="Calibri" pitchFamily="-110" charset="0"/>
              </a:rPr>
              <a:t>NH HAI</a:t>
            </a:r>
          </a:p>
        </p:txBody>
      </p:sp>
      <p:sp>
        <p:nvSpPr>
          <p:cNvPr id="85" name="TextBox 84"/>
          <p:cNvSpPr txBox="1"/>
          <p:nvPr/>
        </p:nvSpPr>
        <p:spPr>
          <a:xfrm rot="1471500">
            <a:off x="5221288" y="5024438"/>
            <a:ext cx="1581150" cy="461962"/>
          </a:xfrm>
          <a:prstGeom prst="rect">
            <a:avLst/>
          </a:prstGeom>
          <a:noFill/>
        </p:spPr>
        <p:txBody>
          <a:bodyPr>
            <a:spAutoFit/>
          </a:bodyPr>
          <a:lstStyle/>
          <a:p>
            <a:pPr>
              <a:defRPr/>
            </a:pPr>
            <a:r>
              <a:rPr lang="en-US" sz="1200" b="1" dirty="0">
                <a:solidFill>
                  <a:schemeClr val="accent6">
                    <a:lumMod val="50000"/>
                  </a:schemeClr>
                </a:solidFill>
                <a:ea typeface="Calibri" pitchFamily="-110" charset="0"/>
              </a:rPr>
              <a:t>Non-Harm Events </a:t>
            </a:r>
          </a:p>
          <a:p>
            <a:pPr>
              <a:defRPr/>
            </a:pPr>
            <a:r>
              <a:rPr lang="en-US" sz="1200" b="1" dirty="0">
                <a:ea typeface="Calibri" pitchFamily="-110" charset="0"/>
              </a:rPr>
              <a:t>NH HAI</a:t>
            </a:r>
          </a:p>
        </p:txBody>
      </p:sp>
      <p:sp>
        <p:nvSpPr>
          <p:cNvPr id="90" name="TextBox 89"/>
          <p:cNvSpPr txBox="1"/>
          <p:nvPr/>
        </p:nvSpPr>
        <p:spPr>
          <a:xfrm>
            <a:off x="285750" y="1333500"/>
            <a:ext cx="1628775" cy="400050"/>
          </a:xfrm>
          <a:prstGeom prst="rect">
            <a:avLst/>
          </a:prstGeom>
          <a:noFill/>
          <a:ln>
            <a:solidFill>
              <a:schemeClr val="accent1">
                <a:shade val="95000"/>
                <a:satMod val="105000"/>
              </a:schemeClr>
            </a:solidFill>
          </a:ln>
        </p:spPr>
        <p:txBody>
          <a:bodyPr>
            <a:spAutoFit/>
          </a:bodyPr>
          <a:lstStyle/>
          <a:p>
            <a:pPr algn="ctr">
              <a:defRPr/>
            </a:pPr>
            <a:r>
              <a:rPr lang="en-US" sz="2000" b="1" dirty="0">
                <a:ea typeface="Calibri" pitchFamily="-110" charset="0"/>
              </a:rPr>
              <a:t>FACILITIES</a:t>
            </a:r>
          </a:p>
        </p:txBody>
      </p:sp>
      <p:sp>
        <p:nvSpPr>
          <p:cNvPr id="91" name="TextBox 90"/>
          <p:cNvSpPr txBox="1"/>
          <p:nvPr/>
        </p:nvSpPr>
        <p:spPr>
          <a:xfrm>
            <a:off x="3581400" y="1323975"/>
            <a:ext cx="1562100" cy="400050"/>
          </a:xfrm>
          <a:prstGeom prst="rect">
            <a:avLst/>
          </a:prstGeom>
          <a:noFill/>
          <a:ln>
            <a:solidFill>
              <a:schemeClr val="accent1">
                <a:shade val="95000"/>
                <a:satMod val="105000"/>
              </a:schemeClr>
            </a:solidFill>
          </a:ln>
        </p:spPr>
        <p:txBody>
          <a:bodyPr>
            <a:spAutoFit/>
          </a:bodyPr>
          <a:lstStyle/>
          <a:p>
            <a:pPr algn="ctr">
              <a:defRPr/>
            </a:pPr>
            <a:r>
              <a:rPr lang="en-US" sz="2000" b="1" dirty="0">
                <a:ea typeface="Calibri" pitchFamily="-110" charset="0"/>
              </a:rPr>
              <a:t>SYSTEMS</a:t>
            </a:r>
          </a:p>
        </p:txBody>
      </p:sp>
      <p:sp>
        <p:nvSpPr>
          <p:cNvPr id="92" name="TextBox 91"/>
          <p:cNvSpPr txBox="1"/>
          <p:nvPr/>
        </p:nvSpPr>
        <p:spPr>
          <a:xfrm>
            <a:off x="6448425" y="1304925"/>
            <a:ext cx="1619250" cy="400050"/>
          </a:xfrm>
          <a:prstGeom prst="rect">
            <a:avLst/>
          </a:prstGeom>
          <a:noFill/>
          <a:ln>
            <a:solidFill>
              <a:schemeClr val="accent1">
                <a:shade val="95000"/>
                <a:satMod val="105000"/>
              </a:schemeClr>
            </a:solidFill>
          </a:ln>
        </p:spPr>
        <p:txBody>
          <a:bodyPr>
            <a:spAutoFit/>
          </a:bodyPr>
          <a:lstStyle/>
          <a:p>
            <a:pPr algn="ctr">
              <a:defRPr/>
            </a:pPr>
            <a:r>
              <a:rPr lang="en-US" sz="2000" b="1" dirty="0">
                <a:ea typeface="Calibri" pitchFamily="-110" charset="0"/>
              </a:rPr>
              <a:t>AGENCIES</a:t>
            </a:r>
          </a:p>
        </p:txBody>
      </p:sp>
      <p:cxnSp>
        <p:nvCxnSpPr>
          <p:cNvPr id="41" name="Shape 40"/>
          <p:cNvCxnSpPr/>
          <p:nvPr/>
        </p:nvCxnSpPr>
        <p:spPr>
          <a:xfrm rot="16200000" flipH="1">
            <a:off x="6346825" y="3606800"/>
            <a:ext cx="2971800" cy="368300"/>
          </a:xfrm>
          <a:prstGeom prst="bentConnector4">
            <a:avLst>
              <a:gd name="adj1" fmla="val 1602"/>
              <a:gd name="adj2" fmla="val 16218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2" name="Rectangle 2"/>
          <p:cNvSpPr txBox="1">
            <a:spLocks noChangeArrowheads="1"/>
          </p:cNvSpPr>
          <p:nvPr/>
        </p:nvSpPr>
        <p:spPr>
          <a:xfrm>
            <a:off x="685800" y="276225"/>
            <a:ext cx="7391400" cy="657225"/>
          </a:xfrm>
          <a:prstGeom prst="rect">
            <a:avLst/>
          </a:prstGeom>
        </p:spPr>
        <p:txBody>
          <a:bodyPr/>
          <a:lstStyle/>
          <a:p>
            <a:pPr algn="ctr" defTabSz="914400" eaLnBrk="0">
              <a:buClrTx/>
              <a:defRPr/>
            </a:pPr>
            <a:r>
              <a:rPr kumimoji="1" lang="en-US" sz="4400" kern="0" dirty="0">
                <a:latin typeface="+mj-lt"/>
                <a:ea typeface="+mj-ea"/>
                <a:cs typeface="+mj-cs"/>
              </a:rPr>
              <a:t>Pennsylvania Event Reporting</a:t>
            </a:r>
          </a:p>
        </p:txBody>
      </p:sp>
      <p:sp>
        <p:nvSpPr>
          <p:cNvPr id="76832" name="Slide Number Placeholder 35"/>
          <p:cNvSpPr>
            <a:spLocks noGrp="1"/>
          </p:cNvSpPr>
          <p:nvPr>
            <p:ph type="sldNum" sz="quarter" idx="12"/>
          </p:nvPr>
        </p:nvSpPr>
        <p:spPr>
          <a:xfrm>
            <a:off x="6553200" y="6492875"/>
            <a:ext cx="2133600" cy="365125"/>
          </a:xfrm>
          <a:noFill/>
          <a:ln/>
        </p:spPr>
        <p:txBody>
          <a:bodyPr/>
          <a:lstStyle/>
          <a:p>
            <a:fld id="{209EACC8-AAEF-4884-9ACB-33C4603E7099}" type="slidenum">
              <a:rPr lang="en-US"/>
              <a:pPr/>
              <a:t>25</a:t>
            </a:fld>
            <a:endParaRPr lang="en-US"/>
          </a:p>
        </p:txBody>
      </p:sp>
      <p:pic>
        <p:nvPicPr>
          <p:cNvPr id="76833" name="Picture 36" descr="220px-2C_Fitzsimons_Army_Medical_Center%2C_circa_1990.jpg"/>
          <p:cNvPicPr>
            <a:picLocks noChangeAspect="1"/>
          </p:cNvPicPr>
          <p:nvPr/>
        </p:nvPicPr>
        <p:blipFill>
          <a:blip r:embed="rId11" cstate="print"/>
          <a:srcRect/>
          <a:stretch>
            <a:fillRect/>
          </a:stretch>
        </p:blipFill>
        <p:spPr bwMode="auto">
          <a:xfrm>
            <a:off x="1133475" y="3352800"/>
            <a:ext cx="415925"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Slide Number Placeholder 3"/>
          <p:cNvSpPr>
            <a:spLocks noGrp="1"/>
          </p:cNvSpPr>
          <p:nvPr>
            <p:ph type="sldNum" sz="quarter" idx="12"/>
          </p:nvPr>
        </p:nvSpPr>
        <p:spPr>
          <a:noFill/>
          <a:ln/>
        </p:spPr>
        <p:txBody>
          <a:bodyPr/>
          <a:lstStyle/>
          <a:p>
            <a:fld id="{AD09EB50-A064-44F9-8DC4-2B0D5A329261}" type="slidenum">
              <a:rPr lang="en-US">
                <a:solidFill>
                  <a:srgbClr val="1F497D"/>
                </a:solidFill>
              </a:rPr>
              <a:pPr/>
              <a:t>26</a:t>
            </a:fld>
            <a:endParaRPr lang="en-US">
              <a:solidFill>
                <a:srgbClr val="1F497D"/>
              </a:solidFill>
            </a:endParaRPr>
          </a:p>
        </p:txBody>
      </p:sp>
      <p:sp>
        <p:nvSpPr>
          <p:cNvPr id="78850" name="Title 1"/>
          <p:cNvSpPr>
            <a:spLocks noGrp="1"/>
          </p:cNvSpPr>
          <p:nvPr>
            <p:ph type="title" idx="4294967295"/>
          </p:nvPr>
        </p:nvSpPr>
        <p:spPr>
          <a:xfrm>
            <a:off x="0" y="142875"/>
            <a:ext cx="9144000" cy="876300"/>
          </a:xfrm>
        </p:spPr>
        <p:txBody>
          <a:bodyPr/>
          <a:lstStyle/>
          <a:p>
            <a:r>
              <a:rPr lang="en-US" sz="3600" smtClean="0"/>
              <a:t>Reports Submitted to PA-PSRS (approx.) in 2012</a:t>
            </a:r>
          </a:p>
        </p:txBody>
      </p:sp>
      <p:graphicFrame>
        <p:nvGraphicFramePr>
          <p:cNvPr id="5" name="Table 4"/>
          <p:cNvGraphicFramePr>
            <a:graphicFrameLocks noGrp="1"/>
          </p:cNvGraphicFramePr>
          <p:nvPr/>
        </p:nvGraphicFramePr>
        <p:xfrm>
          <a:off x="533400" y="1397000"/>
          <a:ext cx="8201025" cy="3517903"/>
        </p:xfrm>
        <a:graphic>
          <a:graphicData uri="http://schemas.openxmlformats.org/drawingml/2006/table">
            <a:tbl>
              <a:tblPr/>
              <a:tblGrid>
                <a:gridCol w="2686050"/>
                <a:gridCol w="1295400"/>
                <a:gridCol w="1457325"/>
                <a:gridCol w="1362075"/>
                <a:gridCol w="1400175"/>
              </a:tblGrid>
              <a:tr h="493713">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110" charset="0"/>
                          <a:cs typeface="Helvetica" pitchFamily="-110" charset="0"/>
                          <a:sym typeface="Calibri" pitchFamily="-110" charset="0"/>
                        </a:rPr>
                        <a:t>Facility Type</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110" charset="0"/>
                          <a:cs typeface="Helvetica" pitchFamily="-110" charset="0"/>
                          <a:sym typeface="Calibri" pitchFamily="-110" charset="0"/>
                        </a:rPr>
                        <a:t>Harm</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110" charset="0"/>
                          <a:cs typeface="Helvetica" pitchFamily="-110" charset="0"/>
                          <a:sym typeface="Calibri" pitchFamily="-110" charset="0"/>
                        </a:rPr>
                        <a:t>No Harm</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110" charset="0"/>
                          <a:cs typeface="Helvetica" pitchFamily="-110" charset="0"/>
                          <a:sym typeface="Calibri" pitchFamily="-110" charset="0"/>
                        </a:rPr>
                        <a:t>NH HAI</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chemeClr val="tx1"/>
                          </a:solidFill>
                          <a:effectLst/>
                          <a:latin typeface="Calibri" pitchFamily="-110" charset="0"/>
                          <a:cs typeface="Helvetica" pitchFamily="-110" charset="0"/>
                          <a:sym typeface="Calibri" pitchFamily="-110" charset="0"/>
                        </a:rPr>
                        <a:t>Total</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Acute Hospital</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5,148</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196,843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endParaRP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201,991</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lnTlToBr>
                      <a:noFill/>
                    </a:lnTlToBr>
                    <a:lnBlToTr>
                      <a:noFill/>
                    </a:lnBlToTr>
                    <a:noFill/>
                  </a:tcPr>
                </a:tc>
              </a:tr>
              <a:tr h="493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Other Hospital</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1,314</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26,712</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endParaRP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28,026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55562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Ambulatory Surgery Centers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1,559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3,408 </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endParaRP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4,967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493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Other</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18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247 </a:t>
                      </a:r>
                    </a:p>
                  </a:txBody>
                  <a:tcPr marL="9525" marR="9525" marT="9525" marB="0" anchor="b" horzOverflow="overflow">
                    <a:lnL>
                      <a:noFill/>
                    </a:lnL>
                    <a:lnR>
                      <a:noFill/>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endParaRP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265</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lnTlToBr>
                      <a:noFill/>
                    </a:lnTlToBr>
                    <a:lnBlToTr>
                      <a:noFill/>
                    </a:lnBlToTr>
                    <a:noFill/>
                  </a:tcPr>
                </a:tc>
              </a:tr>
              <a:tr h="493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Nursing Homes</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 </a:t>
                      </a:r>
                    </a:p>
                  </a:txBody>
                  <a:tcPr marL="9525" marR="9525" marT="9525" marB="0" anchor="b" horzOverflow="overflow">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endParaRPr>
                    </a:p>
                  </a:txBody>
                  <a:tcPr marL="9525" marR="9525" marT="9525" marB="0" anchor="b" horzOverflow="overflow">
                    <a:lnL>
                      <a:noFill/>
                    </a:lnL>
                    <a:lnR>
                      <a:noFill/>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smtClean="0">
                          <a:ln>
                            <a:noFill/>
                          </a:ln>
                          <a:solidFill>
                            <a:srgbClr val="000000"/>
                          </a:solidFill>
                          <a:effectLst/>
                          <a:latin typeface="Calibri" pitchFamily="-110" charset="0"/>
                          <a:cs typeface="Helvetica" pitchFamily="-110" charset="0"/>
                          <a:sym typeface="Calibri" pitchFamily="-110" charset="0"/>
                        </a:rPr>
                        <a:t>32,257</a:t>
                      </a:r>
                    </a:p>
                  </a:txBody>
                  <a:tcPr marL="9525" marR="9525" marT="9525" marB="0" anchor="b" horzOverflow="overflow">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32,257</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lnTlToBr>
                      <a:noFill/>
                    </a:lnTlToBr>
                    <a:lnBlToTr>
                      <a:noFill/>
                    </a:lnBlToTr>
                    <a:noFill/>
                  </a:tcPr>
                </a:tc>
              </a:tr>
              <a:tr h="493713">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Total</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8,039</a:t>
                      </a:r>
                    </a:p>
                  </a:txBody>
                  <a:tcPr marL="9525" marR="9525" marT="9525" marB="0" anchor="b" horzOverflow="overflow">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227,210 </a:t>
                      </a:r>
                    </a:p>
                  </a:txBody>
                  <a:tcPr marL="9525" marR="9525" marT="9525" marB="0" anchor="b" horzOverflow="overflow">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32,257 </a:t>
                      </a:r>
                    </a:p>
                  </a:txBody>
                  <a:tcPr marL="9525" marR="9525" marT="9525" marB="0" anchor="b" horzOverflow="overflow">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600" b="1" i="0" u="none" strike="noStrike" cap="none" normalizeH="0" baseline="0" smtClean="0">
                          <a:ln>
                            <a:noFill/>
                          </a:ln>
                          <a:solidFill>
                            <a:srgbClr val="000000"/>
                          </a:solidFill>
                          <a:effectLst/>
                          <a:latin typeface="Calibri" pitchFamily="-110" charset="0"/>
                          <a:cs typeface="Helvetica" pitchFamily="-110" charset="0"/>
                          <a:sym typeface="Calibri" pitchFamily="-110" charset="0"/>
                        </a:rPr>
                        <a:t>267,506 </a:t>
                      </a:r>
                    </a:p>
                  </a:txBody>
                  <a:tcPr marL="9525" marR="9525" marT="9525" marB="0" anchor="b"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78896" name="TextBox 6"/>
          <p:cNvSpPr txBox="1">
            <a:spLocks noChangeArrowheads="1"/>
          </p:cNvSpPr>
          <p:nvPr/>
        </p:nvSpPr>
        <p:spPr bwMode="auto">
          <a:xfrm>
            <a:off x="457200" y="4953000"/>
            <a:ext cx="2895600" cy="276225"/>
          </a:xfrm>
          <a:prstGeom prst="rect">
            <a:avLst/>
          </a:prstGeom>
          <a:noFill/>
          <a:ln w="9525">
            <a:noFill/>
            <a:miter lim="800000"/>
            <a:headEnd/>
            <a:tailEnd/>
          </a:ln>
        </p:spPr>
        <p:txBody>
          <a:bodyPr>
            <a:spAutoFit/>
          </a:bodyPr>
          <a:lstStyle/>
          <a:p>
            <a:r>
              <a:rPr lang="en-US" sz="1200"/>
              <a:t>Reports submitted in 2012</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ate Placeholder 2"/>
          <p:cNvSpPr>
            <a:spLocks noGrp="1"/>
          </p:cNvSpPr>
          <p:nvPr>
            <p:ph type="dt" sz="half" idx="10"/>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sp>
        <p:nvSpPr>
          <p:cNvPr id="81923" name="Footer Placeholder 3"/>
          <p:cNvSpPr>
            <a:spLocks noGrp="1"/>
          </p:cNvSpPr>
          <p:nvPr>
            <p:ph type="ftr" sz="quarter" idx="11"/>
          </p:nvPr>
        </p:nvSpPr>
        <p:spPr bwMode="auto">
          <a:noFill/>
          <a:ln>
            <a:miter lim="800000"/>
            <a:headEnd/>
            <a:tailEnd/>
          </a:ln>
        </p:spPr>
        <p:txBody>
          <a:bodyPr vert="horz" wrap="square" lIns="91440" tIns="45720" rIns="91440" bIns="45720" numCol="1" anchor="t" anchorCtr="0" compatLnSpc="1">
            <a:prstTxWarp prst="textNoShape">
              <a:avLst/>
            </a:prstTxWarp>
          </a:bodyPr>
          <a:lstStyle/>
          <a:p>
            <a:endParaRPr lang="en-US" smtClean="0"/>
          </a:p>
        </p:txBody>
      </p:sp>
      <p:graphicFrame>
        <p:nvGraphicFramePr>
          <p:cNvPr id="7" name="Table 6"/>
          <p:cNvGraphicFramePr>
            <a:graphicFrameLocks noGrp="1"/>
          </p:cNvGraphicFramePr>
          <p:nvPr/>
        </p:nvGraphicFramePr>
        <p:xfrm>
          <a:off x="609600" y="990600"/>
          <a:ext cx="7943852" cy="5137152"/>
        </p:xfrm>
        <a:graphic>
          <a:graphicData uri="http://schemas.openxmlformats.org/drawingml/2006/table">
            <a:tbl>
              <a:tblPr/>
              <a:tblGrid>
                <a:gridCol w="3623116"/>
                <a:gridCol w="1080184"/>
                <a:gridCol w="1080184"/>
                <a:gridCol w="1080184"/>
                <a:gridCol w="1080184"/>
              </a:tblGrid>
              <a:tr h="589980">
                <a:tc>
                  <a:txBody>
                    <a:bodyPr/>
                    <a:lstStyle/>
                    <a:p>
                      <a:pPr algn="ctr" fontAlgn="ctr"/>
                      <a:r>
                        <a:rPr lang="en-US" sz="1800" b="1" i="0" u="none" strike="noStrike" dirty="0">
                          <a:solidFill>
                            <a:schemeClr val="bg1"/>
                          </a:solidFill>
                          <a:effectLst/>
                          <a:latin typeface="Calibri" panose="020F0502020204030204" pitchFamily="34" charset="0"/>
                        </a:rPr>
                        <a:t>Event Type</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800" b="1" i="0" u="none" strike="noStrike" dirty="0">
                          <a:solidFill>
                            <a:schemeClr val="bg1"/>
                          </a:solidFill>
                          <a:effectLst/>
                          <a:latin typeface="Calibri" panose="020F0502020204030204" pitchFamily="34" charset="0"/>
                        </a:rPr>
                        <a:t>Serious Events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800" b="1" i="0" u="none" strike="noStrike" dirty="0">
                          <a:solidFill>
                            <a:schemeClr val="bg1"/>
                          </a:solidFill>
                          <a:effectLst/>
                          <a:latin typeface="Calibri" panose="020F0502020204030204" pitchFamily="34" charset="0"/>
                        </a:rPr>
                        <a:t>Incidents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800" b="1" i="0" u="none" strike="noStrike" dirty="0">
                          <a:solidFill>
                            <a:schemeClr val="bg1"/>
                          </a:solidFill>
                          <a:effectLst/>
                          <a:latin typeface="Calibri" panose="020F0502020204030204" pitchFamily="34"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c>
                  <a:txBody>
                    <a:bodyPr/>
                    <a:lstStyle/>
                    <a:p>
                      <a:pPr algn="ctr" fontAlgn="ctr"/>
                      <a:r>
                        <a:rPr lang="en-US" sz="1800" b="1" i="0" u="none" strike="noStrike" dirty="0">
                          <a:solidFill>
                            <a:schemeClr val="bg1"/>
                          </a:solidFill>
                          <a:effectLst/>
                          <a:latin typeface="Calibri" panose="020F0502020204030204" pitchFamily="34" charset="0"/>
                        </a:rPr>
                        <a:t>% of 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81BD"/>
                    </a:solidFill>
                  </a:tcPr>
                </a:tc>
              </a:tr>
              <a:tr h="359745">
                <a:tc>
                  <a:txBody>
                    <a:bodyPr/>
                    <a:lstStyle/>
                    <a:p>
                      <a:pPr algn="l" fontAlgn="ctr"/>
                      <a:r>
                        <a:rPr lang="en-US" sz="1800" b="0" i="0" u="none" strike="noStrike" dirty="0">
                          <a:solidFill>
                            <a:srgbClr val="000000"/>
                          </a:solidFill>
                          <a:effectLst/>
                          <a:latin typeface="Calibri" panose="020F0502020204030204" pitchFamily="34" charset="0"/>
                        </a:rPr>
                        <a:t>Medication Errors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235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42,663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42,898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676319">
                <a:tc>
                  <a:txBody>
                    <a:bodyPr/>
                    <a:lstStyle/>
                    <a:p>
                      <a:pPr algn="l" fontAlgn="ctr"/>
                      <a:r>
                        <a:rPr lang="en-US" sz="1800" b="0" i="0" u="none" strike="noStrike" dirty="0">
                          <a:solidFill>
                            <a:srgbClr val="000000"/>
                          </a:solidFill>
                          <a:effectLst/>
                          <a:latin typeface="Calibri" panose="020F0502020204030204" pitchFamily="34" charset="0"/>
                        </a:rPr>
                        <a:t>Adverse Drug Reactions (not a medication error)</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287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4,844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5,131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359745">
                <a:tc>
                  <a:txBody>
                    <a:bodyPr/>
                    <a:lstStyle/>
                    <a:p>
                      <a:pPr algn="l" fontAlgn="ctr"/>
                      <a:r>
                        <a:rPr lang="en-US" sz="1800" b="0" i="0" u="none" strike="noStrike" dirty="0">
                          <a:solidFill>
                            <a:srgbClr val="000000"/>
                          </a:solidFill>
                          <a:effectLst/>
                          <a:latin typeface="Calibri" panose="020F0502020204030204" pitchFamily="34" charset="0"/>
                        </a:rPr>
                        <a:t>Equipment / Supplies / Devices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42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4,667</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4,709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359745">
                <a:tc>
                  <a:txBody>
                    <a:bodyPr/>
                    <a:lstStyle/>
                    <a:p>
                      <a:pPr algn="l" fontAlgn="ctr"/>
                      <a:r>
                        <a:rPr lang="en-US" sz="1800" b="0" i="0" u="none" strike="noStrike" dirty="0">
                          <a:solidFill>
                            <a:srgbClr val="000000"/>
                          </a:solidFill>
                          <a:effectLst/>
                          <a:latin typeface="Calibri" panose="020F0502020204030204" pitchFamily="34" charset="0"/>
                        </a:rPr>
                        <a:t>Falls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1,115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35,168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36,283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676319">
                <a:tc>
                  <a:txBody>
                    <a:bodyPr/>
                    <a:lstStyle/>
                    <a:p>
                      <a:pPr algn="l" fontAlgn="ctr"/>
                      <a:r>
                        <a:rPr lang="en-US" sz="1800" b="0" i="0" u="none" strike="noStrike" dirty="0">
                          <a:solidFill>
                            <a:srgbClr val="000000"/>
                          </a:solidFill>
                          <a:effectLst/>
                          <a:latin typeface="Calibri" panose="020F0502020204030204" pitchFamily="34" charset="0"/>
                        </a:rPr>
                        <a:t>Errors Related to Procedure / Treatment / Test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658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50,785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51,443</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22%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676319">
                <a:tc>
                  <a:txBody>
                    <a:bodyPr/>
                    <a:lstStyle/>
                    <a:p>
                      <a:pPr algn="l" fontAlgn="ctr"/>
                      <a:r>
                        <a:rPr lang="en-US" sz="1800" b="0" i="0" u="none" strike="noStrike" dirty="0">
                          <a:solidFill>
                            <a:srgbClr val="000000"/>
                          </a:solidFill>
                          <a:effectLst/>
                          <a:latin typeface="Calibri" panose="020F0502020204030204" pitchFamily="34" charset="0"/>
                        </a:rPr>
                        <a:t>Complications of Procedure / Treatment / Test</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3,576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31,874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35,450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359745">
                <a:tc>
                  <a:txBody>
                    <a:bodyPr/>
                    <a:lstStyle/>
                    <a:p>
                      <a:pPr algn="l" fontAlgn="ctr"/>
                      <a:r>
                        <a:rPr lang="en-US" sz="1800" b="0" i="0" u="none" strike="noStrike" dirty="0">
                          <a:solidFill>
                            <a:srgbClr val="000000"/>
                          </a:solidFill>
                          <a:effectLst/>
                          <a:latin typeface="Calibri" panose="020F0502020204030204" pitchFamily="34" charset="0"/>
                        </a:rPr>
                        <a:t>Transfusions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26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3,492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3,518</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359745">
                <a:tc>
                  <a:txBody>
                    <a:bodyPr/>
                    <a:lstStyle/>
                    <a:p>
                      <a:pPr algn="l" fontAlgn="ctr"/>
                      <a:r>
                        <a:rPr lang="en-US" sz="1800" b="0" i="0" u="none" strike="noStrike" dirty="0">
                          <a:solidFill>
                            <a:srgbClr val="000000"/>
                          </a:solidFill>
                          <a:effectLst/>
                          <a:latin typeface="Calibri" panose="020F0502020204030204" pitchFamily="34" charset="0"/>
                        </a:rPr>
                        <a:t>Skin Integrity</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794</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34,072</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34,866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15%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r h="359745">
                <a:tc>
                  <a:txBody>
                    <a:bodyPr/>
                    <a:lstStyle/>
                    <a:p>
                      <a:pPr algn="l" fontAlgn="ctr"/>
                      <a:r>
                        <a:rPr lang="en-US" sz="1800" b="0" i="0" u="none" strike="noStrike" dirty="0">
                          <a:solidFill>
                            <a:srgbClr val="000000"/>
                          </a:solidFill>
                          <a:effectLst/>
                          <a:latin typeface="Calibri" panose="020F0502020204030204" pitchFamily="34" charset="0"/>
                        </a:rPr>
                        <a:t>Other / Miscellaneous</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1,306</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19,645</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20,951</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c>
                  <a:txBody>
                    <a:bodyPr/>
                    <a:lstStyle/>
                    <a:p>
                      <a:pPr algn="ctr" fontAlgn="ctr"/>
                      <a:r>
                        <a:rPr lang="en-US" sz="1800" b="0" i="0" u="none" strike="noStrike" dirty="0">
                          <a:solidFill>
                            <a:srgbClr val="000000"/>
                          </a:solidFill>
                          <a:effectLst/>
                          <a:latin typeface="Calibri" panose="020F0502020204030204" pitchFamily="34" charset="0"/>
                        </a:rPr>
                        <a:t>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0D8E8"/>
                    </a:solidFill>
                  </a:tcPr>
                </a:tc>
              </a:tr>
              <a:tr h="359745">
                <a:tc>
                  <a:txBody>
                    <a:bodyPr/>
                    <a:lstStyle/>
                    <a:p>
                      <a:pPr algn="l" fontAlgn="ctr"/>
                      <a:r>
                        <a:rPr lang="en-US" sz="1800" b="0" i="0" u="none" strike="noStrike" dirty="0">
                          <a:solidFill>
                            <a:srgbClr val="000000"/>
                          </a:solidFill>
                          <a:effectLst/>
                          <a:latin typeface="Calibri" panose="020F0502020204030204" pitchFamily="34" charset="0"/>
                        </a:rPr>
                        <a:t>Total</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8,039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227,210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235,249</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c>
                  <a:txBody>
                    <a:bodyPr/>
                    <a:lstStyle/>
                    <a:p>
                      <a:pPr algn="ctr" fontAlgn="ctr"/>
                      <a:r>
                        <a:rPr lang="en-US" sz="1800" b="0" i="0" u="none" strike="noStrike" dirty="0">
                          <a:solidFill>
                            <a:srgbClr val="000000"/>
                          </a:solidFill>
                          <a:effectLst/>
                          <a:latin typeface="Calibri" panose="020F0502020204030204" pitchFamily="34" charset="0"/>
                        </a:rPr>
                        <a:t>100%</a:t>
                      </a:r>
                    </a:p>
                  </a:txBody>
                  <a:tcPr marL="7620" marR="7620" marT="762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9EDF4"/>
                    </a:solidFill>
                  </a:tcPr>
                </a:tc>
              </a:tr>
            </a:tbl>
          </a:graphicData>
        </a:graphic>
      </p:graphicFrame>
      <p:sp>
        <p:nvSpPr>
          <p:cNvPr id="8" name="Title 1"/>
          <p:cNvSpPr txBox="1">
            <a:spLocks/>
          </p:cNvSpPr>
          <p:nvPr/>
        </p:nvSpPr>
        <p:spPr>
          <a:xfrm>
            <a:off x="609600" y="-114300"/>
            <a:ext cx="8401050" cy="876300"/>
          </a:xfrm>
          <a:prstGeom prst="rect">
            <a:avLst/>
          </a:prstGeom>
        </p:spPr>
        <p:txBody>
          <a:bodyPr anchor="ctr">
            <a:normAutofit fontScale="97500"/>
          </a:bodyPr>
          <a:lstStyle/>
          <a:p>
            <a:pPr algn="ctr" defTabSz="914400" fontAlgn="auto" hangingPunct="1">
              <a:spcAft>
                <a:spcPts val="0"/>
              </a:spcAft>
              <a:buClrTx/>
              <a:defRPr/>
            </a:pPr>
            <a:r>
              <a:rPr lang="en-US" sz="3600" dirty="0">
                <a:solidFill>
                  <a:schemeClr val="tx1"/>
                </a:solidFill>
                <a:latin typeface="+mj-lt"/>
                <a:ea typeface="+mj-ea"/>
                <a:cs typeface="+mj-cs"/>
              </a:rPr>
              <a:t>Reports Submitted to PA-PSRS in 2012</a:t>
            </a:r>
          </a:p>
        </p:txBody>
      </p:sp>
      <p:sp>
        <p:nvSpPr>
          <p:cNvPr id="10" name="Rectangle 9"/>
          <p:cNvSpPr/>
          <p:nvPr/>
        </p:nvSpPr>
        <p:spPr bwMode="auto">
          <a:xfrm>
            <a:off x="7391400" y="914400"/>
            <a:ext cx="1219200" cy="5334000"/>
          </a:xfrm>
          <a:prstGeom prst="rect">
            <a:avLst/>
          </a:prstGeom>
          <a:noFill/>
          <a:ln w="38100" cap="flat" cmpd="sng" algn="ctr">
            <a:solidFill>
              <a:srgbClr val="FF0000"/>
            </a:solidFill>
            <a:prstDash val="solid"/>
            <a:miter lim="0"/>
            <a:headEnd type="none" w="med" len="med"/>
            <a:tailEnd type="none" w="med" len="med"/>
          </a:ln>
          <a:effectLst>
            <a:outerShdw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342900" marR="0" indent="0" algn="l" defTabSz="457200" rtl="0" eaLnBrk="1" fontAlgn="base" latinLnBrk="0" hangingPunct="0">
              <a:lnSpc>
                <a:spcPct val="100000"/>
              </a:lnSpc>
              <a:spcBef>
                <a:spcPct val="0"/>
              </a:spcBef>
              <a:spcAft>
                <a:spcPct val="0"/>
              </a:spcAft>
              <a:buClr>
                <a:srgbClr val="000000"/>
              </a:buClr>
              <a:buSzTx/>
              <a:buFontTx/>
              <a:buNone/>
              <a:tabLst/>
            </a:pPr>
            <a:endPara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endParaRPr>
          </a:p>
        </p:txBody>
      </p:sp>
      <p:sp>
        <p:nvSpPr>
          <p:cNvPr id="11" name="Rectangle 10"/>
          <p:cNvSpPr/>
          <p:nvPr/>
        </p:nvSpPr>
        <p:spPr bwMode="auto">
          <a:xfrm>
            <a:off x="533400" y="3276600"/>
            <a:ext cx="3810000" cy="1524000"/>
          </a:xfrm>
          <a:prstGeom prst="rect">
            <a:avLst/>
          </a:prstGeom>
          <a:noFill/>
          <a:ln w="38100" cap="flat" cmpd="sng" algn="ctr">
            <a:solidFill>
              <a:srgbClr val="FF0000"/>
            </a:solidFill>
            <a:prstDash val="solid"/>
            <a:miter lim="0"/>
            <a:headEnd type="none" w="med" len="med"/>
            <a:tailEnd type="none" w="med" len="med"/>
          </a:ln>
          <a:effectLst>
            <a:outerShdw dist="25400" dir="5400000" algn="ctr" rotWithShape="0">
              <a:srgbClr val="000000">
                <a:alpha val="50000"/>
              </a:srgbClr>
            </a:outerShdw>
          </a:effectLst>
        </p:spPr>
        <p:txBody>
          <a:bodyPr vert="horz" wrap="square" lIns="50800" tIns="50800" rIns="50800" bIns="50800" numCol="1" rtlCol="0" anchor="ctr" anchorCtr="0" compatLnSpc="1">
            <a:prstTxWarp prst="textNoShape">
              <a:avLst/>
            </a:prstTxWarp>
          </a:bodyPr>
          <a:lstStyle/>
          <a:p>
            <a:pPr marL="342900" marR="0" indent="0" algn="l" defTabSz="457200" rtl="0" eaLnBrk="1" fontAlgn="base" latinLnBrk="0" hangingPunct="0">
              <a:lnSpc>
                <a:spcPct val="100000"/>
              </a:lnSpc>
              <a:spcBef>
                <a:spcPct val="0"/>
              </a:spcBef>
              <a:spcAft>
                <a:spcPct val="0"/>
              </a:spcAft>
              <a:buClr>
                <a:srgbClr val="000000"/>
              </a:buClr>
              <a:buSzTx/>
              <a:buFontTx/>
              <a:buNone/>
              <a:tabLst/>
            </a:pPr>
            <a:endPara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98" name="Slide Number Placeholder 33"/>
          <p:cNvSpPr>
            <a:spLocks noGrp="1"/>
          </p:cNvSpPr>
          <p:nvPr>
            <p:ph type="sldNum" sz="quarter" idx="12"/>
          </p:nvPr>
        </p:nvSpPr>
        <p:spPr>
          <a:noFill/>
          <a:ln/>
        </p:spPr>
        <p:txBody>
          <a:bodyPr/>
          <a:lstStyle/>
          <a:p>
            <a:fld id="{151076DB-AB03-4BD0-9BAB-C10F3DB7784E}" type="slidenum">
              <a:rPr lang="en-US"/>
              <a:pPr/>
              <a:t>28</a:t>
            </a:fld>
            <a:endParaRPr lang="en-US"/>
          </a:p>
        </p:txBody>
      </p:sp>
      <p:sp>
        <p:nvSpPr>
          <p:cNvPr id="83970" name="Rectangle 2"/>
          <p:cNvSpPr>
            <a:spLocks noGrp="1" noChangeArrowheads="1"/>
          </p:cNvSpPr>
          <p:nvPr>
            <p:ph type="title" idx="4294967295"/>
          </p:nvPr>
        </p:nvSpPr>
        <p:spPr>
          <a:xfrm>
            <a:off x="1657350" y="123825"/>
            <a:ext cx="7486650" cy="1000125"/>
          </a:xfrm>
        </p:spPr>
        <p:txBody>
          <a:bodyPr/>
          <a:lstStyle/>
          <a:p>
            <a:r>
              <a:rPr lang="en-US" smtClean="0"/>
              <a:t>Where do the reports go?</a:t>
            </a:r>
          </a:p>
        </p:txBody>
      </p:sp>
      <p:sp>
        <p:nvSpPr>
          <p:cNvPr id="83971" name="Rectangle 3"/>
          <p:cNvSpPr>
            <a:spLocks noChangeArrowheads="1"/>
          </p:cNvSpPr>
          <p:nvPr/>
        </p:nvSpPr>
        <p:spPr bwMode="auto">
          <a:xfrm>
            <a:off x="228600" y="942975"/>
            <a:ext cx="8686800" cy="2667000"/>
          </a:xfrm>
          <a:prstGeom prst="rect">
            <a:avLst/>
          </a:prstGeom>
          <a:solidFill>
            <a:srgbClr val="C0C0C0"/>
          </a:solidFill>
          <a:ln w="9525">
            <a:solidFill>
              <a:schemeClr val="tx1"/>
            </a:solidFill>
            <a:miter lim="800000"/>
            <a:headEnd/>
            <a:tailEnd/>
          </a:ln>
        </p:spPr>
        <p:txBody>
          <a:bodyPr wrap="none" anchor="ctr"/>
          <a:lstStyle/>
          <a:p>
            <a:pPr algn="ctr"/>
            <a:endParaRPr lang="en-US"/>
          </a:p>
        </p:txBody>
      </p:sp>
      <p:sp>
        <p:nvSpPr>
          <p:cNvPr id="83972" name="Rectangle 4"/>
          <p:cNvSpPr>
            <a:spLocks noChangeArrowheads="1"/>
          </p:cNvSpPr>
          <p:nvPr/>
        </p:nvSpPr>
        <p:spPr bwMode="auto">
          <a:xfrm>
            <a:off x="244475" y="3962400"/>
            <a:ext cx="8650288" cy="1828800"/>
          </a:xfrm>
          <a:prstGeom prst="rect">
            <a:avLst/>
          </a:prstGeom>
          <a:solidFill>
            <a:srgbClr val="FFFF99"/>
          </a:solidFill>
          <a:ln w="9525">
            <a:solidFill>
              <a:schemeClr val="tx1"/>
            </a:solidFill>
            <a:miter lim="800000"/>
            <a:headEnd/>
            <a:tailEnd/>
          </a:ln>
        </p:spPr>
        <p:txBody>
          <a:bodyPr wrap="none" anchor="ctr"/>
          <a:lstStyle/>
          <a:p>
            <a:pPr algn="ctr"/>
            <a:endParaRPr lang="en-US"/>
          </a:p>
        </p:txBody>
      </p:sp>
      <p:pic>
        <p:nvPicPr>
          <p:cNvPr id="83973" name="Picture 5" descr="j0233018"/>
          <p:cNvPicPr>
            <a:picLocks noChangeAspect="1" noChangeArrowheads="1"/>
          </p:cNvPicPr>
          <p:nvPr/>
        </p:nvPicPr>
        <p:blipFill>
          <a:blip r:embed="rId3" cstate="print"/>
          <a:srcRect/>
          <a:stretch>
            <a:fillRect/>
          </a:stretch>
        </p:blipFill>
        <p:spPr bwMode="auto">
          <a:xfrm>
            <a:off x="7391400" y="1365250"/>
            <a:ext cx="987425" cy="1003300"/>
          </a:xfrm>
          <a:prstGeom prst="rect">
            <a:avLst/>
          </a:prstGeom>
          <a:noFill/>
          <a:ln w="9525">
            <a:noFill/>
            <a:miter lim="800000"/>
            <a:headEnd/>
            <a:tailEnd/>
          </a:ln>
        </p:spPr>
      </p:pic>
      <p:pic>
        <p:nvPicPr>
          <p:cNvPr id="83974" name="Picture 6" descr="j0235319"/>
          <p:cNvPicPr>
            <a:picLocks noChangeAspect="1" noChangeArrowheads="1"/>
          </p:cNvPicPr>
          <p:nvPr/>
        </p:nvPicPr>
        <p:blipFill>
          <a:blip r:embed="rId4" cstate="print"/>
          <a:srcRect/>
          <a:stretch>
            <a:fillRect/>
          </a:stretch>
        </p:blipFill>
        <p:spPr bwMode="auto">
          <a:xfrm>
            <a:off x="3384550" y="4324350"/>
            <a:ext cx="735013" cy="695325"/>
          </a:xfrm>
          <a:prstGeom prst="rect">
            <a:avLst/>
          </a:prstGeom>
          <a:noFill/>
          <a:ln w="9525">
            <a:noFill/>
            <a:miter lim="800000"/>
            <a:headEnd/>
            <a:tailEnd/>
          </a:ln>
        </p:spPr>
      </p:pic>
      <p:sp>
        <p:nvSpPr>
          <p:cNvPr id="83975" name="AutoShape 7"/>
          <p:cNvSpPr>
            <a:spLocks noChangeArrowheads="1"/>
          </p:cNvSpPr>
          <p:nvPr/>
        </p:nvSpPr>
        <p:spPr bwMode="auto">
          <a:xfrm>
            <a:off x="3810000" y="2743200"/>
            <a:ext cx="1371600" cy="762000"/>
          </a:xfrm>
          <a:prstGeom prst="flowChartMagneticDisk">
            <a:avLst/>
          </a:prstGeom>
          <a:solidFill>
            <a:schemeClr val="accent1"/>
          </a:solidFill>
          <a:ln w="9525">
            <a:solidFill>
              <a:schemeClr val="tx1"/>
            </a:solidFill>
            <a:round/>
            <a:headEnd/>
            <a:tailEnd/>
          </a:ln>
        </p:spPr>
        <p:txBody>
          <a:bodyPr wrap="none" anchor="ctr"/>
          <a:lstStyle/>
          <a:p>
            <a:pPr algn="ctr"/>
            <a:r>
              <a:rPr lang="en-US" sz="2400"/>
              <a:t>Analytics</a:t>
            </a:r>
          </a:p>
        </p:txBody>
      </p:sp>
      <p:sp>
        <p:nvSpPr>
          <p:cNvPr id="83976" name="AutoShape 8"/>
          <p:cNvSpPr>
            <a:spLocks noChangeArrowheads="1"/>
          </p:cNvSpPr>
          <p:nvPr/>
        </p:nvSpPr>
        <p:spPr bwMode="auto">
          <a:xfrm>
            <a:off x="3657600" y="1447800"/>
            <a:ext cx="1676400" cy="838200"/>
          </a:xfrm>
          <a:prstGeom prst="flowChartPredefinedProcess">
            <a:avLst/>
          </a:prstGeom>
          <a:solidFill>
            <a:schemeClr val="accent1"/>
          </a:solidFill>
          <a:ln w="9525">
            <a:solidFill>
              <a:schemeClr val="tx1"/>
            </a:solidFill>
            <a:miter lim="800000"/>
            <a:headEnd/>
            <a:tailEnd/>
          </a:ln>
        </p:spPr>
        <p:txBody>
          <a:bodyPr wrap="none" anchor="ctr"/>
          <a:lstStyle/>
          <a:p>
            <a:pPr algn="ctr"/>
            <a:r>
              <a:rPr lang="en-US" sz="2800"/>
              <a:t>Triage</a:t>
            </a:r>
          </a:p>
        </p:txBody>
      </p:sp>
      <p:sp>
        <p:nvSpPr>
          <p:cNvPr id="83977" name="Text Box 9"/>
          <p:cNvSpPr txBox="1">
            <a:spLocks noChangeArrowheads="1"/>
          </p:cNvSpPr>
          <p:nvPr/>
        </p:nvSpPr>
        <p:spPr bwMode="auto">
          <a:xfrm>
            <a:off x="7239000" y="2286000"/>
            <a:ext cx="1295400" cy="738188"/>
          </a:xfrm>
          <a:prstGeom prst="rect">
            <a:avLst/>
          </a:prstGeom>
          <a:noFill/>
          <a:ln w="9525">
            <a:noFill/>
            <a:miter lim="800000"/>
            <a:headEnd/>
            <a:tailEnd/>
          </a:ln>
        </p:spPr>
        <p:txBody>
          <a:bodyPr>
            <a:spAutoFit/>
          </a:bodyPr>
          <a:lstStyle/>
          <a:p>
            <a:pPr algn="ctr">
              <a:spcBef>
                <a:spcPct val="50000"/>
              </a:spcBef>
            </a:pPr>
            <a:r>
              <a:rPr lang="en-US" sz="1400"/>
              <a:t>Patient Safety Review Meeting</a:t>
            </a:r>
          </a:p>
        </p:txBody>
      </p:sp>
      <p:sp>
        <p:nvSpPr>
          <p:cNvPr id="83978" name="Text Box 10"/>
          <p:cNvSpPr txBox="1">
            <a:spLocks noChangeArrowheads="1"/>
          </p:cNvSpPr>
          <p:nvPr/>
        </p:nvSpPr>
        <p:spPr bwMode="auto">
          <a:xfrm>
            <a:off x="3375025" y="5018088"/>
            <a:ext cx="944563" cy="768350"/>
          </a:xfrm>
          <a:prstGeom prst="rect">
            <a:avLst/>
          </a:prstGeom>
          <a:noFill/>
          <a:ln w="9525">
            <a:noFill/>
            <a:miter lim="800000"/>
            <a:headEnd/>
            <a:tailEnd/>
          </a:ln>
        </p:spPr>
        <p:txBody>
          <a:bodyPr>
            <a:spAutoFit/>
          </a:bodyPr>
          <a:lstStyle/>
          <a:p>
            <a:pPr algn="ctr">
              <a:spcBef>
                <a:spcPct val="50000"/>
              </a:spcBef>
            </a:pPr>
            <a:r>
              <a:rPr lang="en-US" sz="1100"/>
              <a:t>Facility Contacts re: individual events</a:t>
            </a:r>
          </a:p>
        </p:txBody>
      </p:sp>
      <p:sp>
        <p:nvSpPr>
          <p:cNvPr id="83979" name="Text Box 12"/>
          <p:cNvSpPr txBox="1">
            <a:spLocks noChangeArrowheads="1"/>
          </p:cNvSpPr>
          <p:nvPr/>
        </p:nvSpPr>
        <p:spPr bwMode="auto">
          <a:xfrm>
            <a:off x="1860550" y="5229225"/>
            <a:ext cx="1392238" cy="431800"/>
          </a:xfrm>
          <a:prstGeom prst="rect">
            <a:avLst/>
          </a:prstGeom>
          <a:noFill/>
          <a:ln w="9525">
            <a:noFill/>
            <a:miter lim="800000"/>
            <a:headEnd/>
            <a:tailEnd/>
          </a:ln>
        </p:spPr>
        <p:txBody>
          <a:bodyPr>
            <a:spAutoFit/>
          </a:bodyPr>
          <a:lstStyle/>
          <a:p>
            <a:pPr algn="ctr">
              <a:spcBef>
                <a:spcPct val="50000"/>
              </a:spcBef>
            </a:pPr>
            <a:r>
              <a:rPr lang="en-US" sz="1100"/>
              <a:t>Advisories/ Recommendations</a:t>
            </a:r>
          </a:p>
        </p:txBody>
      </p:sp>
      <p:sp>
        <p:nvSpPr>
          <p:cNvPr id="83980" name="Text Box 14"/>
          <p:cNvSpPr txBox="1">
            <a:spLocks noChangeArrowheads="1"/>
          </p:cNvSpPr>
          <p:nvPr/>
        </p:nvSpPr>
        <p:spPr bwMode="auto">
          <a:xfrm>
            <a:off x="7705725" y="5183188"/>
            <a:ext cx="1247775" cy="276225"/>
          </a:xfrm>
          <a:prstGeom prst="rect">
            <a:avLst/>
          </a:prstGeom>
          <a:noFill/>
          <a:ln w="9525">
            <a:noFill/>
            <a:miter lim="800000"/>
            <a:headEnd/>
            <a:tailEnd/>
          </a:ln>
        </p:spPr>
        <p:txBody>
          <a:bodyPr>
            <a:spAutoFit/>
          </a:bodyPr>
          <a:lstStyle/>
          <a:p>
            <a:pPr algn="ctr">
              <a:spcBef>
                <a:spcPct val="50000"/>
              </a:spcBef>
            </a:pPr>
            <a:r>
              <a:rPr lang="en-US" sz="1200"/>
              <a:t>Collaborations</a:t>
            </a:r>
          </a:p>
        </p:txBody>
      </p:sp>
      <p:sp>
        <p:nvSpPr>
          <p:cNvPr id="83981" name="Text Box 15"/>
          <p:cNvSpPr txBox="1">
            <a:spLocks noChangeArrowheads="1"/>
          </p:cNvSpPr>
          <p:nvPr/>
        </p:nvSpPr>
        <p:spPr bwMode="auto">
          <a:xfrm>
            <a:off x="350838" y="4098925"/>
            <a:ext cx="1066800" cy="523875"/>
          </a:xfrm>
          <a:prstGeom prst="rect">
            <a:avLst/>
          </a:prstGeom>
          <a:noFill/>
          <a:ln w="9525">
            <a:noFill/>
            <a:miter lim="800000"/>
            <a:headEnd/>
            <a:tailEnd/>
          </a:ln>
        </p:spPr>
        <p:txBody>
          <a:bodyPr>
            <a:spAutoFit/>
          </a:bodyPr>
          <a:lstStyle/>
          <a:p>
            <a:pPr algn="ctr">
              <a:spcBef>
                <a:spcPct val="50000"/>
              </a:spcBef>
            </a:pPr>
            <a:r>
              <a:rPr lang="en-US" sz="1400" b="1"/>
              <a:t>Program Outputs</a:t>
            </a:r>
          </a:p>
        </p:txBody>
      </p:sp>
      <p:sp>
        <p:nvSpPr>
          <p:cNvPr id="83982" name="AutoShape 16"/>
          <p:cNvSpPr>
            <a:spLocks noChangeArrowheads="1"/>
          </p:cNvSpPr>
          <p:nvPr/>
        </p:nvSpPr>
        <p:spPr bwMode="auto">
          <a:xfrm>
            <a:off x="3505200" y="3533775"/>
            <a:ext cx="1981200" cy="685800"/>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pPr algn="ctr"/>
            <a:endParaRPr lang="en-US"/>
          </a:p>
        </p:txBody>
      </p:sp>
      <p:sp>
        <p:nvSpPr>
          <p:cNvPr id="83983" name="AutoShape 17"/>
          <p:cNvSpPr>
            <a:spLocks noChangeArrowheads="1"/>
          </p:cNvSpPr>
          <p:nvPr/>
        </p:nvSpPr>
        <p:spPr bwMode="auto">
          <a:xfrm>
            <a:off x="376238" y="1371600"/>
            <a:ext cx="1604962" cy="990600"/>
          </a:xfrm>
          <a:prstGeom prst="foldedCorner">
            <a:avLst>
              <a:gd name="adj" fmla="val 12500"/>
            </a:avLst>
          </a:prstGeom>
          <a:solidFill>
            <a:schemeClr val="accent1"/>
          </a:solidFill>
          <a:ln w="9525">
            <a:solidFill>
              <a:schemeClr val="tx1"/>
            </a:solidFill>
            <a:round/>
            <a:headEnd/>
            <a:tailEnd/>
          </a:ln>
        </p:spPr>
        <p:txBody>
          <a:bodyPr wrap="none" anchor="ctr"/>
          <a:lstStyle/>
          <a:p>
            <a:pPr algn="ctr"/>
            <a:r>
              <a:rPr lang="en-US" sz="2800"/>
              <a:t>Incoming </a:t>
            </a:r>
            <a:br>
              <a:rPr lang="en-US" sz="2800"/>
            </a:br>
            <a:r>
              <a:rPr lang="en-US" sz="2800"/>
              <a:t>Reports</a:t>
            </a:r>
          </a:p>
        </p:txBody>
      </p:sp>
      <p:sp>
        <p:nvSpPr>
          <p:cNvPr id="83984" name="AutoShape 18"/>
          <p:cNvSpPr>
            <a:spLocks noChangeArrowheads="1"/>
          </p:cNvSpPr>
          <p:nvPr/>
        </p:nvSpPr>
        <p:spPr bwMode="auto">
          <a:xfrm>
            <a:off x="2339975" y="1676400"/>
            <a:ext cx="762000" cy="381000"/>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pPr algn="ctr"/>
            <a:endParaRPr lang="en-US"/>
          </a:p>
        </p:txBody>
      </p:sp>
      <p:sp>
        <p:nvSpPr>
          <p:cNvPr id="83985" name="AutoShape 19"/>
          <p:cNvSpPr>
            <a:spLocks noChangeArrowheads="1"/>
          </p:cNvSpPr>
          <p:nvPr/>
        </p:nvSpPr>
        <p:spPr bwMode="auto">
          <a:xfrm>
            <a:off x="4325938" y="2379663"/>
            <a:ext cx="304800" cy="304800"/>
          </a:xfrm>
          <a:prstGeom prst="downArrow">
            <a:avLst>
              <a:gd name="adj1" fmla="val 50000"/>
              <a:gd name="adj2" fmla="val 25000"/>
            </a:avLst>
          </a:prstGeom>
          <a:solidFill>
            <a:schemeClr val="accent2"/>
          </a:solidFill>
          <a:ln w="9525">
            <a:solidFill>
              <a:schemeClr val="tx1"/>
            </a:solidFill>
            <a:miter lim="800000"/>
            <a:headEnd/>
            <a:tailEnd/>
          </a:ln>
        </p:spPr>
        <p:txBody>
          <a:bodyPr wrap="none" anchor="ctr"/>
          <a:lstStyle/>
          <a:p>
            <a:pPr algn="ctr"/>
            <a:endParaRPr lang="en-US"/>
          </a:p>
        </p:txBody>
      </p:sp>
      <p:sp>
        <p:nvSpPr>
          <p:cNvPr id="83986" name="AutoShape 20"/>
          <p:cNvSpPr>
            <a:spLocks noChangeArrowheads="1"/>
          </p:cNvSpPr>
          <p:nvPr/>
        </p:nvSpPr>
        <p:spPr bwMode="auto">
          <a:xfrm>
            <a:off x="6022975" y="1676400"/>
            <a:ext cx="762000" cy="381000"/>
          </a:xfrm>
          <a:prstGeom prst="rightArrow">
            <a:avLst>
              <a:gd name="adj1" fmla="val 50000"/>
              <a:gd name="adj2" fmla="val 50000"/>
            </a:avLst>
          </a:prstGeom>
          <a:solidFill>
            <a:schemeClr val="accent2"/>
          </a:solidFill>
          <a:ln w="9525">
            <a:solidFill>
              <a:schemeClr val="tx1"/>
            </a:solidFill>
            <a:miter lim="800000"/>
            <a:headEnd/>
            <a:tailEnd/>
          </a:ln>
        </p:spPr>
        <p:txBody>
          <a:bodyPr wrap="none" anchor="ctr"/>
          <a:lstStyle/>
          <a:p>
            <a:pPr algn="ctr"/>
            <a:endParaRPr lang="en-US"/>
          </a:p>
        </p:txBody>
      </p:sp>
      <p:sp>
        <p:nvSpPr>
          <p:cNvPr id="83987" name="AutoShape 21"/>
          <p:cNvSpPr>
            <a:spLocks noChangeArrowheads="1"/>
          </p:cNvSpPr>
          <p:nvPr/>
        </p:nvSpPr>
        <p:spPr bwMode="auto">
          <a:xfrm>
            <a:off x="5791200" y="3048000"/>
            <a:ext cx="2057400" cy="304800"/>
          </a:xfrm>
          <a:prstGeom prst="leftArrow">
            <a:avLst>
              <a:gd name="adj1" fmla="val 50000"/>
              <a:gd name="adj2" fmla="val 168750"/>
            </a:avLst>
          </a:prstGeom>
          <a:solidFill>
            <a:schemeClr val="accent2"/>
          </a:solidFill>
          <a:ln w="9525">
            <a:solidFill>
              <a:schemeClr val="tx1"/>
            </a:solidFill>
            <a:miter lim="800000"/>
            <a:headEnd/>
            <a:tailEnd/>
          </a:ln>
        </p:spPr>
        <p:txBody>
          <a:bodyPr wrap="none" anchor="ctr"/>
          <a:lstStyle/>
          <a:p>
            <a:pPr algn="ctr"/>
            <a:endParaRPr lang="en-US"/>
          </a:p>
        </p:txBody>
      </p:sp>
      <p:pic>
        <p:nvPicPr>
          <p:cNvPr id="23" name="Picture 2"/>
          <p:cNvPicPr>
            <a:picLocks noChangeAspect="1" noChangeArrowheads="1"/>
          </p:cNvPicPr>
          <p:nvPr/>
        </p:nvPicPr>
        <p:blipFill>
          <a:blip r:embed="rId5" cstate="print"/>
          <a:srcRect/>
          <a:stretch>
            <a:fillRect/>
          </a:stretch>
        </p:blipFill>
        <p:spPr bwMode="auto">
          <a:xfrm>
            <a:off x="2216150" y="4341813"/>
            <a:ext cx="635000" cy="769937"/>
          </a:xfrm>
          <a:prstGeom prst="rect">
            <a:avLst/>
          </a:prstGeom>
          <a:noFill/>
          <a:ln w="9525">
            <a:solidFill>
              <a:schemeClr val="bg1"/>
            </a:solidFill>
            <a:miter lim="800000"/>
            <a:headEnd/>
            <a:tailEnd/>
          </a:ln>
          <a:effectLst>
            <a:outerShdw dist="88900" dir="2700000" algn="tl" rotWithShape="0">
              <a:srgbClr val="808080">
                <a:alpha val="39999"/>
              </a:srgbClr>
            </a:outerShdw>
          </a:effectLst>
        </p:spPr>
      </p:pic>
      <p:pic>
        <p:nvPicPr>
          <p:cNvPr id="83989" name="Picture 2" descr="C:\Users\wmarella\AppData\Local\Microsoft\Windows\Temporary Internet Files\Content.IE5\P87NTV2Z\MCj04371130000[1].wmf"/>
          <p:cNvPicPr>
            <a:picLocks noChangeAspect="1" noChangeArrowheads="1"/>
          </p:cNvPicPr>
          <p:nvPr/>
        </p:nvPicPr>
        <p:blipFill>
          <a:blip r:embed="rId6" cstate="print"/>
          <a:srcRect/>
          <a:stretch>
            <a:fillRect/>
          </a:stretch>
        </p:blipFill>
        <p:spPr bwMode="auto">
          <a:xfrm>
            <a:off x="4676775" y="4376738"/>
            <a:ext cx="806450" cy="749300"/>
          </a:xfrm>
          <a:prstGeom prst="rect">
            <a:avLst/>
          </a:prstGeom>
          <a:noFill/>
          <a:ln w="9525">
            <a:noFill/>
            <a:miter lim="800000"/>
            <a:headEnd/>
            <a:tailEnd/>
          </a:ln>
        </p:spPr>
      </p:pic>
      <p:sp>
        <p:nvSpPr>
          <p:cNvPr id="83990" name="Text Box 10"/>
          <p:cNvSpPr txBox="1">
            <a:spLocks noChangeArrowheads="1"/>
          </p:cNvSpPr>
          <p:nvPr/>
        </p:nvSpPr>
        <p:spPr bwMode="auto">
          <a:xfrm>
            <a:off x="4583113" y="5129213"/>
            <a:ext cx="946150" cy="600075"/>
          </a:xfrm>
          <a:prstGeom prst="rect">
            <a:avLst/>
          </a:prstGeom>
          <a:noFill/>
          <a:ln w="9525">
            <a:noFill/>
            <a:miter lim="800000"/>
            <a:headEnd/>
            <a:tailEnd/>
          </a:ln>
        </p:spPr>
        <p:txBody>
          <a:bodyPr>
            <a:spAutoFit/>
          </a:bodyPr>
          <a:lstStyle/>
          <a:p>
            <a:pPr algn="ctr">
              <a:spcBef>
                <a:spcPct val="50000"/>
              </a:spcBef>
            </a:pPr>
            <a:r>
              <a:rPr lang="en-US" sz="1100"/>
              <a:t>Patient Safety Liaisons</a:t>
            </a:r>
          </a:p>
        </p:txBody>
      </p:sp>
      <p:pic>
        <p:nvPicPr>
          <p:cNvPr id="83991" name="Picture 3" descr="C:\Users\wmarella\AppData\Local\Microsoft\Windows\Temporary Internet Files\Content.IE5\IQ91VSPA\MPj04423090000[1].jpg"/>
          <p:cNvPicPr>
            <a:picLocks noChangeAspect="1" noChangeArrowheads="1"/>
          </p:cNvPicPr>
          <p:nvPr/>
        </p:nvPicPr>
        <p:blipFill>
          <a:blip r:embed="rId7" cstate="print"/>
          <a:srcRect/>
          <a:stretch>
            <a:fillRect/>
          </a:stretch>
        </p:blipFill>
        <p:spPr bwMode="auto">
          <a:xfrm>
            <a:off x="5816600" y="4449763"/>
            <a:ext cx="784225" cy="523875"/>
          </a:xfrm>
          <a:prstGeom prst="rect">
            <a:avLst/>
          </a:prstGeom>
          <a:noFill/>
          <a:ln w="9525">
            <a:noFill/>
            <a:miter lim="800000"/>
            <a:headEnd/>
            <a:tailEnd/>
          </a:ln>
        </p:spPr>
      </p:pic>
      <p:sp>
        <p:nvSpPr>
          <p:cNvPr id="83992" name="Text Box 10"/>
          <p:cNvSpPr txBox="1">
            <a:spLocks noChangeArrowheads="1"/>
          </p:cNvSpPr>
          <p:nvPr/>
        </p:nvSpPr>
        <p:spPr bwMode="auto">
          <a:xfrm>
            <a:off x="5721350" y="5018088"/>
            <a:ext cx="944563" cy="600075"/>
          </a:xfrm>
          <a:prstGeom prst="rect">
            <a:avLst/>
          </a:prstGeom>
          <a:noFill/>
          <a:ln w="9525">
            <a:noFill/>
            <a:miter lim="800000"/>
            <a:headEnd/>
            <a:tailEnd/>
          </a:ln>
        </p:spPr>
        <p:txBody>
          <a:bodyPr>
            <a:spAutoFit/>
          </a:bodyPr>
          <a:lstStyle/>
          <a:p>
            <a:pPr algn="ctr">
              <a:spcBef>
                <a:spcPct val="50000"/>
              </a:spcBef>
            </a:pPr>
            <a:r>
              <a:rPr lang="en-US" sz="1100"/>
              <a:t>Online &amp; live education</a:t>
            </a:r>
          </a:p>
        </p:txBody>
      </p:sp>
      <p:pic>
        <p:nvPicPr>
          <p:cNvPr id="28" name="Picture 2"/>
          <p:cNvPicPr>
            <a:picLocks noChangeAspect="1" noChangeArrowheads="1"/>
          </p:cNvPicPr>
          <p:nvPr/>
        </p:nvPicPr>
        <p:blipFill>
          <a:blip r:embed="rId8" cstate="print"/>
          <a:srcRect/>
          <a:stretch>
            <a:fillRect/>
          </a:stretch>
        </p:blipFill>
        <p:spPr bwMode="auto">
          <a:xfrm>
            <a:off x="6883400" y="4419600"/>
            <a:ext cx="923925" cy="693738"/>
          </a:xfrm>
          <a:prstGeom prst="rect">
            <a:avLst/>
          </a:prstGeom>
          <a:noFill/>
          <a:ln w="9525">
            <a:noFill/>
            <a:miter lim="800000"/>
            <a:headEnd/>
            <a:tailEnd/>
          </a:ln>
          <a:effectLst>
            <a:outerShdw dist="38100" dir="2700000" algn="tl" rotWithShape="0">
              <a:srgbClr val="808080">
                <a:alpha val="39999"/>
              </a:srgbClr>
            </a:outerShdw>
          </a:effectLst>
        </p:spPr>
      </p:pic>
      <p:sp>
        <p:nvSpPr>
          <p:cNvPr id="83994" name="Text Box 10"/>
          <p:cNvSpPr txBox="1">
            <a:spLocks noChangeArrowheads="1"/>
          </p:cNvSpPr>
          <p:nvPr/>
        </p:nvSpPr>
        <p:spPr bwMode="auto">
          <a:xfrm>
            <a:off x="6859588" y="5200650"/>
            <a:ext cx="944562" cy="261938"/>
          </a:xfrm>
          <a:prstGeom prst="rect">
            <a:avLst/>
          </a:prstGeom>
          <a:noFill/>
          <a:ln w="9525">
            <a:noFill/>
            <a:miter lim="800000"/>
            <a:headEnd/>
            <a:tailEnd/>
          </a:ln>
        </p:spPr>
        <p:txBody>
          <a:bodyPr>
            <a:spAutoFit/>
          </a:bodyPr>
          <a:lstStyle/>
          <a:p>
            <a:pPr algn="ctr">
              <a:spcBef>
                <a:spcPct val="50000"/>
              </a:spcBef>
            </a:pPr>
            <a:r>
              <a:rPr lang="en-US" sz="1100"/>
              <a:t>Web sites</a:t>
            </a:r>
          </a:p>
        </p:txBody>
      </p:sp>
      <p:pic>
        <p:nvPicPr>
          <p:cNvPr id="83995" name="Picture 6" descr="C:\Users\wmarella\AppData\Local\Microsoft\Windows\Temporary Internet Files\Content.IE5\P87NTV2Z\MCj04417050000[1].png"/>
          <p:cNvPicPr>
            <a:picLocks noChangeAspect="1" noChangeArrowheads="1"/>
          </p:cNvPicPr>
          <p:nvPr/>
        </p:nvPicPr>
        <p:blipFill>
          <a:blip r:embed="rId9" cstate="print"/>
          <a:srcRect/>
          <a:stretch>
            <a:fillRect/>
          </a:stretch>
        </p:blipFill>
        <p:spPr bwMode="auto">
          <a:xfrm>
            <a:off x="960438" y="4525963"/>
            <a:ext cx="630237" cy="630237"/>
          </a:xfrm>
          <a:prstGeom prst="rect">
            <a:avLst/>
          </a:prstGeom>
          <a:noFill/>
          <a:ln w="9525">
            <a:noFill/>
            <a:miter lim="800000"/>
            <a:headEnd/>
            <a:tailEnd/>
          </a:ln>
        </p:spPr>
      </p:pic>
      <p:sp>
        <p:nvSpPr>
          <p:cNvPr id="83996" name="Text Box 10"/>
          <p:cNvSpPr txBox="1">
            <a:spLocks noChangeArrowheads="1"/>
          </p:cNvSpPr>
          <p:nvPr/>
        </p:nvSpPr>
        <p:spPr bwMode="auto">
          <a:xfrm>
            <a:off x="784225" y="5037138"/>
            <a:ext cx="944563" cy="600075"/>
          </a:xfrm>
          <a:prstGeom prst="rect">
            <a:avLst/>
          </a:prstGeom>
          <a:noFill/>
          <a:ln w="9525">
            <a:noFill/>
            <a:miter lim="800000"/>
            <a:headEnd/>
            <a:tailEnd/>
          </a:ln>
        </p:spPr>
        <p:txBody>
          <a:bodyPr>
            <a:spAutoFit/>
          </a:bodyPr>
          <a:lstStyle/>
          <a:p>
            <a:pPr algn="ctr">
              <a:spcBef>
                <a:spcPct val="50000"/>
              </a:spcBef>
            </a:pPr>
            <a:r>
              <a:rPr lang="en-US" sz="1100"/>
              <a:t>Facilities’ own analyses</a:t>
            </a:r>
          </a:p>
        </p:txBody>
      </p:sp>
      <p:pic>
        <p:nvPicPr>
          <p:cNvPr id="83997" name="Picture 3" descr="C:\Documents and Settings\tplesce\Local Settings\Temporary Internet Files\Content.IE5\GH6R0UQF\MP900316807[1].jpg"/>
          <p:cNvPicPr>
            <a:picLocks noChangeAspect="1" noChangeArrowheads="1"/>
          </p:cNvPicPr>
          <p:nvPr/>
        </p:nvPicPr>
        <p:blipFill>
          <a:blip r:embed="rId10" cstate="print"/>
          <a:srcRect/>
          <a:stretch>
            <a:fillRect/>
          </a:stretch>
        </p:blipFill>
        <p:spPr bwMode="auto">
          <a:xfrm>
            <a:off x="7943850" y="4467225"/>
            <a:ext cx="785813" cy="5238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685800" y="228600"/>
            <a:ext cx="7772400" cy="1470025"/>
          </a:xfrm>
        </p:spPr>
        <p:txBody>
          <a:bodyPr/>
          <a:lstStyle/>
          <a:p>
            <a:r>
              <a:rPr lang="en-US" smtClean="0"/>
              <a:t>By 2007 - A Successful Beginning</a:t>
            </a:r>
          </a:p>
        </p:txBody>
      </p:sp>
      <p:sp>
        <p:nvSpPr>
          <p:cNvPr id="86020" name="Rectangle 3"/>
          <p:cNvSpPr>
            <a:spLocks noGrp="1" noChangeArrowheads="1"/>
          </p:cNvSpPr>
          <p:nvPr>
            <p:ph idx="1"/>
          </p:nvPr>
        </p:nvSpPr>
        <p:spPr>
          <a:xfrm>
            <a:off x="609600" y="1524000"/>
            <a:ext cx="8305800" cy="4648200"/>
          </a:xfrm>
        </p:spPr>
        <p:txBody>
          <a:bodyPr>
            <a:normAutofit fontScale="92500" lnSpcReduction="10000"/>
          </a:bodyPr>
          <a:lstStyle/>
          <a:p>
            <a:pPr marL="0" indent="0">
              <a:spcAft>
                <a:spcPts val="1200"/>
              </a:spcAft>
              <a:buFontTx/>
              <a:buChar char="•"/>
            </a:pPr>
            <a:r>
              <a:rPr lang="en-US" sz="2800" dirty="0" smtClean="0"/>
              <a:t> PA-PSRS Designed, Developed, and 	Implemented</a:t>
            </a:r>
          </a:p>
          <a:p>
            <a:pPr marL="0" indent="0">
              <a:spcAft>
                <a:spcPts val="1200"/>
              </a:spcAft>
              <a:buFontTx/>
              <a:buChar char="•"/>
            </a:pPr>
            <a:r>
              <a:rPr lang="en-US" sz="2800" dirty="0" smtClean="0"/>
              <a:t> Over one half million reports received and reviewed</a:t>
            </a:r>
          </a:p>
          <a:p>
            <a:pPr marL="0" indent="0">
              <a:spcAft>
                <a:spcPts val="1200"/>
              </a:spcAft>
              <a:buFontTx/>
              <a:buChar char="•"/>
            </a:pPr>
            <a:r>
              <a:rPr lang="en-US" sz="2800" dirty="0" smtClean="0"/>
              <a:t> Over 110 articles promoting awareness and offering 	guidance</a:t>
            </a:r>
          </a:p>
          <a:p>
            <a:pPr marL="0" indent="0">
              <a:spcAft>
                <a:spcPts val="1200"/>
              </a:spcAft>
              <a:buFontTx/>
              <a:buChar char="•"/>
            </a:pPr>
            <a:r>
              <a:rPr lang="en-US" sz="2800" dirty="0" smtClean="0"/>
              <a:t> Root cause analysis and other education</a:t>
            </a:r>
          </a:p>
          <a:p>
            <a:pPr marL="0" indent="0">
              <a:spcAft>
                <a:spcPts val="1200"/>
              </a:spcAft>
              <a:buFontTx/>
              <a:buChar char="•"/>
            </a:pPr>
            <a:r>
              <a:rPr lang="en-US" sz="2800" dirty="0" smtClean="0"/>
              <a:t> Special projects</a:t>
            </a:r>
          </a:p>
          <a:p>
            <a:pPr marL="0" indent="0">
              <a:spcAft>
                <a:spcPts val="1200"/>
              </a:spcAft>
              <a:buFontTx/>
              <a:buChar char="•"/>
            </a:pPr>
            <a:r>
              <a:rPr lang="en-US" sz="2800" dirty="0" smtClean="0"/>
              <a:t> Received Eisenberg Award from The Joint Commission</a:t>
            </a:r>
          </a:p>
          <a:p>
            <a:pPr marL="0" indent="0">
              <a:spcAft>
                <a:spcPts val="1200"/>
              </a:spcAft>
              <a:buFontTx/>
              <a:buChar char="•"/>
            </a:pPr>
            <a:r>
              <a:rPr lang="en-US" sz="2800" dirty="0" smtClean="0"/>
              <a:t> Positive Relationship with patient safety community</a:t>
            </a:r>
          </a:p>
          <a:p>
            <a:pPr marL="0" indent="0">
              <a:spcAft>
                <a:spcPts val="1200"/>
              </a:spcAft>
              <a:buFontTx/>
              <a:buChar char="•"/>
            </a:pPr>
            <a:endParaRPr lang="en-US" sz="2800" dirty="0" smtClean="0"/>
          </a:p>
        </p:txBody>
      </p:sp>
      <p:sp>
        <p:nvSpPr>
          <p:cNvPr id="86018" name="Slide Number Placeholder 5"/>
          <p:cNvSpPr>
            <a:spLocks noGrp="1"/>
          </p:cNvSpPr>
          <p:nvPr>
            <p:ph type="sldNum" sz="quarter" idx="12"/>
          </p:nvPr>
        </p:nvSpPr>
        <p:spPr>
          <a:xfrm>
            <a:off x="6553200" y="6492875"/>
            <a:ext cx="2133600" cy="365125"/>
          </a:xfrm>
          <a:noFill/>
          <a:ln/>
        </p:spPr>
        <p:txBody>
          <a:bodyPr/>
          <a:lstStyle/>
          <a:p>
            <a:endParaRPr lang="en-US">
              <a:latin typeface="Arial" charset="0"/>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685800" y="1371600"/>
            <a:ext cx="8001000" cy="4495800"/>
          </a:xfrm>
        </p:spPr>
        <p:txBody>
          <a:bodyPr>
            <a:noAutofit/>
          </a:bodyPr>
          <a:lstStyle/>
          <a:p>
            <a:pPr>
              <a:spcBef>
                <a:spcPct val="0"/>
              </a:spcBef>
              <a:spcAft>
                <a:spcPts val="600"/>
              </a:spcAft>
            </a:pPr>
            <a:r>
              <a:rPr lang="en-US" sz="3000" b="1" dirty="0" smtClean="0"/>
              <a:t>Primary Goal: </a:t>
            </a:r>
            <a:r>
              <a:rPr lang="en-US" sz="3000" dirty="0" smtClean="0"/>
              <a:t>Reduce and eliminate medical errors by identifying problems and implementing solutions that promote patient safety in the Commonwealth.</a:t>
            </a:r>
          </a:p>
          <a:p>
            <a:pPr>
              <a:lnSpc>
                <a:spcPct val="80000"/>
              </a:lnSpc>
              <a:spcAft>
                <a:spcPts val="600"/>
              </a:spcAft>
            </a:pPr>
            <a:r>
              <a:rPr lang="en-US" sz="3000" dirty="0" smtClean="0"/>
              <a:t>Required medical facilities to:</a:t>
            </a:r>
          </a:p>
          <a:p>
            <a:pPr marL="804863" lvl="1" indent="-347663">
              <a:lnSpc>
                <a:spcPct val="80000"/>
              </a:lnSpc>
              <a:spcAft>
                <a:spcPts val="600"/>
              </a:spcAft>
            </a:pPr>
            <a:r>
              <a:rPr lang="en-US" sz="3000" dirty="0" smtClean="0"/>
              <a:t>Develop and implement a Patient Safety Plan</a:t>
            </a:r>
          </a:p>
          <a:p>
            <a:pPr marL="804863" lvl="1" indent="-347663">
              <a:lnSpc>
                <a:spcPct val="80000"/>
              </a:lnSpc>
              <a:spcAft>
                <a:spcPts val="600"/>
              </a:spcAft>
            </a:pPr>
            <a:r>
              <a:rPr lang="en-US" sz="3000" dirty="0" smtClean="0"/>
              <a:t>Designate a Patient Safety Officer</a:t>
            </a:r>
          </a:p>
          <a:p>
            <a:pPr marL="804863" lvl="1" indent="-347663">
              <a:lnSpc>
                <a:spcPct val="80000"/>
              </a:lnSpc>
              <a:spcAft>
                <a:spcPts val="600"/>
              </a:spcAft>
            </a:pPr>
            <a:r>
              <a:rPr lang="en-US" sz="3000" dirty="0" smtClean="0"/>
              <a:t>Establish a Patient Safety Committee</a:t>
            </a:r>
          </a:p>
          <a:p>
            <a:pPr>
              <a:lnSpc>
                <a:spcPct val="80000"/>
              </a:lnSpc>
              <a:spcAft>
                <a:spcPts val="600"/>
              </a:spcAft>
            </a:pPr>
            <a:r>
              <a:rPr lang="en-US" sz="3000" dirty="0" smtClean="0"/>
              <a:t>Prohibits retaliation (“whistle blower” protection)</a:t>
            </a:r>
          </a:p>
        </p:txBody>
      </p:sp>
      <p:sp>
        <p:nvSpPr>
          <p:cNvPr id="56322" name="Rectangle 2"/>
          <p:cNvSpPr>
            <a:spLocks noGrp="1" noChangeAspect="1" noChangeArrowheads="1"/>
          </p:cNvSpPr>
          <p:nvPr>
            <p:ph type="title" idx="4294967295"/>
          </p:nvPr>
        </p:nvSpPr>
        <p:spPr>
          <a:xfrm>
            <a:off x="0" y="228600"/>
            <a:ext cx="8229600" cy="1036638"/>
          </a:xfrm>
        </p:spPr>
        <p:txBody>
          <a:bodyPr/>
          <a:lstStyle/>
          <a:p>
            <a:r>
              <a:rPr lang="en-US" dirty="0" smtClean="0"/>
              <a:t>PA </a:t>
            </a:r>
            <a:r>
              <a:rPr lang="en-US" dirty="0" err="1" smtClean="0"/>
              <a:t>Mcare</a:t>
            </a:r>
            <a:r>
              <a:rPr lang="en-US" dirty="0" smtClean="0"/>
              <a:t> Law 2002</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381000"/>
            <a:ext cx="7772400" cy="1241425"/>
          </a:xfrm>
        </p:spPr>
        <p:txBody>
          <a:bodyPr/>
          <a:lstStyle/>
          <a:p>
            <a:r>
              <a:rPr lang="en-US" smtClean="0"/>
              <a:t>Where We Were - 2007</a:t>
            </a:r>
          </a:p>
        </p:txBody>
      </p:sp>
      <p:sp>
        <p:nvSpPr>
          <p:cNvPr id="88079" name="Slide Number Placeholder 15"/>
          <p:cNvSpPr>
            <a:spLocks noGrp="1"/>
          </p:cNvSpPr>
          <p:nvPr>
            <p:ph type="sldNum" sz="quarter" idx="12"/>
          </p:nvPr>
        </p:nvSpPr>
        <p:spPr>
          <a:xfrm>
            <a:off x="6553200" y="6492875"/>
            <a:ext cx="2133600" cy="365125"/>
          </a:xfrm>
          <a:noFill/>
          <a:ln/>
        </p:spPr>
        <p:txBody>
          <a:bodyPr/>
          <a:lstStyle/>
          <a:p>
            <a:endParaRPr lang="en-US">
              <a:latin typeface="Arial" charset="0"/>
            </a:endParaRPr>
          </a:p>
        </p:txBody>
      </p:sp>
      <p:sp>
        <p:nvSpPr>
          <p:cNvPr id="88067" name="Rectangle 3"/>
          <p:cNvSpPr>
            <a:spLocks noChangeArrowheads="1"/>
          </p:cNvSpPr>
          <p:nvPr/>
        </p:nvSpPr>
        <p:spPr bwMode="auto">
          <a:xfrm>
            <a:off x="2743200" y="3613150"/>
            <a:ext cx="3657600" cy="914400"/>
          </a:xfrm>
          <a:prstGeom prst="rect">
            <a:avLst/>
          </a:prstGeom>
          <a:noFill/>
          <a:ln w="25400">
            <a:solidFill>
              <a:schemeClr val="tx1"/>
            </a:solidFill>
            <a:miter lim="800000"/>
            <a:headEnd/>
            <a:tailEnd/>
          </a:ln>
        </p:spPr>
        <p:txBody>
          <a:bodyPr wrap="none" anchor="ctr"/>
          <a:lstStyle/>
          <a:p>
            <a:pPr algn="ctr"/>
            <a:r>
              <a:rPr lang="en-US" sz="2000"/>
              <a:t>PA-PSRS</a:t>
            </a:r>
          </a:p>
        </p:txBody>
      </p:sp>
      <p:sp>
        <p:nvSpPr>
          <p:cNvPr id="88068" name="Line 4"/>
          <p:cNvSpPr>
            <a:spLocks noChangeShapeType="1"/>
          </p:cNvSpPr>
          <p:nvPr/>
        </p:nvSpPr>
        <p:spPr bwMode="auto">
          <a:xfrm>
            <a:off x="4494213" y="2178050"/>
            <a:ext cx="690562" cy="1444625"/>
          </a:xfrm>
          <a:prstGeom prst="line">
            <a:avLst/>
          </a:prstGeom>
          <a:noFill/>
          <a:ln w="25400">
            <a:solidFill>
              <a:schemeClr val="tx1"/>
            </a:solidFill>
            <a:round/>
            <a:headEnd/>
            <a:tailEnd/>
          </a:ln>
        </p:spPr>
        <p:txBody>
          <a:bodyPr/>
          <a:lstStyle/>
          <a:p>
            <a:endParaRPr lang="en-US"/>
          </a:p>
        </p:txBody>
      </p:sp>
      <p:sp>
        <p:nvSpPr>
          <p:cNvPr id="88069" name="Line 5"/>
          <p:cNvSpPr>
            <a:spLocks noChangeShapeType="1"/>
          </p:cNvSpPr>
          <p:nvPr/>
        </p:nvSpPr>
        <p:spPr bwMode="auto">
          <a:xfrm flipV="1">
            <a:off x="2743200" y="2178050"/>
            <a:ext cx="530225" cy="1444625"/>
          </a:xfrm>
          <a:prstGeom prst="line">
            <a:avLst/>
          </a:prstGeom>
          <a:noFill/>
          <a:ln w="25400">
            <a:solidFill>
              <a:schemeClr val="tx1"/>
            </a:solidFill>
            <a:round/>
            <a:headEnd/>
            <a:tailEnd/>
          </a:ln>
        </p:spPr>
        <p:txBody>
          <a:bodyPr/>
          <a:lstStyle/>
          <a:p>
            <a:endParaRPr lang="en-US"/>
          </a:p>
        </p:txBody>
      </p:sp>
      <p:sp>
        <p:nvSpPr>
          <p:cNvPr id="88070" name="Line 6"/>
          <p:cNvSpPr>
            <a:spLocks noChangeShapeType="1"/>
          </p:cNvSpPr>
          <p:nvPr/>
        </p:nvSpPr>
        <p:spPr bwMode="auto">
          <a:xfrm>
            <a:off x="3273425" y="2178050"/>
            <a:ext cx="690563" cy="1444625"/>
          </a:xfrm>
          <a:prstGeom prst="line">
            <a:avLst/>
          </a:prstGeom>
          <a:noFill/>
          <a:ln w="25400">
            <a:solidFill>
              <a:schemeClr val="tx1"/>
            </a:solidFill>
            <a:round/>
            <a:headEnd/>
            <a:tailEnd/>
          </a:ln>
        </p:spPr>
        <p:txBody>
          <a:bodyPr/>
          <a:lstStyle/>
          <a:p>
            <a:endParaRPr lang="en-US"/>
          </a:p>
        </p:txBody>
      </p:sp>
      <p:sp>
        <p:nvSpPr>
          <p:cNvPr id="88071" name="Line 7"/>
          <p:cNvSpPr>
            <a:spLocks noChangeShapeType="1"/>
          </p:cNvSpPr>
          <p:nvPr/>
        </p:nvSpPr>
        <p:spPr bwMode="auto">
          <a:xfrm flipV="1">
            <a:off x="3963988" y="2178050"/>
            <a:ext cx="530225" cy="1441450"/>
          </a:xfrm>
          <a:prstGeom prst="line">
            <a:avLst/>
          </a:prstGeom>
          <a:noFill/>
          <a:ln w="25400">
            <a:solidFill>
              <a:schemeClr val="tx1"/>
            </a:solidFill>
            <a:round/>
            <a:headEnd/>
            <a:tailEnd/>
          </a:ln>
        </p:spPr>
        <p:txBody>
          <a:bodyPr/>
          <a:lstStyle/>
          <a:p>
            <a:endParaRPr lang="en-US"/>
          </a:p>
        </p:txBody>
      </p:sp>
      <p:sp>
        <p:nvSpPr>
          <p:cNvPr id="88072" name="Line 8"/>
          <p:cNvSpPr>
            <a:spLocks noChangeShapeType="1"/>
          </p:cNvSpPr>
          <p:nvPr/>
        </p:nvSpPr>
        <p:spPr bwMode="auto">
          <a:xfrm>
            <a:off x="5715000" y="2178050"/>
            <a:ext cx="685800" cy="1444625"/>
          </a:xfrm>
          <a:prstGeom prst="line">
            <a:avLst/>
          </a:prstGeom>
          <a:noFill/>
          <a:ln w="25400">
            <a:solidFill>
              <a:schemeClr val="tx1"/>
            </a:solidFill>
            <a:round/>
            <a:headEnd/>
            <a:tailEnd/>
          </a:ln>
        </p:spPr>
        <p:txBody>
          <a:bodyPr/>
          <a:lstStyle/>
          <a:p>
            <a:endParaRPr lang="en-US"/>
          </a:p>
        </p:txBody>
      </p:sp>
      <p:sp>
        <p:nvSpPr>
          <p:cNvPr id="88073" name="Text Box 9"/>
          <p:cNvSpPr txBox="1">
            <a:spLocks noChangeArrowheads="1"/>
          </p:cNvSpPr>
          <p:nvPr/>
        </p:nvSpPr>
        <p:spPr bwMode="auto">
          <a:xfrm>
            <a:off x="2770188" y="3089275"/>
            <a:ext cx="1068387" cy="517525"/>
          </a:xfrm>
          <a:prstGeom prst="rect">
            <a:avLst/>
          </a:prstGeom>
          <a:noFill/>
          <a:ln w="25400">
            <a:noFill/>
            <a:miter lim="800000"/>
            <a:headEnd/>
            <a:tailEnd/>
          </a:ln>
        </p:spPr>
        <p:txBody>
          <a:bodyPr>
            <a:spAutoFit/>
          </a:bodyPr>
          <a:lstStyle/>
          <a:p>
            <a:pPr algn="ctr">
              <a:spcBef>
                <a:spcPct val="50000"/>
              </a:spcBef>
            </a:pPr>
            <a:r>
              <a:rPr lang="en-US" sz="1400"/>
              <a:t>Data Collection</a:t>
            </a:r>
          </a:p>
        </p:txBody>
      </p:sp>
      <p:sp>
        <p:nvSpPr>
          <p:cNvPr id="88074" name="Text Box 10"/>
          <p:cNvSpPr txBox="1">
            <a:spLocks noChangeArrowheads="1"/>
          </p:cNvSpPr>
          <p:nvPr/>
        </p:nvSpPr>
        <p:spPr bwMode="auto">
          <a:xfrm>
            <a:off x="4056063" y="3241675"/>
            <a:ext cx="1031875" cy="304800"/>
          </a:xfrm>
          <a:prstGeom prst="rect">
            <a:avLst/>
          </a:prstGeom>
          <a:noFill/>
          <a:ln w="25400">
            <a:noFill/>
            <a:miter lim="800000"/>
            <a:headEnd/>
            <a:tailEnd/>
          </a:ln>
        </p:spPr>
        <p:txBody>
          <a:bodyPr>
            <a:spAutoFit/>
          </a:bodyPr>
          <a:lstStyle/>
          <a:p>
            <a:pPr algn="ctr">
              <a:spcBef>
                <a:spcPct val="50000"/>
              </a:spcBef>
            </a:pPr>
            <a:r>
              <a:rPr lang="en-US" sz="1400"/>
              <a:t>Analysis</a:t>
            </a:r>
          </a:p>
        </p:txBody>
      </p:sp>
      <p:sp>
        <p:nvSpPr>
          <p:cNvPr id="88075" name="Text Box 11"/>
          <p:cNvSpPr txBox="1">
            <a:spLocks noChangeArrowheads="1"/>
          </p:cNvSpPr>
          <p:nvPr/>
        </p:nvSpPr>
        <p:spPr bwMode="auto">
          <a:xfrm>
            <a:off x="5257800" y="3241675"/>
            <a:ext cx="990600" cy="304800"/>
          </a:xfrm>
          <a:prstGeom prst="rect">
            <a:avLst/>
          </a:prstGeom>
          <a:noFill/>
          <a:ln w="25400">
            <a:noFill/>
            <a:miter lim="800000"/>
            <a:headEnd/>
            <a:tailEnd/>
          </a:ln>
        </p:spPr>
        <p:txBody>
          <a:bodyPr>
            <a:spAutoFit/>
          </a:bodyPr>
          <a:lstStyle/>
          <a:p>
            <a:pPr algn="ctr">
              <a:spcBef>
                <a:spcPct val="50000"/>
              </a:spcBef>
            </a:pPr>
            <a:r>
              <a:rPr lang="en-US" sz="1400"/>
              <a:t>Guidance</a:t>
            </a:r>
          </a:p>
        </p:txBody>
      </p:sp>
      <p:sp>
        <p:nvSpPr>
          <p:cNvPr id="88076" name="Text Box 12"/>
          <p:cNvSpPr txBox="1">
            <a:spLocks noChangeArrowheads="1"/>
          </p:cNvSpPr>
          <p:nvPr/>
        </p:nvSpPr>
        <p:spPr bwMode="auto">
          <a:xfrm>
            <a:off x="2398713" y="1371600"/>
            <a:ext cx="4191000" cy="461963"/>
          </a:xfrm>
          <a:prstGeom prst="rect">
            <a:avLst/>
          </a:prstGeom>
          <a:noFill/>
          <a:ln w="25400">
            <a:noFill/>
            <a:miter lim="800000"/>
            <a:headEnd/>
            <a:tailEnd/>
          </a:ln>
        </p:spPr>
        <p:txBody>
          <a:bodyPr>
            <a:spAutoFit/>
          </a:bodyPr>
          <a:lstStyle/>
          <a:p>
            <a:pPr algn="ctr">
              <a:spcBef>
                <a:spcPct val="50000"/>
              </a:spcBef>
            </a:pPr>
            <a:r>
              <a:rPr lang="en-US" sz="2400"/>
              <a:t>Safe Patient Experiences</a:t>
            </a:r>
          </a:p>
        </p:txBody>
      </p:sp>
      <p:sp>
        <p:nvSpPr>
          <p:cNvPr id="88077" name="Text Box 13"/>
          <p:cNvSpPr txBox="1">
            <a:spLocks noChangeArrowheads="1"/>
          </p:cNvSpPr>
          <p:nvPr/>
        </p:nvSpPr>
        <p:spPr bwMode="auto">
          <a:xfrm>
            <a:off x="2286000" y="4749800"/>
            <a:ext cx="4419600" cy="1416050"/>
          </a:xfrm>
          <a:prstGeom prst="rect">
            <a:avLst/>
          </a:prstGeom>
          <a:noFill/>
          <a:ln w="25400">
            <a:noFill/>
            <a:miter lim="800000"/>
            <a:headEnd/>
            <a:tailEnd/>
          </a:ln>
        </p:spPr>
        <p:txBody>
          <a:bodyPr>
            <a:spAutoFit/>
          </a:bodyPr>
          <a:lstStyle/>
          <a:p>
            <a:pPr>
              <a:spcBef>
                <a:spcPct val="10000"/>
              </a:spcBef>
              <a:buFont typeface="Wingdings" pitchFamily="-110" charset="2"/>
              <a:buChar char="Ø"/>
            </a:pPr>
            <a:r>
              <a:rPr lang="en-US" sz="1600"/>
              <a:t> </a:t>
            </a:r>
            <a:r>
              <a:rPr lang="en-US" sz="2000"/>
              <a:t>Collect Reports</a:t>
            </a:r>
          </a:p>
          <a:p>
            <a:pPr>
              <a:spcBef>
                <a:spcPct val="10000"/>
              </a:spcBef>
              <a:buFont typeface="Wingdings" pitchFamily="-110" charset="2"/>
              <a:buChar char="Ø"/>
            </a:pPr>
            <a:r>
              <a:rPr lang="en-US" sz="2000"/>
              <a:t> Patient Safety Advisories</a:t>
            </a:r>
          </a:p>
          <a:p>
            <a:pPr>
              <a:spcBef>
                <a:spcPct val="10000"/>
              </a:spcBef>
              <a:buFont typeface="Wingdings" pitchFamily="-110" charset="2"/>
              <a:buChar char="Ø"/>
            </a:pPr>
            <a:r>
              <a:rPr lang="en-US" sz="2000"/>
              <a:t> RCA, FMEA and new user training</a:t>
            </a:r>
          </a:p>
          <a:p>
            <a:pPr>
              <a:spcBef>
                <a:spcPct val="10000"/>
              </a:spcBef>
              <a:buFont typeface="Wingdings" pitchFamily="-110" charset="2"/>
              <a:buChar char="Ø"/>
            </a:pPr>
            <a:r>
              <a:rPr lang="en-US" sz="2000"/>
              <a:t> Specialized data analysis</a:t>
            </a:r>
          </a:p>
        </p:txBody>
      </p:sp>
      <p:sp>
        <p:nvSpPr>
          <p:cNvPr id="88078" name="Line 14"/>
          <p:cNvSpPr>
            <a:spLocks noChangeShapeType="1"/>
          </p:cNvSpPr>
          <p:nvPr/>
        </p:nvSpPr>
        <p:spPr bwMode="auto">
          <a:xfrm flipV="1">
            <a:off x="5184775" y="2178050"/>
            <a:ext cx="530225" cy="1428750"/>
          </a:xfrm>
          <a:prstGeom prst="line">
            <a:avLst/>
          </a:prstGeom>
          <a:noFill/>
          <a:ln w="25400">
            <a:solidFill>
              <a:schemeClr val="tx1"/>
            </a:solidFill>
            <a:round/>
            <a:headEnd/>
            <a:tailEnd/>
          </a:ln>
        </p:spPr>
        <p:txBody>
          <a:bodyPr/>
          <a:lstStyle/>
          <a:p>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914400" y="304800"/>
            <a:ext cx="7772400" cy="860425"/>
          </a:xfrm>
        </p:spPr>
        <p:txBody>
          <a:bodyPr/>
          <a:lstStyle/>
          <a:p>
            <a:r>
              <a:rPr lang="en-US" dirty="0" smtClean="0"/>
              <a:t>Strategic Plan 2007 - Initiatives</a:t>
            </a:r>
          </a:p>
        </p:txBody>
      </p:sp>
      <p:sp>
        <p:nvSpPr>
          <p:cNvPr id="92164" name="Rectangle 3"/>
          <p:cNvSpPr>
            <a:spLocks noGrp="1" noChangeArrowheads="1"/>
          </p:cNvSpPr>
          <p:nvPr>
            <p:ph idx="1"/>
          </p:nvPr>
        </p:nvSpPr>
        <p:spPr>
          <a:xfrm>
            <a:off x="914400" y="1371600"/>
            <a:ext cx="7467600" cy="4572000"/>
          </a:xfrm>
        </p:spPr>
        <p:txBody>
          <a:bodyPr>
            <a:normAutofit fontScale="92500" lnSpcReduction="20000"/>
          </a:bodyPr>
          <a:lstStyle/>
          <a:p>
            <a:pPr>
              <a:spcAft>
                <a:spcPts val="600"/>
              </a:spcAft>
            </a:pPr>
            <a:r>
              <a:rPr lang="en-US" sz="2400" dirty="0" smtClean="0"/>
              <a:t>Educate Executive Management and Trustees</a:t>
            </a:r>
          </a:p>
          <a:p>
            <a:pPr>
              <a:spcAft>
                <a:spcPts val="600"/>
              </a:spcAft>
            </a:pPr>
            <a:r>
              <a:rPr lang="en-US" sz="2400" dirty="0" smtClean="0"/>
              <a:t>Infection Awareness and Reduction</a:t>
            </a:r>
          </a:p>
          <a:p>
            <a:pPr>
              <a:spcAft>
                <a:spcPts val="600"/>
              </a:spcAft>
            </a:pPr>
            <a:r>
              <a:rPr lang="en-US" sz="2400" dirty="0" err="1" smtClean="0"/>
              <a:t>PassKey</a:t>
            </a:r>
            <a:r>
              <a:rPr lang="en-US" sz="2400" dirty="0" smtClean="0"/>
              <a:t> – Patient Safety Knowledge Exchange</a:t>
            </a:r>
          </a:p>
          <a:p>
            <a:pPr>
              <a:spcAft>
                <a:spcPts val="600"/>
              </a:spcAft>
            </a:pPr>
            <a:r>
              <a:rPr lang="en-US" sz="2400" dirty="0" smtClean="0"/>
              <a:t>Improve Reporting Consistency and Recommendations</a:t>
            </a:r>
          </a:p>
          <a:p>
            <a:pPr>
              <a:spcAft>
                <a:spcPts val="600"/>
              </a:spcAft>
            </a:pPr>
            <a:r>
              <a:rPr lang="en-US" sz="2400" dirty="0" smtClean="0"/>
              <a:t>Increase Effectiveness through Extended Presence (PSL)</a:t>
            </a:r>
          </a:p>
          <a:p>
            <a:pPr>
              <a:spcAft>
                <a:spcPts val="600"/>
              </a:spcAft>
            </a:pPr>
            <a:r>
              <a:rPr lang="en-US" sz="2400" dirty="0" smtClean="0"/>
              <a:t>Data Collaboration</a:t>
            </a:r>
          </a:p>
          <a:p>
            <a:pPr>
              <a:spcAft>
                <a:spcPts val="600"/>
              </a:spcAft>
            </a:pPr>
            <a:r>
              <a:rPr lang="en-US" sz="2400" dirty="0" smtClean="0"/>
              <a:t>Collaboration with GOHCR/Other State Agencies</a:t>
            </a:r>
          </a:p>
          <a:p>
            <a:pPr>
              <a:spcAft>
                <a:spcPts val="600"/>
              </a:spcAft>
            </a:pPr>
            <a:r>
              <a:rPr lang="en-US" sz="2400" dirty="0" smtClean="0"/>
              <a:t>Patient Safety Education and Training</a:t>
            </a:r>
          </a:p>
          <a:p>
            <a:pPr>
              <a:spcAft>
                <a:spcPts val="600"/>
              </a:spcAft>
            </a:pPr>
            <a:r>
              <a:rPr lang="en-US" sz="2400" dirty="0" smtClean="0"/>
              <a:t>Nursing Home Data Analysis</a:t>
            </a:r>
          </a:p>
          <a:p>
            <a:pPr>
              <a:spcAft>
                <a:spcPts val="600"/>
              </a:spcAft>
            </a:pPr>
            <a:r>
              <a:rPr lang="en-US" sz="2400" dirty="0" smtClean="0"/>
              <a:t>PA-PSRS System Enhancements</a:t>
            </a:r>
          </a:p>
          <a:p>
            <a:pPr>
              <a:spcAft>
                <a:spcPts val="600"/>
              </a:spcAft>
            </a:pPr>
            <a:r>
              <a:rPr lang="en-US" sz="2400" dirty="0" smtClean="0"/>
              <a:t>Maintain Success of Patient Safety Advisories</a:t>
            </a:r>
          </a:p>
        </p:txBody>
      </p:sp>
      <p:sp>
        <p:nvSpPr>
          <p:cNvPr id="92162" name="Slide Number Placeholder 6"/>
          <p:cNvSpPr>
            <a:spLocks noGrp="1"/>
          </p:cNvSpPr>
          <p:nvPr>
            <p:ph type="sldNum" sz="quarter" idx="12"/>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228600"/>
            <a:ext cx="7772400" cy="1143000"/>
          </a:xfrm>
        </p:spPr>
        <p:txBody>
          <a:bodyPr/>
          <a:lstStyle/>
          <a:p>
            <a:r>
              <a:rPr lang="en-US" dirty="0" smtClean="0"/>
              <a:t>New Areas of Focus – After 2007</a:t>
            </a:r>
          </a:p>
        </p:txBody>
      </p:sp>
      <p:sp>
        <p:nvSpPr>
          <p:cNvPr id="90130" name="Slide Number Placeholder 18"/>
          <p:cNvSpPr>
            <a:spLocks noGrp="1"/>
          </p:cNvSpPr>
          <p:nvPr>
            <p:ph type="sldNum" sz="quarter" idx="12"/>
          </p:nvPr>
        </p:nvSpPr>
        <p:spPr>
          <a:xfrm>
            <a:off x="6553200" y="6492875"/>
            <a:ext cx="2133600" cy="365125"/>
          </a:xfrm>
          <a:noFill/>
          <a:ln/>
        </p:spPr>
        <p:txBody>
          <a:bodyPr/>
          <a:lstStyle/>
          <a:p>
            <a:fld id="{B37ED326-0A7A-4EE6-888D-F404CD47E8BA}" type="slidenum">
              <a:rPr lang="en-US">
                <a:latin typeface="Arial" charset="0"/>
              </a:rPr>
              <a:pPr/>
              <a:t>32</a:t>
            </a:fld>
            <a:endParaRPr lang="en-US">
              <a:latin typeface="Arial" charset="0"/>
            </a:endParaRPr>
          </a:p>
        </p:txBody>
      </p:sp>
      <p:sp>
        <p:nvSpPr>
          <p:cNvPr id="90115" name="Rectangle 3"/>
          <p:cNvSpPr>
            <a:spLocks noChangeArrowheads="1"/>
          </p:cNvSpPr>
          <p:nvPr/>
        </p:nvSpPr>
        <p:spPr bwMode="auto">
          <a:xfrm>
            <a:off x="2725738" y="4038600"/>
            <a:ext cx="3657600" cy="914400"/>
          </a:xfrm>
          <a:prstGeom prst="rect">
            <a:avLst/>
          </a:prstGeom>
          <a:noFill/>
          <a:ln w="25400">
            <a:solidFill>
              <a:schemeClr val="tx1"/>
            </a:solidFill>
            <a:miter lim="800000"/>
            <a:headEnd/>
            <a:tailEnd/>
          </a:ln>
        </p:spPr>
        <p:txBody>
          <a:bodyPr wrap="none" anchor="ctr"/>
          <a:lstStyle/>
          <a:p>
            <a:pPr algn="ctr"/>
            <a:r>
              <a:rPr lang="en-US" sz="2000"/>
              <a:t>PA-PSRS</a:t>
            </a:r>
          </a:p>
        </p:txBody>
      </p:sp>
      <p:sp>
        <p:nvSpPr>
          <p:cNvPr id="90116" name="Line 4"/>
          <p:cNvSpPr>
            <a:spLocks noChangeShapeType="1"/>
          </p:cNvSpPr>
          <p:nvPr/>
        </p:nvSpPr>
        <p:spPr bwMode="auto">
          <a:xfrm>
            <a:off x="4476750" y="2593975"/>
            <a:ext cx="690563" cy="1444625"/>
          </a:xfrm>
          <a:prstGeom prst="line">
            <a:avLst/>
          </a:prstGeom>
          <a:noFill/>
          <a:ln w="25400">
            <a:solidFill>
              <a:schemeClr val="tx1"/>
            </a:solidFill>
            <a:round/>
            <a:headEnd/>
            <a:tailEnd/>
          </a:ln>
        </p:spPr>
        <p:txBody>
          <a:bodyPr/>
          <a:lstStyle/>
          <a:p>
            <a:endParaRPr lang="en-US"/>
          </a:p>
        </p:txBody>
      </p:sp>
      <p:sp>
        <p:nvSpPr>
          <p:cNvPr id="90117" name="Line 5"/>
          <p:cNvSpPr>
            <a:spLocks noChangeShapeType="1"/>
          </p:cNvSpPr>
          <p:nvPr/>
        </p:nvSpPr>
        <p:spPr bwMode="auto">
          <a:xfrm flipV="1">
            <a:off x="2725738" y="2593975"/>
            <a:ext cx="530225" cy="1444625"/>
          </a:xfrm>
          <a:prstGeom prst="line">
            <a:avLst/>
          </a:prstGeom>
          <a:noFill/>
          <a:ln w="25400">
            <a:solidFill>
              <a:schemeClr val="tx1"/>
            </a:solidFill>
            <a:round/>
            <a:headEnd/>
            <a:tailEnd/>
          </a:ln>
        </p:spPr>
        <p:txBody>
          <a:bodyPr/>
          <a:lstStyle/>
          <a:p>
            <a:endParaRPr lang="en-US"/>
          </a:p>
        </p:txBody>
      </p:sp>
      <p:sp>
        <p:nvSpPr>
          <p:cNvPr id="90118" name="Line 6"/>
          <p:cNvSpPr>
            <a:spLocks noChangeShapeType="1"/>
          </p:cNvSpPr>
          <p:nvPr/>
        </p:nvSpPr>
        <p:spPr bwMode="auto">
          <a:xfrm>
            <a:off x="3259138" y="2625725"/>
            <a:ext cx="690562" cy="1444625"/>
          </a:xfrm>
          <a:prstGeom prst="line">
            <a:avLst/>
          </a:prstGeom>
          <a:noFill/>
          <a:ln w="25400">
            <a:solidFill>
              <a:schemeClr val="tx1"/>
            </a:solidFill>
            <a:round/>
            <a:headEnd/>
            <a:tailEnd/>
          </a:ln>
        </p:spPr>
        <p:txBody>
          <a:bodyPr/>
          <a:lstStyle/>
          <a:p>
            <a:endParaRPr lang="en-US"/>
          </a:p>
        </p:txBody>
      </p:sp>
      <p:sp>
        <p:nvSpPr>
          <p:cNvPr id="90119" name="Line 7"/>
          <p:cNvSpPr>
            <a:spLocks noChangeShapeType="1"/>
          </p:cNvSpPr>
          <p:nvPr/>
        </p:nvSpPr>
        <p:spPr bwMode="auto">
          <a:xfrm flipV="1">
            <a:off x="3946525" y="2593975"/>
            <a:ext cx="530225" cy="1441450"/>
          </a:xfrm>
          <a:prstGeom prst="line">
            <a:avLst/>
          </a:prstGeom>
          <a:noFill/>
          <a:ln w="25400">
            <a:solidFill>
              <a:schemeClr val="tx1"/>
            </a:solidFill>
            <a:round/>
            <a:headEnd/>
            <a:tailEnd/>
          </a:ln>
        </p:spPr>
        <p:txBody>
          <a:bodyPr/>
          <a:lstStyle/>
          <a:p>
            <a:endParaRPr lang="en-US"/>
          </a:p>
        </p:txBody>
      </p:sp>
      <p:sp>
        <p:nvSpPr>
          <p:cNvPr id="90120" name="Line 8"/>
          <p:cNvSpPr>
            <a:spLocks noChangeShapeType="1"/>
          </p:cNvSpPr>
          <p:nvPr/>
        </p:nvSpPr>
        <p:spPr bwMode="auto">
          <a:xfrm>
            <a:off x="5697538" y="2593975"/>
            <a:ext cx="685800" cy="1444625"/>
          </a:xfrm>
          <a:prstGeom prst="line">
            <a:avLst/>
          </a:prstGeom>
          <a:noFill/>
          <a:ln w="25400">
            <a:solidFill>
              <a:schemeClr val="tx1"/>
            </a:solidFill>
            <a:round/>
            <a:headEnd/>
            <a:tailEnd/>
          </a:ln>
        </p:spPr>
        <p:txBody>
          <a:bodyPr/>
          <a:lstStyle/>
          <a:p>
            <a:endParaRPr lang="en-US"/>
          </a:p>
        </p:txBody>
      </p:sp>
      <p:sp>
        <p:nvSpPr>
          <p:cNvPr id="90121" name="Text Box 9"/>
          <p:cNvSpPr txBox="1">
            <a:spLocks noChangeArrowheads="1"/>
          </p:cNvSpPr>
          <p:nvPr/>
        </p:nvSpPr>
        <p:spPr bwMode="auto">
          <a:xfrm>
            <a:off x="2754313" y="3505200"/>
            <a:ext cx="1068387" cy="517525"/>
          </a:xfrm>
          <a:prstGeom prst="rect">
            <a:avLst/>
          </a:prstGeom>
          <a:noFill/>
          <a:ln w="25400">
            <a:noFill/>
            <a:miter lim="800000"/>
            <a:headEnd/>
            <a:tailEnd/>
          </a:ln>
        </p:spPr>
        <p:txBody>
          <a:bodyPr>
            <a:spAutoFit/>
          </a:bodyPr>
          <a:lstStyle/>
          <a:p>
            <a:pPr algn="ctr">
              <a:spcBef>
                <a:spcPct val="50000"/>
              </a:spcBef>
            </a:pPr>
            <a:r>
              <a:rPr lang="en-US" sz="1400"/>
              <a:t>Data Collection</a:t>
            </a:r>
          </a:p>
        </p:txBody>
      </p:sp>
      <p:sp>
        <p:nvSpPr>
          <p:cNvPr id="90122" name="Text Box 10"/>
          <p:cNvSpPr txBox="1">
            <a:spLocks noChangeArrowheads="1"/>
          </p:cNvSpPr>
          <p:nvPr/>
        </p:nvSpPr>
        <p:spPr bwMode="auto">
          <a:xfrm>
            <a:off x="4038600" y="3657600"/>
            <a:ext cx="1031875" cy="304800"/>
          </a:xfrm>
          <a:prstGeom prst="rect">
            <a:avLst/>
          </a:prstGeom>
          <a:noFill/>
          <a:ln w="25400">
            <a:noFill/>
            <a:miter lim="800000"/>
            <a:headEnd/>
            <a:tailEnd/>
          </a:ln>
        </p:spPr>
        <p:txBody>
          <a:bodyPr>
            <a:spAutoFit/>
          </a:bodyPr>
          <a:lstStyle/>
          <a:p>
            <a:pPr algn="ctr">
              <a:spcBef>
                <a:spcPct val="50000"/>
              </a:spcBef>
            </a:pPr>
            <a:r>
              <a:rPr lang="en-US" sz="1400"/>
              <a:t>Analysis</a:t>
            </a:r>
          </a:p>
        </p:txBody>
      </p:sp>
      <p:sp>
        <p:nvSpPr>
          <p:cNvPr id="90123" name="Text Box 11"/>
          <p:cNvSpPr txBox="1">
            <a:spLocks noChangeArrowheads="1"/>
          </p:cNvSpPr>
          <p:nvPr/>
        </p:nvSpPr>
        <p:spPr bwMode="auto">
          <a:xfrm>
            <a:off x="5249863" y="3657600"/>
            <a:ext cx="990600" cy="304800"/>
          </a:xfrm>
          <a:prstGeom prst="rect">
            <a:avLst/>
          </a:prstGeom>
          <a:noFill/>
          <a:ln w="25400">
            <a:noFill/>
            <a:miter lim="800000"/>
            <a:headEnd/>
            <a:tailEnd/>
          </a:ln>
        </p:spPr>
        <p:txBody>
          <a:bodyPr>
            <a:spAutoFit/>
          </a:bodyPr>
          <a:lstStyle/>
          <a:p>
            <a:pPr algn="ctr">
              <a:spcBef>
                <a:spcPct val="50000"/>
              </a:spcBef>
            </a:pPr>
            <a:r>
              <a:rPr lang="en-US" sz="1400"/>
              <a:t>Guidance</a:t>
            </a:r>
          </a:p>
        </p:txBody>
      </p:sp>
      <p:sp>
        <p:nvSpPr>
          <p:cNvPr id="90124" name="Text Box 12"/>
          <p:cNvSpPr txBox="1">
            <a:spLocks noChangeArrowheads="1"/>
          </p:cNvSpPr>
          <p:nvPr/>
        </p:nvSpPr>
        <p:spPr bwMode="auto">
          <a:xfrm>
            <a:off x="2398713" y="1371600"/>
            <a:ext cx="4191000" cy="461963"/>
          </a:xfrm>
          <a:prstGeom prst="rect">
            <a:avLst/>
          </a:prstGeom>
          <a:noFill/>
          <a:ln w="25400">
            <a:noFill/>
            <a:miter lim="800000"/>
            <a:headEnd/>
            <a:tailEnd/>
          </a:ln>
        </p:spPr>
        <p:txBody>
          <a:bodyPr>
            <a:spAutoFit/>
          </a:bodyPr>
          <a:lstStyle/>
          <a:p>
            <a:pPr algn="ctr">
              <a:spcBef>
                <a:spcPct val="50000"/>
              </a:spcBef>
            </a:pPr>
            <a:r>
              <a:rPr lang="en-US" sz="2400"/>
              <a:t>Safe Patient Experiences</a:t>
            </a:r>
          </a:p>
        </p:txBody>
      </p:sp>
      <p:sp>
        <p:nvSpPr>
          <p:cNvPr id="90125" name="Line 14"/>
          <p:cNvSpPr>
            <a:spLocks noChangeShapeType="1"/>
          </p:cNvSpPr>
          <p:nvPr/>
        </p:nvSpPr>
        <p:spPr bwMode="auto">
          <a:xfrm flipV="1">
            <a:off x="5167313" y="2593975"/>
            <a:ext cx="530225" cy="1428750"/>
          </a:xfrm>
          <a:prstGeom prst="line">
            <a:avLst/>
          </a:prstGeom>
          <a:noFill/>
          <a:ln w="25400">
            <a:solidFill>
              <a:schemeClr val="tx1"/>
            </a:solidFill>
            <a:round/>
            <a:headEnd/>
            <a:tailEnd/>
          </a:ln>
        </p:spPr>
        <p:txBody>
          <a:bodyPr/>
          <a:lstStyle/>
          <a:p>
            <a:endParaRPr lang="en-US"/>
          </a:p>
        </p:txBody>
      </p:sp>
      <p:sp>
        <p:nvSpPr>
          <p:cNvPr id="90126" name="AutoShape 15"/>
          <p:cNvSpPr>
            <a:spLocks noChangeArrowheads="1"/>
          </p:cNvSpPr>
          <p:nvPr/>
        </p:nvSpPr>
        <p:spPr bwMode="auto">
          <a:xfrm>
            <a:off x="668338" y="2593975"/>
            <a:ext cx="1600200" cy="2241550"/>
          </a:xfrm>
          <a:prstGeom prst="flowChartExtract">
            <a:avLst/>
          </a:prstGeom>
          <a:noFill/>
          <a:ln w="25400">
            <a:solidFill>
              <a:srgbClr val="FF0000"/>
            </a:solidFill>
            <a:miter lim="800000"/>
            <a:headEnd/>
            <a:tailEnd/>
          </a:ln>
        </p:spPr>
        <p:txBody>
          <a:bodyPr wrap="none" anchor="ctr"/>
          <a:lstStyle/>
          <a:p>
            <a:endParaRPr lang="en-US"/>
          </a:p>
        </p:txBody>
      </p:sp>
      <p:sp>
        <p:nvSpPr>
          <p:cNvPr id="90127" name="AutoShape 16"/>
          <p:cNvSpPr>
            <a:spLocks noChangeArrowheads="1"/>
          </p:cNvSpPr>
          <p:nvPr/>
        </p:nvSpPr>
        <p:spPr bwMode="auto">
          <a:xfrm>
            <a:off x="6840538" y="2593975"/>
            <a:ext cx="1600200" cy="2241550"/>
          </a:xfrm>
          <a:prstGeom prst="flowChartExtract">
            <a:avLst/>
          </a:prstGeom>
          <a:noFill/>
          <a:ln w="25400">
            <a:solidFill>
              <a:srgbClr val="FF0000"/>
            </a:solidFill>
            <a:miter lim="800000"/>
            <a:headEnd/>
            <a:tailEnd/>
          </a:ln>
        </p:spPr>
        <p:txBody>
          <a:bodyPr wrap="none" anchor="ctr"/>
          <a:lstStyle/>
          <a:p>
            <a:endParaRPr lang="en-US"/>
          </a:p>
        </p:txBody>
      </p:sp>
      <p:sp>
        <p:nvSpPr>
          <p:cNvPr id="90128" name="Text Box 17"/>
          <p:cNvSpPr txBox="1">
            <a:spLocks noChangeArrowheads="1"/>
          </p:cNvSpPr>
          <p:nvPr/>
        </p:nvSpPr>
        <p:spPr bwMode="auto">
          <a:xfrm>
            <a:off x="820738" y="4378325"/>
            <a:ext cx="1295400" cy="336550"/>
          </a:xfrm>
          <a:prstGeom prst="rect">
            <a:avLst/>
          </a:prstGeom>
          <a:noFill/>
          <a:ln w="25400">
            <a:noFill/>
            <a:miter lim="800000"/>
            <a:headEnd/>
            <a:tailEnd/>
          </a:ln>
        </p:spPr>
        <p:txBody>
          <a:bodyPr>
            <a:spAutoFit/>
          </a:bodyPr>
          <a:lstStyle/>
          <a:p>
            <a:pPr algn="ctr">
              <a:spcBef>
                <a:spcPct val="50000"/>
              </a:spcBef>
            </a:pPr>
            <a:r>
              <a:rPr lang="en-US" sz="1600"/>
              <a:t>Education</a:t>
            </a:r>
          </a:p>
        </p:txBody>
      </p:sp>
      <p:sp>
        <p:nvSpPr>
          <p:cNvPr id="90129" name="Text Box 18"/>
          <p:cNvSpPr txBox="1">
            <a:spLocks noChangeArrowheads="1"/>
          </p:cNvSpPr>
          <p:nvPr/>
        </p:nvSpPr>
        <p:spPr bwMode="auto">
          <a:xfrm>
            <a:off x="6840538" y="4378325"/>
            <a:ext cx="1600200" cy="336550"/>
          </a:xfrm>
          <a:prstGeom prst="rect">
            <a:avLst/>
          </a:prstGeom>
          <a:noFill/>
          <a:ln w="25400">
            <a:noFill/>
            <a:miter lim="800000"/>
            <a:headEnd/>
            <a:tailEnd/>
          </a:ln>
        </p:spPr>
        <p:txBody>
          <a:bodyPr>
            <a:spAutoFit/>
          </a:bodyPr>
          <a:lstStyle/>
          <a:p>
            <a:pPr algn="ctr">
              <a:spcBef>
                <a:spcPct val="50000"/>
              </a:spcBef>
            </a:pPr>
            <a:r>
              <a:rPr lang="en-US" sz="1600"/>
              <a:t>Collaboration</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9" name="Slide Number Placeholder 4"/>
          <p:cNvSpPr>
            <a:spLocks noGrp="1"/>
          </p:cNvSpPr>
          <p:nvPr>
            <p:ph type="sldNum" sz="quarter" idx="12"/>
          </p:nvPr>
        </p:nvSpPr>
        <p:spPr>
          <a:xfrm>
            <a:off x="6553200" y="6492875"/>
            <a:ext cx="2133600" cy="365125"/>
          </a:xfrm>
          <a:noFill/>
          <a:ln/>
        </p:spPr>
        <p:txBody>
          <a:bodyPr/>
          <a:lstStyle/>
          <a:p>
            <a:endParaRPr lang="en-US" dirty="0"/>
          </a:p>
        </p:txBody>
      </p:sp>
      <p:sp>
        <p:nvSpPr>
          <p:cNvPr id="96258" name="Rectangle 2"/>
          <p:cNvSpPr>
            <a:spLocks noGrp="1" noChangeArrowheads="1"/>
          </p:cNvSpPr>
          <p:nvPr>
            <p:ph type="title" idx="4294967295"/>
          </p:nvPr>
        </p:nvSpPr>
        <p:spPr>
          <a:xfrm>
            <a:off x="0" y="47625"/>
            <a:ext cx="8229600" cy="1143000"/>
          </a:xfrm>
        </p:spPr>
        <p:txBody>
          <a:bodyPr>
            <a:normAutofit fontScale="90000"/>
          </a:bodyPr>
          <a:lstStyle/>
          <a:p>
            <a:r>
              <a:rPr lang="en-US" sz="3600" smtClean="0"/>
              <a:t>Build on Success of Patient Safety </a:t>
            </a:r>
            <a:br>
              <a:rPr lang="en-US" sz="3600" smtClean="0"/>
            </a:br>
            <a:r>
              <a:rPr lang="en-US" sz="3600" smtClean="0"/>
              <a:t>Advisory through Enhancement</a:t>
            </a:r>
          </a:p>
        </p:txBody>
      </p:sp>
      <p:pic>
        <p:nvPicPr>
          <p:cNvPr id="96260" name="Picture 6" descr="Advisory June 2010.jpg"/>
          <p:cNvPicPr>
            <a:picLocks noChangeAspect="1"/>
          </p:cNvPicPr>
          <p:nvPr/>
        </p:nvPicPr>
        <p:blipFill>
          <a:blip r:embed="rId3" cstate="print"/>
          <a:srcRect/>
          <a:stretch>
            <a:fillRect/>
          </a:stretch>
        </p:blipFill>
        <p:spPr bwMode="auto">
          <a:xfrm rot="4765982">
            <a:off x="849312" y="1931988"/>
            <a:ext cx="4513263" cy="3487738"/>
          </a:xfrm>
          <a:prstGeom prst="rect">
            <a:avLst/>
          </a:prstGeom>
          <a:noFill/>
          <a:ln w="19050">
            <a:solidFill>
              <a:srgbClr val="214F87"/>
            </a:solidFill>
            <a:miter lim="800000"/>
            <a:headEnd/>
            <a:tailEnd/>
          </a:ln>
        </p:spPr>
      </p:pic>
      <p:pic>
        <p:nvPicPr>
          <p:cNvPr id="96261" name="Picture 7" descr="Advisory March 2010.jpg"/>
          <p:cNvPicPr>
            <a:picLocks noChangeAspect="1"/>
          </p:cNvPicPr>
          <p:nvPr/>
        </p:nvPicPr>
        <p:blipFill>
          <a:blip r:embed="rId4" cstate="print"/>
          <a:srcRect/>
          <a:stretch>
            <a:fillRect/>
          </a:stretch>
        </p:blipFill>
        <p:spPr bwMode="auto">
          <a:xfrm rot="7042148">
            <a:off x="4063207" y="2182018"/>
            <a:ext cx="4394200" cy="3395663"/>
          </a:xfrm>
          <a:prstGeom prst="rect">
            <a:avLst/>
          </a:prstGeom>
          <a:noFill/>
          <a:ln w="19050">
            <a:solidFill>
              <a:srgbClr val="214F87"/>
            </a:solidFill>
            <a:miter lim="800000"/>
            <a:headEnd/>
            <a:tailEnd/>
          </a:ln>
        </p:spPr>
      </p:pic>
      <p:sp>
        <p:nvSpPr>
          <p:cNvPr id="6" name="TextBox 5"/>
          <p:cNvSpPr txBox="1"/>
          <p:nvPr/>
        </p:nvSpPr>
        <p:spPr>
          <a:xfrm>
            <a:off x="2895600" y="6248400"/>
            <a:ext cx="2743200" cy="369332"/>
          </a:xfrm>
          <a:prstGeom prst="rect">
            <a:avLst/>
          </a:prstGeom>
          <a:noFill/>
          <a:ln>
            <a:solidFill>
              <a:schemeClr val="tx1"/>
            </a:solidFill>
          </a:ln>
        </p:spPr>
        <p:txBody>
          <a:bodyPr wrap="square" rtlCol="0">
            <a:spAutoFit/>
          </a:bodyPr>
          <a:lstStyle/>
          <a:p>
            <a:pPr algn="ctr"/>
            <a:r>
              <a:rPr lang="en-US" dirty="0" smtClean="0"/>
              <a:t>300 articles by 2013</a:t>
            </a:r>
            <a:endParaRPr lang="en-US"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3"/>
          <p:cNvPicPr>
            <a:picLocks noChangeAspect="1" noChangeArrowheads="1"/>
          </p:cNvPicPr>
          <p:nvPr/>
        </p:nvPicPr>
        <p:blipFill>
          <a:blip r:embed="rId3" cstate="print"/>
          <a:srcRect/>
          <a:stretch>
            <a:fillRect/>
          </a:stretch>
        </p:blipFill>
        <p:spPr bwMode="auto">
          <a:xfrm>
            <a:off x="1371600" y="1219200"/>
            <a:ext cx="6705600" cy="5246688"/>
          </a:xfrm>
          <a:prstGeom prst="rect">
            <a:avLst/>
          </a:prstGeom>
          <a:noFill/>
          <a:ln w="9525">
            <a:noFill/>
            <a:miter lim="800000"/>
            <a:headEnd/>
            <a:tailEnd/>
          </a:ln>
        </p:spPr>
      </p:pic>
      <p:sp>
        <p:nvSpPr>
          <p:cNvPr id="98308" name="Slide Number Placeholder 4"/>
          <p:cNvSpPr>
            <a:spLocks noGrp="1"/>
          </p:cNvSpPr>
          <p:nvPr>
            <p:ph type="sldNum" sz="quarter" idx="12"/>
          </p:nvPr>
        </p:nvSpPr>
        <p:spPr>
          <a:xfrm>
            <a:off x="6553200" y="6492875"/>
            <a:ext cx="2133600" cy="365125"/>
          </a:xfrm>
          <a:noFill/>
          <a:ln/>
        </p:spPr>
        <p:txBody>
          <a:bodyPr/>
          <a:lstStyle/>
          <a:p>
            <a:endParaRPr lang="en-US"/>
          </a:p>
        </p:txBody>
      </p:sp>
      <p:sp>
        <p:nvSpPr>
          <p:cNvPr id="98307" name="Rectangle 2"/>
          <p:cNvSpPr>
            <a:spLocks noGrp="1" noChangeArrowheads="1"/>
          </p:cNvSpPr>
          <p:nvPr>
            <p:ph type="title" idx="4294967295"/>
          </p:nvPr>
        </p:nvSpPr>
        <p:spPr>
          <a:xfrm>
            <a:off x="0" y="0"/>
            <a:ext cx="7772400" cy="1089025"/>
          </a:xfrm>
        </p:spPr>
        <p:txBody>
          <a:bodyPr/>
          <a:lstStyle/>
          <a:p>
            <a:r>
              <a:rPr lang="en-US" smtClean="0"/>
              <a:t>www.patientsafetyauthority.org</a:t>
            </a: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Grp="1" noChangeArrowheads="1"/>
          </p:cNvSpPr>
          <p:nvPr>
            <p:ph type="title"/>
          </p:nvPr>
        </p:nvSpPr>
        <p:spPr/>
        <p:txBody>
          <a:bodyPr>
            <a:normAutofit fontScale="90000"/>
          </a:bodyPr>
          <a:lstStyle/>
          <a:p>
            <a:pPr>
              <a:defRPr/>
            </a:pPr>
            <a:r>
              <a:rPr lang="en-US" smtClean="0"/>
              <a:t>Patient Safety Education and Training</a:t>
            </a:r>
            <a:br>
              <a:rPr lang="en-US" smtClean="0"/>
            </a:br>
            <a:r>
              <a:rPr lang="en-US" sz="3556" smtClean="0"/>
              <a:t>Regional Education Programs</a:t>
            </a:r>
            <a:endParaRPr lang="en-US" sz="3556" dirty="0" smtClean="0"/>
          </a:p>
        </p:txBody>
      </p:sp>
      <p:sp>
        <p:nvSpPr>
          <p:cNvPr id="19460" name="Rectangle 3"/>
          <p:cNvSpPr>
            <a:spLocks noGrp="1" noChangeArrowheads="1"/>
          </p:cNvSpPr>
          <p:nvPr>
            <p:ph idx="1"/>
          </p:nvPr>
        </p:nvSpPr>
        <p:spPr>
          <a:xfrm>
            <a:off x="457200" y="1676400"/>
            <a:ext cx="8229600" cy="4954587"/>
          </a:xfrm>
        </p:spPr>
        <p:txBody>
          <a:bodyPr>
            <a:normAutofit fontScale="92500" lnSpcReduction="10000"/>
          </a:bodyPr>
          <a:lstStyle/>
          <a:p>
            <a:pPr marL="0" indent="0">
              <a:lnSpc>
                <a:spcPct val="80000"/>
              </a:lnSpc>
              <a:spcAft>
                <a:spcPts val="1800"/>
              </a:spcAft>
            </a:pPr>
            <a:r>
              <a:rPr lang="en-US" sz="2900" dirty="0" smtClean="0"/>
              <a:t> Developed standing educational programs:</a:t>
            </a:r>
          </a:p>
          <a:p>
            <a:pPr lvl="1" indent="0">
              <a:lnSpc>
                <a:spcPct val="80000"/>
              </a:lnSpc>
              <a:spcAft>
                <a:spcPts val="1800"/>
              </a:spcAft>
              <a:buSzPct val="100000"/>
              <a:buFont typeface="Lucida Grande"/>
              <a:buChar char="-"/>
            </a:pPr>
            <a:r>
              <a:rPr lang="en-US" sz="2900" dirty="0" smtClean="0"/>
              <a:t> Patient Safety Officer (PSO) boot camp</a:t>
            </a:r>
          </a:p>
          <a:p>
            <a:pPr lvl="1" indent="0">
              <a:lnSpc>
                <a:spcPct val="80000"/>
              </a:lnSpc>
              <a:spcAft>
                <a:spcPts val="1800"/>
              </a:spcAft>
              <a:buSzPct val="100000"/>
              <a:buFont typeface="Lucida Grande"/>
              <a:buChar char="-"/>
            </a:pPr>
            <a:r>
              <a:rPr lang="en-US" sz="2900" dirty="0" smtClean="0"/>
              <a:t> Beyond the Basics </a:t>
            </a:r>
          </a:p>
          <a:p>
            <a:pPr lvl="1" indent="0">
              <a:lnSpc>
                <a:spcPct val="80000"/>
              </a:lnSpc>
              <a:spcAft>
                <a:spcPts val="1800"/>
              </a:spcAft>
              <a:buSzPct val="100000"/>
              <a:buFont typeface="Lucida Grande"/>
              <a:buChar char="-"/>
            </a:pPr>
            <a:r>
              <a:rPr lang="en-US" sz="2900" dirty="0" smtClean="0"/>
              <a:t> MRSA reduction in </a:t>
            </a:r>
            <a:r>
              <a:rPr lang="en-US" sz="2900" dirty="0" err="1" smtClean="0"/>
              <a:t>ASFs</a:t>
            </a:r>
            <a:endParaRPr lang="en-US" sz="2900" dirty="0" smtClean="0"/>
          </a:p>
          <a:p>
            <a:pPr marL="0" indent="0">
              <a:lnSpc>
                <a:spcPct val="80000"/>
              </a:lnSpc>
              <a:spcAft>
                <a:spcPts val="1800"/>
              </a:spcAft>
            </a:pPr>
            <a:r>
              <a:rPr lang="en-US" sz="2900" dirty="0" smtClean="0"/>
              <a:t> Patient Safety – You Design</a:t>
            </a:r>
          </a:p>
          <a:p>
            <a:pPr lvl="1" indent="0">
              <a:lnSpc>
                <a:spcPct val="80000"/>
              </a:lnSpc>
              <a:spcAft>
                <a:spcPts val="1800"/>
              </a:spcAft>
              <a:buSzPct val="101000"/>
              <a:buFont typeface="Lucida Grande"/>
              <a:buChar char="-"/>
            </a:pPr>
            <a:r>
              <a:rPr lang="en-US" sz="2900" dirty="0" smtClean="0"/>
              <a:t> Root Cause Analysis</a:t>
            </a:r>
          </a:p>
          <a:p>
            <a:pPr lvl="1" indent="0">
              <a:lnSpc>
                <a:spcPct val="80000"/>
              </a:lnSpc>
              <a:spcAft>
                <a:spcPts val="1800"/>
              </a:spcAft>
              <a:buSzPct val="101000"/>
              <a:buFont typeface="Lucida Grande"/>
              <a:buChar char="-"/>
            </a:pPr>
            <a:r>
              <a:rPr lang="en-US" sz="2900" dirty="0" smtClean="0"/>
              <a:t> Data Matters</a:t>
            </a:r>
          </a:p>
          <a:p>
            <a:pPr lvl="1" indent="0">
              <a:lnSpc>
                <a:spcPct val="80000"/>
              </a:lnSpc>
              <a:spcAft>
                <a:spcPts val="1800"/>
              </a:spcAft>
              <a:buSzPct val="101000"/>
              <a:buFont typeface="Lucida Grande"/>
              <a:buChar char="-"/>
            </a:pPr>
            <a:r>
              <a:rPr lang="en-US" sz="2900" dirty="0" smtClean="0"/>
              <a:t> Just Culture</a:t>
            </a:r>
          </a:p>
          <a:p>
            <a:pPr lvl="1" indent="0">
              <a:lnSpc>
                <a:spcPct val="80000"/>
              </a:lnSpc>
              <a:spcAft>
                <a:spcPts val="1800"/>
              </a:spcAft>
              <a:buSzPct val="101000"/>
              <a:buFont typeface="Lucida Grande"/>
              <a:buChar char="-"/>
            </a:pPr>
            <a:r>
              <a:rPr lang="en-US" sz="2900" dirty="0" smtClean="0"/>
              <a:t> Teamwork</a:t>
            </a:r>
          </a:p>
          <a:p>
            <a:pPr marL="0" indent="0">
              <a:lnSpc>
                <a:spcPct val="80000"/>
              </a:lnSpc>
            </a:pPr>
            <a:endParaRPr lang="en-US" sz="1700" dirty="0" smtClean="0"/>
          </a:p>
        </p:txBody>
      </p:sp>
      <p:sp>
        <p:nvSpPr>
          <p:cNvPr id="100354" name="Slide Number Placeholder 5"/>
          <p:cNvSpPr>
            <a:spLocks noGrp="1"/>
          </p:cNvSpPr>
          <p:nvPr>
            <p:ph type="sldNum" sz="quarter" idx="10"/>
          </p:nvPr>
        </p:nvSpPr>
        <p:spPr>
          <a:noFill/>
          <a:ln/>
        </p:spPr>
        <p:txBody>
          <a:bodyPr/>
          <a:lstStyle/>
          <a:p>
            <a:endParaRPr lang="en-US">
              <a:latin typeface="Arial"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3" name="Rectangle 2"/>
          <p:cNvSpPr>
            <a:spLocks noGrp="1" noChangeArrowheads="1"/>
          </p:cNvSpPr>
          <p:nvPr>
            <p:ph type="title"/>
          </p:nvPr>
        </p:nvSpPr>
        <p:spPr>
          <a:xfrm>
            <a:off x="457200" y="0"/>
            <a:ext cx="8229600" cy="1112838"/>
          </a:xfrm>
        </p:spPr>
        <p:txBody>
          <a:bodyPr/>
          <a:lstStyle/>
          <a:p>
            <a:r>
              <a:rPr lang="en-US" sz="3600" dirty="0" smtClean="0"/>
              <a:t>Patient Safety Education and Training</a:t>
            </a:r>
            <a:br>
              <a:rPr lang="en-US" sz="3600" dirty="0" smtClean="0"/>
            </a:br>
            <a:r>
              <a:rPr lang="en-US" sz="3600" dirty="0" smtClean="0"/>
              <a:t>Hospital/System-Specific Programs</a:t>
            </a:r>
          </a:p>
        </p:txBody>
      </p:sp>
      <p:sp>
        <p:nvSpPr>
          <p:cNvPr id="102404" name="Rectangle 3"/>
          <p:cNvSpPr>
            <a:spLocks noGrp="1" noChangeArrowheads="1"/>
          </p:cNvSpPr>
          <p:nvPr>
            <p:ph sz="half" idx="1"/>
          </p:nvPr>
        </p:nvSpPr>
        <p:spPr>
          <a:ln>
            <a:solidFill>
              <a:schemeClr val="tx1"/>
            </a:solidFill>
          </a:ln>
        </p:spPr>
        <p:txBody>
          <a:bodyPr/>
          <a:lstStyle/>
          <a:p>
            <a:pPr marL="0" indent="0">
              <a:buFontTx/>
              <a:buChar char="•"/>
            </a:pPr>
            <a:r>
              <a:rPr lang="en-US" sz="2000" dirty="0" smtClean="0"/>
              <a:t> </a:t>
            </a:r>
            <a:r>
              <a:rPr lang="en-US" sz="2200" dirty="0" smtClean="0"/>
              <a:t>Why reporting matters</a:t>
            </a:r>
          </a:p>
          <a:p>
            <a:pPr marL="0" indent="0">
              <a:buFontTx/>
              <a:buChar char="•"/>
            </a:pPr>
            <a:r>
              <a:rPr lang="en-US" sz="2200" dirty="0" smtClean="0"/>
              <a:t> Human Factors</a:t>
            </a:r>
          </a:p>
          <a:p>
            <a:pPr marL="0" indent="0">
              <a:buFontTx/>
              <a:buChar char="•"/>
            </a:pPr>
            <a:r>
              <a:rPr lang="en-US" sz="2200" dirty="0" smtClean="0"/>
              <a:t> Wrong Site Surgery</a:t>
            </a:r>
          </a:p>
          <a:p>
            <a:pPr marL="0" indent="0">
              <a:buFontTx/>
              <a:buChar char="•"/>
            </a:pPr>
            <a:r>
              <a:rPr lang="en-US" sz="2200" dirty="0" smtClean="0"/>
              <a:t> System-based causes of    	medication errors </a:t>
            </a:r>
          </a:p>
          <a:p>
            <a:pPr marL="0" indent="0">
              <a:buFontTx/>
              <a:buChar char="•"/>
            </a:pPr>
            <a:r>
              <a:rPr lang="en-US" sz="2200" dirty="0" smtClean="0"/>
              <a:t> Role of human factors in 	medication errors</a:t>
            </a:r>
          </a:p>
          <a:p>
            <a:pPr marL="0" indent="0">
              <a:buFontTx/>
              <a:buChar char="•"/>
            </a:pPr>
            <a:r>
              <a:rPr lang="en-US" sz="2200" dirty="0" smtClean="0"/>
              <a:t> Medication error detection and 	reporting</a:t>
            </a:r>
          </a:p>
          <a:p>
            <a:pPr marL="0" indent="0">
              <a:buFontTx/>
              <a:buChar char="•"/>
            </a:pPr>
            <a:r>
              <a:rPr lang="en-US" sz="2200" dirty="0" smtClean="0"/>
              <a:t> High-alert medications and 	high-risk processes</a:t>
            </a:r>
          </a:p>
          <a:p>
            <a:pPr marL="0" indent="0">
              <a:buFontTx/>
              <a:buChar char="•"/>
            </a:pPr>
            <a:r>
              <a:rPr lang="en-US" sz="2200" dirty="0" smtClean="0"/>
              <a:t> Educating patients about 	medication error prevention</a:t>
            </a:r>
          </a:p>
        </p:txBody>
      </p:sp>
      <p:sp>
        <p:nvSpPr>
          <p:cNvPr id="13" name="Content Placeholder 12"/>
          <p:cNvSpPr>
            <a:spLocks noGrp="1"/>
          </p:cNvSpPr>
          <p:nvPr>
            <p:ph sz="half" idx="2"/>
          </p:nvPr>
        </p:nvSpPr>
        <p:spPr>
          <a:ln>
            <a:solidFill>
              <a:schemeClr val="tx1"/>
            </a:solidFill>
          </a:ln>
        </p:spPr>
        <p:txBody>
          <a:bodyPr/>
          <a:lstStyle/>
          <a:p>
            <a:pPr marL="0" indent="0">
              <a:buFontTx/>
              <a:buChar char="•"/>
            </a:pPr>
            <a:r>
              <a:rPr lang="en-US" sz="2200" dirty="0" smtClean="0"/>
              <a:t> Patient-controlled analgesia</a:t>
            </a:r>
          </a:p>
          <a:p>
            <a:pPr marL="0" indent="0">
              <a:buFontTx/>
              <a:buChar char="•"/>
            </a:pPr>
            <a:r>
              <a:rPr lang="en-US" sz="2200" dirty="0" smtClean="0"/>
              <a:t> Bedside bar-coding 	technology</a:t>
            </a:r>
          </a:p>
          <a:p>
            <a:pPr marL="0" indent="0">
              <a:buFontTx/>
              <a:buChar char="•"/>
            </a:pPr>
            <a:r>
              <a:rPr lang="en-US" sz="2200" dirty="0" smtClean="0"/>
              <a:t> Intimidation in the workplace</a:t>
            </a:r>
          </a:p>
          <a:p>
            <a:pPr marL="0" indent="0">
              <a:buFontTx/>
              <a:buChar char="•"/>
            </a:pPr>
            <a:r>
              <a:rPr lang="en-US" sz="2200" dirty="0" smtClean="0"/>
              <a:t> Building a culture of safety</a:t>
            </a:r>
          </a:p>
          <a:p>
            <a:pPr marL="0" indent="0">
              <a:buFontTx/>
              <a:buChar char="•"/>
            </a:pPr>
            <a:r>
              <a:rPr lang="en-US" sz="2200" dirty="0" smtClean="0"/>
              <a:t> Preventing errors with look-	alike and sound-alike drug 	names</a:t>
            </a:r>
          </a:p>
          <a:p>
            <a:pPr marL="0" indent="0">
              <a:buFontTx/>
              <a:buChar char="•"/>
            </a:pPr>
            <a:r>
              <a:rPr lang="en-US" sz="2200" dirty="0" smtClean="0"/>
              <a:t> Preventing medication errors 	in critical access hospitals </a:t>
            </a:r>
          </a:p>
          <a:p>
            <a:pPr marL="0" indent="0">
              <a:buFontTx/>
              <a:buChar char="•"/>
            </a:pPr>
            <a:r>
              <a:rPr lang="en-US" sz="2200" dirty="0" smtClean="0"/>
              <a:t> Preventing errors with high-	risk patient populations 	(oncology or pediatrics)  </a:t>
            </a:r>
          </a:p>
          <a:p>
            <a:endParaRPr lang="en-US" sz="2200" dirty="0"/>
          </a:p>
        </p:txBody>
      </p:sp>
      <p:sp>
        <p:nvSpPr>
          <p:cNvPr id="102402" name="Slide Number Placeholder 5"/>
          <p:cNvSpPr>
            <a:spLocks noGrp="1"/>
          </p:cNvSpPr>
          <p:nvPr>
            <p:ph type="sldNum" sz="quarter" idx="10"/>
          </p:nvPr>
        </p:nvSpPr>
        <p:spPr>
          <a:noFill/>
          <a:ln/>
        </p:spPr>
        <p:txBody>
          <a:bodyPr/>
          <a:lstStyle/>
          <a:p>
            <a:endParaRPr lang="en-US" dirty="0">
              <a:latin typeface="Arial"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Title 1"/>
          <p:cNvSpPr>
            <a:spLocks noGrp="1"/>
          </p:cNvSpPr>
          <p:nvPr>
            <p:ph type="title"/>
          </p:nvPr>
        </p:nvSpPr>
        <p:spPr>
          <a:xfrm>
            <a:off x="685800" y="381000"/>
            <a:ext cx="7772400" cy="1165225"/>
          </a:xfrm>
        </p:spPr>
        <p:txBody>
          <a:bodyPr/>
          <a:lstStyle/>
          <a:p>
            <a:r>
              <a:rPr lang="en-US" sz="4000" smtClean="0"/>
              <a:t>Patient Safety Education Attendance</a:t>
            </a:r>
          </a:p>
        </p:txBody>
      </p:sp>
      <p:graphicFrame>
        <p:nvGraphicFramePr>
          <p:cNvPr id="104450" name="Content Placeholder 3"/>
          <p:cNvGraphicFramePr>
            <a:graphicFrameLocks noGrp="1"/>
          </p:cNvGraphicFramePr>
          <p:nvPr>
            <p:ph idx="1"/>
          </p:nvPr>
        </p:nvGraphicFramePr>
        <p:xfrm>
          <a:off x="457200" y="1601788"/>
          <a:ext cx="8229600" cy="4522787"/>
        </p:xfrm>
        <a:graphic>
          <a:graphicData uri="http://schemas.openxmlformats.org/presentationml/2006/ole">
            <p:oleObj spid="_x0000_s104450" r:id="rId3" imgW="8228920" imgH="4522858" progId="Excel.Sheet.8">
              <p:embed/>
            </p:oleObj>
          </a:graphicData>
        </a:graphic>
      </p:graphicFrame>
      <p:sp>
        <p:nvSpPr>
          <p:cNvPr id="104452" name="Date Placeholder 3"/>
          <p:cNvSpPr>
            <a:spLocks noGrp="1"/>
          </p:cNvSpPr>
          <p:nvPr>
            <p:ph type="dt" sz="half" idx="10"/>
          </p:nvPr>
        </p:nvSpPr>
        <p:spPr bwMode="auto">
          <a:xfrm>
            <a:off x="8442325" y="6467475"/>
            <a:ext cx="244475" cy="254000"/>
          </a:xfrm>
          <a:prstGeom prst="rect">
            <a:avLst/>
          </a:prstGeom>
          <a:noFill/>
          <a:ln w="12700">
            <a:round/>
            <a:headEnd/>
            <a:tailEnd/>
          </a:ln>
        </p:spPr>
        <p:txBody>
          <a:bodyPr lIns="38100" tIns="38100" rIns="38100" bIns="38100" anchor="ctr"/>
          <a:lstStyle/>
          <a:p>
            <a:pPr algn="r">
              <a:buClrTx/>
            </a:pPr>
            <a:endParaRPr lang="en-US"/>
          </a:p>
        </p:txBody>
      </p:sp>
      <p:sp>
        <p:nvSpPr>
          <p:cNvPr id="104454" name="Footer Placeholder 5"/>
          <p:cNvSpPr>
            <a:spLocks noGrp="1"/>
          </p:cNvSpPr>
          <p:nvPr>
            <p:ph type="ftr" sz="quarter" idx="11"/>
          </p:nvPr>
        </p:nvSpPr>
        <p:spPr bwMode="auto">
          <a:xfrm>
            <a:off x="2895600" y="6537325"/>
            <a:ext cx="3276600" cy="320675"/>
          </a:xfrm>
          <a:prstGeom prst="rect">
            <a:avLst/>
          </a:prstGeom>
          <a:noFill/>
          <a:ln>
            <a:miter lim="800000"/>
            <a:headEnd/>
            <a:tailEnd/>
          </a:ln>
        </p:spPr>
        <p:txBody>
          <a:bodyPr/>
          <a:lstStyle/>
          <a:p>
            <a:endParaRPr lang="en-US"/>
          </a:p>
        </p:txBody>
      </p:sp>
      <p:sp>
        <p:nvSpPr>
          <p:cNvPr id="104453" name="Slide Number Placeholder 4"/>
          <p:cNvSpPr>
            <a:spLocks noGrp="1"/>
          </p:cNvSpPr>
          <p:nvPr>
            <p:ph type="sldNum" sz="quarter" idx="12"/>
          </p:nvPr>
        </p:nvSpPr>
        <p:spPr>
          <a:xfrm>
            <a:off x="6553200" y="6492875"/>
            <a:ext cx="2133600" cy="365125"/>
          </a:xfrm>
          <a:noFill/>
          <a:ln/>
        </p:spPr>
        <p:txBody>
          <a:bodyPr/>
          <a:lstStyle/>
          <a:p>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533400" y="304800"/>
            <a:ext cx="8382000" cy="936625"/>
          </a:xfrm>
        </p:spPr>
        <p:txBody>
          <a:bodyPr/>
          <a:lstStyle/>
          <a:p>
            <a:r>
              <a:rPr lang="en-US" sz="4000" dirty="0" smtClean="0"/>
              <a:t>Patient Safety Liaison Program (</a:t>
            </a:r>
            <a:r>
              <a:rPr lang="en-US" sz="4000" dirty="0" err="1" smtClean="0"/>
              <a:t>PSLs</a:t>
            </a:r>
            <a:r>
              <a:rPr lang="en-US" sz="4000" dirty="0" smtClean="0"/>
              <a:t>)</a:t>
            </a:r>
          </a:p>
        </p:txBody>
      </p:sp>
      <p:sp>
        <p:nvSpPr>
          <p:cNvPr id="22532" name="Rectangle 3"/>
          <p:cNvSpPr>
            <a:spLocks noGrp="1" noChangeArrowheads="1"/>
          </p:cNvSpPr>
          <p:nvPr>
            <p:ph idx="1"/>
          </p:nvPr>
        </p:nvSpPr>
        <p:spPr>
          <a:xfrm>
            <a:off x="533400" y="1371600"/>
            <a:ext cx="7772400" cy="5181600"/>
          </a:xfrm>
        </p:spPr>
        <p:txBody>
          <a:bodyPr>
            <a:normAutofit lnSpcReduction="10000"/>
          </a:bodyPr>
          <a:lstStyle/>
          <a:p>
            <a:r>
              <a:rPr lang="en-US" sz="2800" dirty="0" smtClean="0"/>
              <a:t>PSL promotes patient safety activities  	within a designated region:</a:t>
            </a:r>
          </a:p>
          <a:p>
            <a:pPr lvl="2"/>
            <a:r>
              <a:rPr lang="en-US" sz="2800" dirty="0" smtClean="0"/>
              <a:t>Increase direct interaction with reporting 	  facilities</a:t>
            </a:r>
          </a:p>
          <a:p>
            <a:pPr lvl="2"/>
            <a:r>
              <a:rPr lang="en-US" sz="2800" dirty="0" smtClean="0"/>
              <a:t>Develop, schedule, and conduct training</a:t>
            </a:r>
          </a:p>
          <a:p>
            <a:pPr lvl="2"/>
            <a:r>
              <a:rPr lang="en-US" sz="2800" dirty="0" smtClean="0"/>
              <a:t>Facilitate PSO sharing and communication</a:t>
            </a:r>
          </a:p>
          <a:p>
            <a:pPr lvl="2"/>
            <a:r>
              <a:rPr lang="en-US" sz="2800" dirty="0" smtClean="0"/>
              <a:t>Organize and manage facility work groups </a:t>
            </a:r>
          </a:p>
          <a:p>
            <a:pPr lvl="2"/>
            <a:r>
              <a:rPr lang="en-US" sz="2800" dirty="0" smtClean="0"/>
              <a:t>Review reporting trends</a:t>
            </a:r>
          </a:p>
          <a:p>
            <a:pPr lvl="2"/>
            <a:r>
              <a:rPr lang="en-US" sz="2800" dirty="0" smtClean="0"/>
              <a:t>Advance the use of the patient safety knowledge exchange</a:t>
            </a:r>
          </a:p>
          <a:p>
            <a:pPr lvl="2"/>
            <a:r>
              <a:rPr lang="en-US" sz="2800" dirty="0" smtClean="0"/>
              <a:t>Serve as two-way information conduit</a:t>
            </a:r>
          </a:p>
          <a:p>
            <a:pPr lvl="1"/>
            <a:endParaRPr lang="en-US" sz="2800" dirty="0" smtClean="0"/>
          </a:p>
        </p:txBody>
      </p:sp>
      <p:sp>
        <p:nvSpPr>
          <p:cNvPr id="105474" name="Slide Number Placeholder 5"/>
          <p:cNvSpPr>
            <a:spLocks noGrp="1"/>
          </p:cNvSpPr>
          <p:nvPr>
            <p:ph type="sldNum"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a:xfrm>
            <a:off x="990600" y="228600"/>
            <a:ext cx="7772400" cy="936625"/>
          </a:xfrm>
        </p:spPr>
        <p:txBody>
          <a:bodyPr/>
          <a:lstStyle/>
          <a:p>
            <a:r>
              <a:rPr lang="en-US" dirty="0" smtClean="0"/>
              <a:t>PSL Regions </a:t>
            </a:r>
          </a:p>
        </p:txBody>
      </p:sp>
      <p:sp>
        <p:nvSpPr>
          <p:cNvPr id="107524" name="Footer Placeholder 8"/>
          <p:cNvSpPr>
            <a:spLocks noGrp="1"/>
          </p:cNvSpPr>
          <p:nvPr>
            <p:ph type="ftr" sz="quarter" idx="11"/>
          </p:nvPr>
        </p:nvSpPr>
        <p:spPr bwMode="auto">
          <a:xfrm>
            <a:off x="0" y="6537325"/>
            <a:ext cx="3276600" cy="320675"/>
          </a:xfrm>
          <a:prstGeom prst="rect">
            <a:avLst/>
          </a:prstGeom>
          <a:noFill/>
          <a:ln>
            <a:miter lim="800000"/>
            <a:headEnd/>
            <a:tailEnd/>
          </a:ln>
        </p:spPr>
        <p:txBody>
          <a:bodyPr/>
          <a:lstStyle/>
          <a:p>
            <a:r>
              <a:rPr lang="en-US"/>
              <a:t>2</a:t>
            </a:r>
          </a:p>
        </p:txBody>
      </p:sp>
      <p:pic>
        <p:nvPicPr>
          <p:cNvPr id="107525" name="Picture 6"/>
          <p:cNvPicPr>
            <a:picLocks noChangeAspect="1" noChangeArrowheads="1"/>
          </p:cNvPicPr>
          <p:nvPr/>
        </p:nvPicPr>
        <p:blipFill>
          <a:blip r:embed="rId3" cstate="print"/>
          <a:srcRect/>
          <a:stretch>
            <a:fillRect/>
          </a:stretch>
        </p:blipFill>
        <p:spPr bwMode="auto">
          <a:xfrm>
            <a:off x="304800" y="1371600"/>
            <a:ext cx="8534400" cy="4724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spect="1" noChangeArrowheads="1"/>
          </p:cNvSpPr>
          <p:nvPr>
            <p:ph type="title"/>
          </p:nvPr>
        </p:nvSpPr>
        <p:spPr>
          <a:xfrm>
            <a:off x="457200" y="304800"/>
            <a:ext cx="8229600" cy="754053"/>
          </a:xfrm>
        </p:spPr>
        <p:txBody>
          <a:bodyPr wrap="square">
            <a:spAutoFit/>
          </a:bodyPr>
          <a:lstStyle/>
          <a:p>
            <a:r>
              <a:rPr lang="en-US" dirty="0" smtClean="0"/>
              <a:t>PA </a:t>
            </a:r>
            <a:r>
              <a:rPr lang="en-US" dirty="0" err="1" smtClean="0"/>
              <a:t>Mcare</a:t>
            </a:r>
            <a:r>
              <a:rPr lang="en-US" dirty="0" smtClean="0"/>
              <a:t> Law 2002</a:t>
            </a:r>
          </a:p>
        </p:txBody>
      </p:sp>
      <p:sp>
        <p:nvSpPr>
          <p:cNvPr id="28675" name="Rectangle 3"/>
          <p:cNvSpPr>
            <a:spLocks noGrp="1" noChangeArrowheads="1"/>
          </p:cNvSpPr>
          <p:nvPr>
            <p:ph idx="1"/>
          </p:nvPr>
        </p:nvSpPr>
        <p:spPr>
          <a:xfrm>
            <a:off x="457200" y="1295400"/>
            <a:ext cx="8229600" cy="4527550"/>
          </a:xfrm>
        </p:spPr>
        <p:txBody>
          <a:bodyPr rtlCol="0">
            <a:noAutofit/>
          </a:bodyPr>
          <a:lstStyle/>
          <a:p>
            <a:pPr fontAlgn="auto">
              <a:lnSpc>
                <a:spcPct val="90000"/>
              </a:lnSpc>
              <a:spcAft>
                <a:spcPts val="1200"/>
              </a:spcAft>
              <a:buFont typeface="Arial"/>
              <a:buChar char="•"/>
              <a:defRPr/>
            </a:pPr>
            <a:r>
              <a:rPr lang="en-US" sz="3000" dirty="0" smtClean="0">
                <a:ea typeface="+mn-ea"/>
              </a:rPr>
              <a:t>Created </a:t>
            </a:r>
            <a:r>
              <a:rPr lang="en-US" sz="3000" dirty="0">
                <a:ea typeface="+mn-ea"/>
              </a:rPr>
              <a:t>Patient Safety Authority</a:t>
            </a:r>
          </a:p>
          <a:p>
            <a:pPr fontAlgn="auto">
              <a:lnSpc>
                <a:spcPct val="90000"/>
              </a:lnSpc>
              <a:spcAft>
                <a:spcPts val="1200"/>
              </a:spcAft>
              <a:buFont typeface="Arial"/>
              <a:buChar char="•"/>
              <a:defRPr/>
            </a:pPr>
            <a:r>
              <a:rPr lang="en-US" sz="3000" dirty="0" smtClean="0">
                <a:ea typeface="+mn-ea"/>
              </a:rPr>
              <a:t>Established </a:t>
            </a:r>
            <a:r>
              <a:rPr lang="en-US" sz="3000" dirty="0">
                <a:ea typeface="+mn-ea"/>
              </a:rPr>
              <a:t>Patient Safety Trust Fund</a:t>
            </a:r>
            <a:endParaRPr lang="en-US" sz="3000" dirty="0" smtClean="0">
              <a:ea typeface="+mn-ea"/>
            </a:endParaRPr>
          </a:p>
          <a:p>
            <a:pPr fontAlgn="auto">
              <a:lnSpc>
                <a:spcPct val="90000"/>
              </a:lnSpc>
              <a:spcAft>
                <a:spcPts val="1200"/>
              </a:spcAft>
              <a:buFont typeface="Arial"/>
              <a:buChar char="•"/>
              <a:defRPr/>
            </a:pPr>
            <a:r>
              <a:rPr lang="en-US" sz="3000" dirty="0" smtClean="0">
                <a:ea typeface="+mn-ea"/>
              </a:rPr>
              <a:t>Required </a:t>
            </a:r>
            <a:r>
              <a:rPr lang="en-US" sz="3000" dirty="0">
                <a:ea typeface="+mn-ea"/>
              </a:rPr>
              <a:t>mandatory reporting of serious events, incidents, and infrastructure failures in medical </a:t>
            </a:r>
            <a:r>
              <a:rPr lang="en-US" sz="3000" dirty="0" smtClean="0">
                <a:ea typeface="+mn-ea"/>
              </a:rPr>
              <a:t>facilities </a:t>
            </a:r>
            <a:r>
              <a:rPr lang="en-US" sz="3000" dirty="0" smtClean="0">
                <a:latin typeface="Calibri" pitchFamily="-110" charset="0"/>
                <a:cs typeface="Calibri" pitchFamily="-110" charset="0"/>
                <a:sym typeface="Calibri" pitchFamily="-110" charset="0"/>
              </a:rPr>
              <a:t>making Pennsylvania the first and only state to require reporting of both actual adverse events and near misses (incidents) </a:t>
            </a:r>
            <a:endParaRPr lang="en-US" sz="3000" dirty="0" smtClean="0">
              <a:ea typeface="+mn-ea"/>
            </a:endParaRPr>
          </a:p>
          <a:p>
            <a:pPr fontAlgn="auto">
              <a:lnSpc>
                <a:spcPct val="90000"/>
              </a:lnSpc>
              <a:spcAft>
                <a:spcPts val="1200"/>
              </a:spcAft>
              <a:buFont typeface="Arial"/>
              <a:buChar char="•"/>
              <a:defRPr/>
            </a:pPr>
            <a:r>
              <a:rPr lang="en-US" sz="3000" dirty="0" smtClean="0">
                <a:ea typeface="+mn-ea"/>
              </a:rPr>
              <a:t>Required </a:t>
            </a:r>
            <a:r>
              <a:rPr lang="en-US" sz="3000" dirty="0">
                <a:ea typeface="+mn-ea"/>
              </a:rPr>
              <a:t>mandatory disclosure of serious events to patients</a:t>
            </a:r>
          </a:p>
          <a:p>
            <a:pPr fontAlgn="auto">
              <a:lnSpc>
                <a:spcPct val="90000"/>
              </a:lnSpc>
              <a:spcAft>
                <a:spcPts val="1200"/>
              </a:spcAft>
              <a:buFont typeface="Arial"/>
              <a:buChar char="•"/>
              <a:defRPr/>
            </a:pPr>
            <a:r>
              <a:rPr lang="en-US" sz="3000" dirty="0" smtClean="0">
                <a:ea typeface="+mn-ea"/>
              </a:rPr>
              <a:t>Provided </a:t>
            </a:r>
            <a:r>
              <a:rPr lang="en-US" sz="3000" dirty="0">
                <a:ea typeface="+mn-ea"/>
              </a:rPr>
              <a:t>penalties for failure to report</a:t>
            </a:r>
          </a:p>
        </p:txBody>
      </p:sp>
      <p:sp>
        <p:nvSpPr>
          <p:cNvPr id="4" name="Date Placeholder 3"/>
          <p:cNvSpPr>
            <a:spLocks noGrp="1"/>
          </p:cNvSpPr>
          <p:nvPr>
            <p:ph type="dt" sz="quarter" idx="4294967295"/>
          </p:nvPr>
        </p:nvSpPr>
        <p:spPr>
          <a:xfrm>
            <a:off x="0" y="6356350"/>
            <a:ext cx="2133600" cy="365125"/>
          </a:xfrm>
          <a:prstGeom prst="rect">
            <a:avLst/>
          </a:prstGeom>
        </p:spPr>
        <p:txBody>
          <a:bodyPr/>
          <a:lstStyle/>
          <a:p>
            <a:r>
              <a:rPr lang="en-US" dirty="0"/>
              <a:t> </a:t>
            </a:r>
            <a:r>
              <a:rPr lang="en-US" dirty="0" smtClean="0"/>
              <a:t> </a:t>
            </a:r>
            <a:endParaRPr lang="en-US" sz="2000"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1"/>
          <p:cNvSpPr>
            <a:spLocks noGrp="1" noChangeArrowheads="1"/>
          </p:cNvSpPr>
          <p:nvPr>
            <p:ph type="title"/>
          </p:nvPr>
        </p:nvSpPr>
        <p:spPr>
          <a:xfrm>
            <a:off x="457200" y="228600"/>
            <a:ext cx="8229600" cy="960438"/>
          </a:xfrm>
        </p:spPr>
        <p:txBody>
          <a:bodyPr/>
          <a:lstStyle/>
          <a:p>
            <a:r>
              <a:rPr lang="en-US" dirty="0" err="1" smtClean="0"/>
              <a:t>PSA’s</a:t>
            </a:r>
            <a:r>
              <a:rPr lang="en-US" dirty="0" smtClean="0"/>
              <a:t> Collaborative Projects</a:t>
            </a:r>
          </a:p>
        </p:txBody>
      </p:sp>
      <p:sp>
        <p:nvSpPr>
          <p:cNvPr id="115715" name="Rectangle 2"/>
          <p:cNvSpPr>
            <a:spLocks noGrp="1" noChangeArrowheads="1"/>
          </p:cNvSpPr>
          <p:nvPr>
            <p:ph type="body" idx="1"/>
          </p:nvPr>
        </p:nvSpPr>
        <p:spPr>
          <a:xfrm>
            <a:off x="457200" y="1371600"/>
            <a:ext cx="8229600" cy="4527550"/>
          </a:xfrm>
        </p:spPr>
        <p:txBody>
          <a:bodyPr/>
          <a:lstStyle/>
          <a:p>
            <a:pPr>
              <a:spcAft>
                <a:spcPts val="1200"/>
              </a:spcAft>
              <a:buClr>
                <a:schemeClr val="tx1"/>
              </a:buClr>
              <a:buSzPct val="120000"/>
              <a:buFont typeface="Arial"/>
              <a:buChar char="•"/>
            </a:pPr>
            <a:r>
              <a:rPr lang="en-US" sz="2100" b="1" dirty="0" smtClean="0">
                <a:sym typeface="Calibri" pitchFamily="-110" charset="0"/>
              </a:rPr>
              <a:t>Ambulatory Surgical Facility Preoperative Screening and Assessment Collaboration </a:t>
            </a:r>
            <a:r>
              <a:rPr lang="en-US" sz="2100" dirty="0" smtClean="0">
                <a:sym typeface="Calibri" pitchFamily="-110" charset="0"/>
              </a:rPr>
              <a:t>- the Authority used a statewide needs assessment of </a:t>
            </a:r>
            <a:r>
              <a:rPr lang="en-US" sz="2100" dirty="0" err="1" smtClean="0">
                <a:sym typeface="Calibri" pitchFamily="-110" charset="0"/>
              </a:rPr>
              <a:t>ASFs</a:t>
            </a:r>
            <a:r>
              <a:rPr lang="en-US" sz="2100" dirty="0" smtClean="0">
                <a:sym typeface="Calibri" pitchFamily="-110" charset="0"/>
              </a:rPr>
              <a:t> completed in 2011 to identify potential contributing factors to same-day cancellations of procedures and transfers to acute care.  This is a collaboration with eleven participating </a:t>
            </a:r>
            <a:r>
              <a:rPr lang="en-US" sz="2100" dirty="0" err="1" smtClean="0">
                <a:sym typeface="Calibri" pitchFamily="-110" charset="0"/>
              </a:rPr>
              <a:t>ASFs</a:t>
            </a:r>
            <a:r>
              <a:rPr lang="en-US" sz="2100" dirty="0" smtClean="0">
                <a:sym typeface="Calibri" pitchFamily="-110" charset="0"/>
              </a:rPr>
              <a:t>.  </a:t>
            </a:r>
          </a:p>
          <a:p>
            <a:pPr>
              <a:spcAft>
                <a:spcPts val="1200"/>
              </a:spcAft>
              <a:buClr>
                <a:schemeClr val="tx1"/>
              </a:buClr>
              <a:buSzPct val="120000"/>
              <a:buFont typeface="Arial"/>
              <a:buChar char="•"/>
            </a:pPr>
            <a:r>
              <a:rPr lang="en-US" sz="2100" b="1" dirty="0" smtClean="0">
                <a:sym typeface="Calibri" pitchFamily="-110" charset="0"/>
              </a:rPr>
              <a:t>Surgical Site Infection Preventive Collaborative </a:t>
            </a:r>
            <a:r>
              <a:rPr lang="en-US" sz="2100" dirty="0" smtClean="0">
                <a:sym typeface="Calibri" pitchFamily="-110" charset="0"/>
              </a:rPr>
              <a:t>- Authority and the Pennsylvania National Surgical Quality Improvement Program (PA- NSQIP) have been collaborating on a program to reduce surgical site infections among the PA-NSQIP member hospitals  </a:t>
            </a:r>
          </a:p>
          <a:p>
            <a:pPr>
              <a:spcAft>
                <a:spcPts val="1200"/>
              </a:spcAft>
              <a:buClr>
                <a:schemeClr val="tx1"/>
              </a:buClr>
              <a:buSzPct val="120000"/>
              <a:buFont typeface="Arial"/>
              <a:buChar char="•"/>
            </a:pPr>
            <a:r>
              <a:rPr lang="en-US" sz="2100" b="1" dirty="0" smtClean="0">
                <a:sym typeface="Calibri" pitchFamily="-110" charset="0"/>
              </a:rPr>
              <a:t>Pennsylvania Hospital Engagement Network </a:t>
            </a:r>
            <a:r>
              <a:rPr lang="en-US" sz="2100" dirty="0" smtClean="0">
                <a:sym typeface="Calibri" pitchFamily="-110" charset="0"/>
              </a:rPr>
              <a:t>- recently awarded a three-year contract to work with hospitals to reduce healthcare- acquired conditions, and an initiative to prevent patient falls and reduce harm.</a:t>
            </a:r>
            <a:endParaRPr lang="en-US" sz="2100" dirty="0" smtClean="0"/>
          </a:p>
        </p:txBody>
      </p:sp>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1"/>
          <p:cNvSpPr>
            <a:spLocks noGrp="1" noChangeArrowheads="1"/>
          </p:cNvSpPr>
          <p:nvPr>
            <p:ph type="title"/>
          </p:nvPr>
        </p:nvSpPr>
        <p:spPr>
          <a:xfrm>
            <a:off x="457200" y="228600"/>
            <a:ext cx="8229600" cy="884238"/>
          </a:xfrm>
        </p:spPr>
        <p:txBody>
          <a:bodyPr/>
          <a:lstStyle/>
          <a:p>
            <a:pPr eaLnBrk="1"/>
            <a:r>
              <a:rPr lang="en-US" dirty="0" err="1" smtClean="0"/>
              <a:t>PSA’s</a:t>
            </a:r>
            <a:r>
              <a:rPr lang="en-US" dirty="0" smtClean="0"/>
              <a:t> Collaborative Projects</a:t>
            </a:r>
          </a:p>
        </p:txBody>
      </p:sp>
      <p:sp>
        <p:nvSpPr>
          <p:cNvPr id="116739" name="Rectangle 2"/>
          <p:cNvSpPr>
            <a:spLocks noGrp="1" noChangeArrowheads="1"/>
          </p:cNvSpPr>
          <p:nvPr>
            <p:ph type="body" idx="1"/>
          </p:nvPr>
        </p:nvSpPr>
        <p:spPr>
          <a:xfrm>
            <a:off x="457200" y="1143000"/>
            <a:ext cx="8229600" cy="4527550"/>
          </a:xfrm>
        </p:spPr>
        <p:txBody>
          <a:bodyPr/>
          <a:lstStyle/>
          <a:p>
            <a:pPr eaLnBrk="1">
              <a:lnSpc>
                <a:spcPct val="90000"/>
              </a:lnSpc>
              <a:spcBef>
                <a:spcPts val="700"/>
              </a:spcBef>
              <a:spcAft>
                <a:spcPts val="1200"/>
              </a:spcAft>
              <a:buClr>
                <a:srgbClr val="000000"/>
              </a:buClr>
              <a:buFontTx/>
              <a:buChar char="•"/>
            </a:pPr>
            <a:r>
              <a:rPr lang="en-US" sz="2300" b="1" dirty="0" smtClean="0">
                <a:latin typeface="Calibri" pitchFamily="-110" charset="0"/>
                <a:cs typeface="Calibri" pitchFamily="-110" charset="0"/>
                <a:sym typeface="Calibri" pitchFamily="-110" charset="0"/>
              </a:rPr>
              <a:t>Central Line Associated Blood Stream Infections </a:t>
            </a:r>
            <a:r>
              <a:rPr lang="en-US" sz="2300" dirty="0" smtClean="0">
                <a:latin typeface="Calibri" pitchFamily="-110" charset="0"/>
                <a:cs typeface="Calibri" pitchFamily="-110" charset="0"/>
                <a:sym typeface="Calibri" pitchFamily="-110" charset="0"/>
              </a:rPr>
              <a:t>- In collaboration with HAP, the </a:t>
            </a:r>
            <a:r>
              <a:rPr lang="en-US" sz="2300" dirty="0" err="1" smtClean="0">
                <a:latin typeface="Calibri" pitchFamily="-110" charset="0"/>
                <a:cs typeface="Calibri" pitchFamily="-110" charset="0"/>
                <a:sym typeface="Calibri" pitchFamily="-110" charset="0"/>
              </a:rPr>
              <a:t>PSLs</a:t>
            </a:r>
            <a:r>
              <a:rPr lang="en-US" sz="2300" dirty="0" smtClean="0">
                <a:latin typeface="Calibri" pitchFamily="-110" charset="0"/>
                <a:cs typeface="Calibri" pitchFamily="-110" charset="0"/>
                <a:sym typeface="Calibri" pitchFamily="-110" charset="0"/>
              </a:rPr>
              <a:t> and infection control analysts are involved with the Comprehensive Unit-based Safety Program (CUSP) and Central line associated blood stream infections (</a:t>
            </a:r>
            <a:r>
              <a:rPr lang="en-US" sz="2300" dirty="0" err="1" smtClean="0">
                <a:latin typeface="Calibri" pitchFamily="-110" charset="0"/>
                <a:cs typeface="Calibri" pitchFamily="-110" charset="0"/>
                <a:sym typeface="Calibri" pitchFamily="-110" charset="0"/>
              </a:rPr>
              <a:t>CLABSIs</a:t>
            </a:r>
            <a:r>
              <a:rPr lang="en-US" sz="2300" dirty="0" smtClean="0">
                <a:latin typeface="Calibri" pitchFamily="-110" charset="0"/>
                <a:cs typeface="Calibri" pitchFamily="-110" charset="0"/>
                <a:sym typeface="Calibri" pitchFamily="-110" charset="0"/>
              </a:rPr>
              <a:t>) initiative in Pennsylvania. This has been a three year patient safety in-service training initiative supported by The Agency for Healthcare Research &amp; Quality (AHRQ) to reduce central line associated blood stream infection in intensive care units. </a:t>
            </a:r>
          </a:p>
          <a:p>
            <a:pPr eaLnBrk="1">
              <a:lnSpc>
                <a:spcPct val="90000"/>
              </a:lnSpc>
              <a:spcBef>
                <a:spcPts val="700"/>
              </a:spcBef>
              <a:spcAft>
                <a:spcPts val="1200"/>
              </a:spcAft>
              <a:buClr>
                <a:srgbClr val="000000"/>
              </a:buClr>
              <a:buFontTx/>
              <a:buChar char="•"/>
            </a:pPr>
            <a:r>
              <a:rPr lang="en-US" sz="2300" b="1" dirty="0" smtClean="0">
                <a:latin typeface="Calibri" pitchFamily="-110" charset="0"/>
                <a:cs typeface="Calibri" pitchFamily="-110" charset="0"/>
                <a:sym typeface="Calibri" pitchFamily="-110" charset="0"/>
              </a:rPr>
              <a:t>Patient Safety Information for All HEN Hospitals Project </a:t>
            </a:r>
            <a:r>
              <a:rPr lang="en-US" sz="2300" dirty="0" smtClean="0">
                <a:latin typeface="Calibri" pitchFamily="-110" charset="0"/>
                <a:cs typeface="Calibri" pitchFamily="-110" charset="0"/>
                <a:sym typeface="Calibri" pitchFamily="-110" charset="0"/>
              </a:rPr>
              <a:t>- </a:t>
            </a:r>
            <a:r>
              <a:rPr lang="en-US" sz="2300" b="1" dirty="0" smtClean="0">
                <a:latin typeface="Calibri" pitchFamily="-110" charset="0"/>
                <a:cs typeface="Calibri" pitchFamily="-110" charset="0"/>
                <a:sym typeface="Calibri" pitchFamily="-110" charset="0"/>
              </a:rPr>
              <a:t/>
            </a:r>
            <a:br>
              <a:rPr lang="en-US" sz="2300" b="1" dirty="0" smtClean="0">
                <a:latin typeface="Calibri" pitchFamily="-110" charset="0"/>
                <a:cs typeface="Calibri" pitchFamily="-110" charset="0"/>
                <a:sym typeface="Calibri" pitchFamily="-110" charset="0"/>
              </a:rPr>
            </a:br>
            <a:r>
              <a:rPr lang="en-US" sz="2300" dirty="0" smtClean="0">
                <a:latin typeface="Calibri" pitchFamily="-110" charset="0"/>
                <a:cs typeface="Calibri" pitchFamily="-110" charset="0"/>
                <a:sym typeface="Calibri" pitchFamily="-110" charset="0"/>
              </a:rPr>
              <a:t>As part of the Pennsylvania HEC program, all participating organizations will be expected to voluntarily participate in core set of competencies that recognize a culture of safety as the primary mechanism to improve outcomes and reduce harm.</a:t>
            </a:r>
          </a:p>
          <a:p>
            <a:pPr eaLnBrk="1">
              <a:lnSpc>
                <a:spcPct val="80000"/>
              </a:lnSpc>
              <a:spcBef>
                <a:spcPts val="700"/>
              </a:spcBef>
              <a:spcAft>
                <a:spcPts val="1200"/>
              </a:spcAft>
              <a:buClr>
                <a:srgbClr val="000000"/>
              </a:buClr>
            </a:pPr>
            <a:endParaRPr lang="en-US" sz="2300" dirty="0" smtClean="0"/>
          </a:p>
        </p:txBody>
      </p:sp>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smtClean="0"/>
              <a:t>PSA’s</a:t>
            </a:r>
            <a:r>
              <a:rPr lang="en-US" dirty="0" smtClean="0"/>
              <a:t> Collaborative Projects</a:t>
            </a:r>
            <a:endParaRPr lang="en-US" dirty="0"/>
          </a:p>
        </p:txBody>
      </p:sp>
      <p:sp>
        <p:nvSpPr>
          <p:cNvPr id="5" name="Content Placeholder 4"/>
          <p:cNvSpPr>
            <a:spLocks noGrp="1"/>
          </p:cNvSpPr>
          <p:nvPr>
            <p:ph idx="1"/>
          </p:nvPr>
        </p:nvSpPr>
        <p:spPr/>
        <p:txBody>
          <a:bodyPr>
            <a:normAutofit lnSpcReduction="10000"/>
          </a:bodyPr>
          <a:lstStyle/>
          <a:p>
            <a:r>
              <a:rPr lang="en-US" b="1" dirty="0" smtClean="0">
                <a:latin typeface="Calibri" pitchFamily="-110" charset="0"/>
                <a:cs typeface="Calibri" pitchFamily="-110" charset="0"/>
                <a:sym typeface="Calibri" pitchFamily="-110" charset="0"/>
              </a:rPr>
              <a:t>Wrong Site Surgery Collaborative </a:t>
            </a:r>
            <a:endParaRPr lang="en-US" b="1" dirty="0" smtClean="0"/>
          </a:p>
          <a:p>
            <a:r>
              <a:rPr lang="en-US" b="1" dirty="0" smtClean="0"/>
              <a:t>Color Coded Wristbands Collaborative:</a:t>
            </a:r>
            <a:r>
              <a:rPr lang="en-US" dirty="0" smtClean="0"/>
              <a:t> Authority’s guidance on the use of color-coded patient wristbands to communicate important clinical information</a:t>
            </a:r>
          </a:p>
          <a:p>
            <a:r>
              <a:rPr lang="en-US" b="1" dirty="0" smtClean="0"/>
              <a:t>Phlebotomy Error Reduction Collaborative: </a:t>
            </a:r>
            <a:r>
              <a:rPr lang="en-US" dirty="0" smtClean="0"/>
              <a:t>Authority sponsored collaborative in which participating hospitals worked to reduce errors in blood specimen labeling.</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457200" y="76200"/>
            <a:ext cx="8229600" cy="914400"/>
          </a:xfrm>
        </p:spPr>
        <p:txBody>
          <a:bodyPr/>
          <a:lstStyle/>
          <a:p>
            <a:r>
              <a:rPr lang="en-US" sz="3600" smtClean="0"/>
              <a:t>Hospital Engagement Network Structure</a:t>
            </a:r>
          </a:p>
        </p:txBody>
      </p:sp>
      <p:sp>
        <p:nvSpPr>
          <p:cNvPr id="117763" name="Slide Number Placeholder 4"/>
          <p:cNvSpPr>
            <a:spLocks noGrp="1"/>
          </p:cNvSpPr>
          <p:nvPr>
            <p:ph type="sldNum" sz="quarter" idx="12"/>
          </p:nvPr>
        </p:nvSpPr>
        <p:spPr>
          <a:xfrm>
            <a:off x="6553200" y="6492875"/>
            <a:ext cx="2133600" cy="365125"/>
          </a:xfrm>
          <a:noFill/>
          <a:ln/>
        </p:spPr>
        <p:txBody>
          <a:bodyPr/>
          <a:lstStyle/>
          <a:p>
            <a:fld id="{6F3D72CF-BADB-4609-9A04-69E28FCCD8D6}" type="slidenum">
              <a:rPr lang="en-US"/>
              <a:pPr/>
              <a:t>43</a:t>
            </a:fld>
            <a:endParaRPr lang="en-US"/>
          </a:p>
        </p:txBody>
      </p:sp>
      <p:sp>
        <p:nvSpPr>
          <p:cNvPr id="117764" name="TextBox 5"/>
          <p:cNvSpPr txBox="1">
            <a:spLocks noChangeArrowheads="1"/>
          </p:cNvSpPr>
          <p:nvPr/>
        </p:nvSpPr>
        <p:spPr bwMode="auto">
          <a:xfrm>
            <a:off x="4073525" y="1219200"/>
            <a:ext cx="1073150" cy="430213"/>
          </a:xfrm>
          <a:prstGeom prst="rect">
            <a:avLst/>
          </a:prstGeom>
          <a:noFill/>
          <a:ln w="9525">
            <a:solidFill>
              <a:schemeClr val="tx1"/>
            </a:solidFill>
            <a:miter lim="800000"/>
            <a:headEnd/>
            <a:tailEnd/>
          </a:ln>
        </p:spPr>
        <p:txBody>
          <a:bodyPr>
            <a:spAutoFit/>
          </a:bodyPr>
          <a:lstStyle/>
          <a:p>
            <a:pPr algn="ctr"/>
            <a:r>
              <a:rPr lang="en-US"/>
              <a:t>CMS</a:t>
            </a:r>
          </a:p>
        </p:txBody>
      </p:sp>
      <p:cxnSp>
        <p:nvCxnSpPr>
          <p:cNvPr id="10" name="Straight Connector 9"/>
          <p:cNvCxnSpPr/>
          <p:nvPr/>
        </p:nvCxnSpPr>
        <p:spPr>
          <a:xfrm>
            <a:off x="2590800" y="1752600"/>
            <a:ext cx="4038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90800" y="175260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629400" y="1752600"/>
            <a:ext cx="0" cy="1524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7768" name="TextBox 16"/>
          <p:cNvSpPr txBox="1">
            <a:spLocks noChangeArrowheads="1"/>
          </p:cNvSpPr>
          <p:nvPr/>
        </p:nvSpPr>
        <p:spPr bwMode="auto">
          <a:xfrm>
            <a:off x="1676400" y="1905000"/>
            <a:ext cx="1676400" cy="461963"/>
          </a:xfrm>
          <a:prstGeom prst="rect">
            <a:avLst/>
          </a:prstGeom>
          <a:noFill/>
          <a:ln w="9525">
            <a:noFill/>
            <a:miter lim="800000"/>
            <a:headEnd/>
            <a:tailEnd/>
          </a:ln>
        </p:spPr>
        <p:txBody>
          <a:bodyPr>
            <a:spAutoFit/>
          </a:bodyPr>
          <a:lstStyle/>
          <a:p>
            <a:r>
              <a:rPr lang="en-US" sz="1200"/>
              <a:t>CMS Technical Contracting Officer</a:t>
            </a:r>
          </a:p>
        </p:txBody>
      </p:sp>
      <p:sp>
        <p:nvSpPr>
          <p:cNvPr id="117769" name="TextBox 17"/>
          <p:cNvSpPr txBox="1">
            <a:spLocks noChangeArrowheads="1"/>
          </p:cNvSpPr>
          <p:nvPr/>
        </p:nvSpPr>
        <p:spPr bwMode="auto">
          <a:xfrm>
            <a:off x="6400800" y="1905000"/>
            <a:ext cx="1600200" cy="461963"/>
          </a:xfrm>
          <a:prstGeom prst="rect">
            <a:avLst/>
          </a:prstGeom>
          <a:noFill/>
          <a:ln w="9525">
            <a:noFill/>
            <a:miter lim="800000"/>
            <a:headEnd/>
            <a:tailEnd/>
          </a:ln>
        </p:spPr>
        <p:txBody>
          <a:bodyPr>
            <a:spAutoFit/>
          </a:bodyPr>
          <a:lstStyle/>
          <a:p>
            <a:r>
              <a:rPr lang="en-US" sz="1200"/>
              <a:t>CMS Contracting Officer Representative</a:t>
            </a:r>
          </a:p>
        </p:txBody>
      </p:sp>
      <p:cxnSp>
        <p:nvCxnSpPr>
          <p:cNvPr id="20" name="Straight Connector 19"/>
          <p:cNvCxnSpPr>
            <a:endCxn id="117772" idx="3"/>
          </p:cNvCxnSpPr>
          <p:nvPr/>
        </p:nvCxnSpPr>
        <p:spPr>
          <a:xfrm flipH="1">
            <a:off x="5043488" y="2320925"/>
            <a:ext cx="1585912" cy="333375"/>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Straight Connector 21"/>
          <p:cNvCxnSpPr>
            <a:endCxn id="117772" idx="1"/>
          </p:cNvCxnSpPr>
          <p:nvPr/>
        </p:nvCxnSpPr>
        <p:spPr>
          <a:xfrm>
            <a:off x="3124200" y="2244725"/>
            <a:ext cx="1157288" cy="409575"/>
          </a:xfrm>
          <a:prstGeom prst="line">
            <a:avLst/>
          </a:prstGeom>
        </p:spPr>
        <p:style>
          <a:lnRef idx="1">
            <a:schemeClr val="accent1"/>
          </a:lnRef>
          <a:fillRef idx="0">
            <a:schemeClr val="accent1"/>
          </a:fillRef>
          <a:effectRef idx="0">
            <a:schemeClr val="accent1"/>
          </a:effectRef>
          <a:fontRef idx="minor">
            <a:schemeClr val="tx1"/>
          </a:fontRef>
        </p:style>
      </p:cxnSp>
      <p:sp>
        <p:nvSpPr>
          <p:cNvPr id="117772" name="TextBox 24"/>
          <p:cNvSpPr txBox="1">
            <a:spLocks noChangeArrowheads="1"/>
          </p:cNvSpPr>
          <p:nvPr/>
        </p:nvSpPr>
        <p:spPr bwMode="auto">
          <a:xfrm>
            <a:off x="4281488" y="2438400"/>
            <a:ext cx="762000" cy="430213"/>
          </a:xfrm>
          <a:prstGeom prst="rect">
            <a:avLst/>
          </a:prstGeom>
          <a:noFill/>
          <a:ln w="9525">
            <a:solidFill>
              <a:schemeClr val="tx1"/>
            </a:solidFill>
            <a:miter lim="800000"/>
            <a:headEnd/>
            <a:tailEnd/>
          </a:ln>
        </p:spPr>
        <p:txBody>
          <a:bodyPr>
            <a:spAutoFit/>
          </a:bodyPr>
          <a:lstStyle/>
          <a:p>
            <a:r>
              <a:rPr lang="en-US"/>
              <a:t>HAP</a:t>
            </a:r>
          </a:p>
        </p:txBody>
      </p:sp>
      <p:cxnSp>
        <p:nvCxnSpPr>
          <p:cNvPr id="30" name="Straight Connector 29"/>
          <p:cNvCxnSpPr/>
          <p:nvPr/>
        </p:nvCxnSpPr>
        <p:spPr>
          <a:xfrm>
            <a:off x="4572000" y="2895600"/>
            <a:ext cx="0" cy="239713"/>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457200" y="3200400"/>
            <a:ext cx="82296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457200" y="3200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143000" y="3200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352800" y="3200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572000" y="3200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638800" y="3200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6172200" y="3200400"/>
            <a:ext cx="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686800" y="3200400"/>
            <a:ext cx="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1524000" y="3200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1981200" y="3200400"/>
            <a:ext cx="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895600" y="32004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17785" name="TextBox 47"/>
          <p:cNvSpPr txBox="1">
            <a:spLocks noChangeArrowheads="1"/>
          </p:cNvSpPr>
          <p:nvPr/>
        </p:nvSpPr>
        <p:spPr bwMode="auto">
          <a:xfrm>
            <a:off x="152400" y="3505200"/>
            <a:ext cx="900113" cy="446088"/>
          </a:xfrm>
          <a:prstGeom prst="rect">
            <a:avLst/>
          </a:prstGeom>
          <a:noFill/>
          <a:ln w="9525">
            <a:noFill/>
            <a:miter lim="800000"/>
            <a:headEnd/>
            <a:tailEnd/>
          </a:ln>
        </p:spPr>
        <p:txBody>
          <a:bodyPr>
            <a:spAutoFit/>
          </a:bodyPr>
          <a:lstStyle/>
          <a:p>
            <a:r>
              <a:rPr lang="en-US" sz="1200" b="1">
                <a:solidFill>
                  <a:srgbClr val="00B050"/>
                </a:solidFill>
              </a:rPr>
              <a:t>Culture &amp; </a:t>
            </a:r>
            <a:r>
              <a:rPr lang="en-US" sz="1100" b="1">
                <a:solidFill>
                  <a:srgbClr val="00B050"/>
                </a:solidFill>
              </a:rPr>
              <a:t>Education</a:t>
            </a:r>
          </a:p>
        </p:txBody>
      </p:sp>
      <p:sp>
        <p:nvSpPr>
          <p:cNvPr id="117786" name="TextBox 48"/>
          <p:cNvSpPr txBox="1">
            <a:spLocks noChangeArrowheads="1"/>
          </p:cNvSpPr>
          <p:nvPr/>
        </p:nvSpPr>
        <p:spPr bwMode="auto">
          <a:xfrm>
            <a:off x="914400" y="3871913"/>
            <a:ext cx="533400" cy="277812"/>
          </a:xfrm>
          <a:prstGeom prst="rect">
            <a:avLst/>
          </a:prstGeom>
          <a:noFill/>
          <a:ln w="9525">
            <a:noFill/>
            <a:miter lim="800000"/>
            <a:headEnd/>
            <a:tailEnd/>
          </a:ln>
        </p:spPr>
        <p:txBody>
          <a:bodyPr>
            <a:spAutoFit/>
          </a:bodyPr>
          <a:lstStyle/>
          <a:p>
            <a:r>
              <a:rPr lang="en-US" sz="1200" b="1">
                <a:solidFill>
                  <a:srgbClr val="00B050"/>
                </a:solidFill>
              </a:rPr>
              <a:t>WSS</a:t>
            </a:r>
          </a:p>
        </p:txBody>
      </p:sp>
      <p:sp>
        <p:nvSpPr>
          <p:cNvPr id="117787" name="TextBox 49"/>
          <p:cNvSpPr txBox="1">
            <a:spLocks noChangeArrowheads="1"/>
          </p:cNvSpPr>
          <p:nvPr/>
        </p:nvSpPr>
        <p:spPr bwMode="auto">
          <a:xfrm>
            <a:off x="1295400" y="3608388"/>
            <a:ext cx="533400" cy="277812"/>
          </a:xfrm>
          <a:prstGeom prst="rect">
            <a:avLst/>
          </a:prstGeom>
          <a:noFill/>
          <a:ln w="9525">
            <a:noFill/>
            <a:miter lim="800000"/>
            <a:headEnd/>
            <a:tailEnd/>
          </a:ln>
        </p:spPr>
        <p:txBody>
          <a:bodyPr>
            <a:spAutoFit/>
          </a:bodyPr>
          <a:lstStyle/>
          <a:p>
            <a:r>
              <a:rPr lang="en-US" sz="1200" b="1">
                <a:solidFill>
                  <a:srgbClr val="00B050"/>
                </a:solidFill>
              </a:rPr>
              <a:t>Falls</a:t>
            </a:r>
          </a:p>
        </p:txBody>
      </p:sp>
      <p:sp>
        <p:nvSpPr>
          <p:cNvPr id="117788" name="TextBox 50"/>
          <p:cNvSpPr txBox="1">
            <a:spLocks noChangeArrowheads="1"/>
          </p:cNvSpPr>
          <p:nvPr/>
        </p:nvSpPr>
        <p:spPr bwMode="auto">
          <a:xfrm>
            <a:off x="1676400" y="3844925"/>
            <a:ext cx="762000" cy="276225"/>
          </a:xfrm>
          <a:prstGeom prst="rect">
            <a:avLst/>
          </a:prstGeom>
          <a:noFill/>
          <a:ln w="9525">
            <a:noFill/>
            <a:miter lim="800000"/>
            <a:headEnd/>
            <a:tailEnd/>
          </a:ln>
        </p:spPr>
        <p:txBody>
          <a:bodyPr>
            <a:spAutoFit/>
          </a:bodyPr>
          <a:lstStyle/>
          <a:p>
            <a:r>
              <a:rPr lang="en-US" sz="1200" b="1">
                <a:solidFill>
                  <a:srgbClr val="00B050"/>
                </a:solidFill>
              </a:rPr>
              <a:t>Opioids</a:t>
            </a:r>
          </a:p>
        </p:txBody>
      </p:sp>
      <p:sp>
        <p:nvSpPr>
          <p:cNvPr id="59" name="Right Brace 58"/>
          <p:cNvSpPr/>
          <p:nvPr/>
        </p:nvSpPr>
        <p:spPr>
          <a:xfrm rot="5400000">
            <a:off x="1028700" y="3314700"/>
            <a:ext cx="304800" cy="1752600"/>
          </a:xfrm>
          <a:prstGeom prst="righ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7790" name="TextBox 59"/>
          <p:cNvSpPr txBox="1">
            <a:spLocks noChangeArrowheads="1"/>
          </p:cNvSpPr>
          <p:nvPr/>
        </p:nvSpPr>
        <p:spPr bwMode="auto">
          <a:xfrm>
            <a:off x="304800" y="4343400"/>
            <a:ext cx="1981200" cy="276225"/>
          </a:xfrm>
          <a:prstGeom prst="rect">
            <a:avLst/>
          </a:prstGeom>
          <a:noFill/>
          <a:ln w="9525">
            <a:noFill/>
            <a:miter lim="800000"/>
            <a:headEnd/>
            <a:tailEnd/>
          </a:ln>
        </p:spPr>
        <p:txBody>
          <a:bodyPr>
            <a:spAutoFit/>
          </a:bodyPr>
          <a:lstStyle/>
          <a:p>
            <a:r>
              <a:rPr lang="en-US" sz="1200" b="1">
                <a:solidFill>
                  <a:srgbClr val="00B050"/>
                </a:solidFill>
              </a:rPr>
              <a:t>Patient Safety Authority</a:t>
            </a:r>
          </a:p>
        </p:txBody>
      </p:sp>
      <p:sp>
        <p:nvSpPr>
          <p:cNvPr id="63" name="TextBox 62"/>
          <p:cNvSpPr txBox="1"/>
          <p:nvPr/>
        </p:nvSpPr>
        <p:spPr>
          <a:xfrm>
            <a:off x="2605088" y="3505200"/>
            <a:ext cx="519112" cy="276225"/>
          </a:xfrm>
          <a:prstGeom prst="rect">
            <a:avLst/>
          </a:prstGeom>
          <a:noFill/>
        </p:spPr>
        <p:txBody>
          <a:bodyPr>
            <a:spAutoFit/>
          </a:bodyPr>
          <a:lstStyle/>
          <a:p>
            <a:pPr>
              <a:defRPr/>
            </a:pPr>
            <a:r>
              <a:rPr lang="en-US" sz="1200" b="1" dirty="0">
                <a:solidFill>
                  <a:schemeClr val="accent3">
                    <a:lumMod val="50000"/>
                  </a:schemeClr>
                </a:solidFill>
                <a:ea typeface="Calibri" pitchFamily="-110" charset="0"/>
              </a:rPr>
              <a:t>VTE</a:t>
            </a:r>
          </a:p>
        </p:txBody>
      </p:sp>
      <p:sp>
        <p:nvSpPr>
          <p:cNvPr id="64" name="TextBox 63"/>
          <p:cNvSpPr txBox="1"/>
          <p:nvPr/>
        </p:nvSpPr>
        <p:spPr>
          <a:xfrm>
            <a:off x="3048000" y="3505200"/>
            <a:ext cx="679450" cy="276225"/>
          </a:xfrm>
          <a:prstGeom prst="rect">
            <a:avLst/>
          </a:prstGeom>
          <a:noFill/>
        </p:spPr>
        <p:txBody>
          <a:bodyPr>
            <a:spAutoFit/>
          </a:bodyPr>
          <a:lstStyle/>
          <a:p>
            <a:pPr>
              <a:defRPr/>
            </a:pPr>
            <a:r>
              <a:rPr lang="en-US" sz="1200" b="1" dirty="0">
                <a:solidFill>
                  <a:schemeClr val="accent3">
                    <a:lumMod val="50000"/>
                  </a:schemeClr>
                </a:solidFill>
                <a:ea typeface="Calibri" pitchFamily="-110" charset="0"/>
              </a:rPr>
              <a:t>CAUTI</a:t>
            </a:r>
          </a:p>
        </p:txBody>
      </p:sp>
      <p:sp>
        <p:nvSpPr>
          <p:cNvPr id="65" name="Right Brace 64"/>
          <p:cNvSpPr/>
          <p:nvPr/>
        </p:nvSpPr>
        <p:spPr>
          <a:xfrm rot="5400000">
            <a:off x="3048000" y="3505200"/>
            <a:ext cx="228600" cy="838200"/>
          </a:xfrm>
          <a:prstGeom prst="rightBrace">
            <a:avLst/>
          </a:prstGeom>
          <a:ln>
            <a:solidFill>
              <a:schemeClr val="accent3">
                <a:lumMod val="5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66" name="TextBox 65"/>
          <p:cNvSpPr txBox="1"/>
          <p:nvPr/>
        </p:nvSpPr>
        <p:spPr>
          <a:xfrm>
            <a:off x="2514600" y="4114800"/>
            <a:ext cx="1371600" cy="1016000"/>
          </a:xfrm>
          <a:prstGeom prst="rect">
            <a:avLst/>
          </a:prstGeom>
          <a:noFill/>
        </p:spPr>
        <p:txBody>
          <a:bodyPr>
            <a:spAutoFit/>
          </a:bodyPr>
          <a:lstStyle/>
          <a:p>
            <a:pPr algn="ctr"/>
            <a:r>
              <a:rPr lang="en-US" sz="1200" b="1">
                <a:solidFill>
                  <a:srgbClr val="BFBFBF"/>
                </a:solidFill>
              </a:rPr>
              <a:t>Quality Improvement Organization – Quality Insights of PA</a:t>
            </a:r>
          </a:p>
        </p:txBody>
      </p:sp>
      <p:sp>
        <p:nvSpPr>
          <p:cNvPr id="117795" name="TextBox 66"/>
          <p:cNvSpPr txBox="1">
            <a:spLocks noChangeArrowheads="1"/>
          </p:cNvSpPr>
          <p:nvPr/>
        </p:nvSpPr>
        <p:spPr bwMode="auto">
          <a:xfrm>
            <a:off x="4191000" y="3505200"/>
            <a:ext cx="914400" cy="261938"/>
          </a:xfrm>
          <a:prstGeom prst="rect">
            <a:avLst/>
          </a:prstGeom>
          <a:noFill/>
          <a:ln w="9525">
            <a:noFill/>
            <a:miter lim="800000"/>
            <a:headEnd/>
            <a:tailEnd/>
          </a:ln>
        </p:spPr>
        <p:txBody>
          <a:bodyPr>
            <a:spAutoFit/>
          </a:bodyPr>
          <a:lstStyle/>
          <a:p>
            <a:r>
              <a:rPr lang="en-US" sz="1100" b="1">
                <a:solidFill>
                  <a:srgbClr val="FF0000"/>
                </a:solidFill>
              </a:rPr>
              <a:t>Obstetrics</a:t>
            </a:r>
          </a:p>
        </p:txBody>
      </p:sp>
      <p:sp>
        <p:nvSpPr>
          <p:cNvPr id="68" name="Right Brace 67"/>
          <p:cNvSpPr/>
          <p:nvPr/>
        </p:nvSpPr>
        <p:spPr>
          <a:xfrm rot="5400000">
            <a:off x="4495800" y="3581400"/>
            <a:ext cx="228600" cy="533400"/>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sp>
        <p:nvSpPr>
          <p:cNvPr id="117797" name="TextBox 68"/>
          <p:cNvSpPr txBox="1">
            <a:spLocks noChangeArrowheads="1"/>
          </p:cNvSpPr>
          <p:nvPr/>
        </p:nvSpPr>
        <p:spPr bwMode="auto">
          <a:xfrm>
            <a:off x="4114800" y="3962400"/>
            <a:ext cx="1149350" cy="630238"/>
          </a:xfrm>
          <a:prstGeom prst="rect">
            <a:avLst/>
          </a:prstGeom>
          <a:noFill/>
          <a:ln w="9525">
            <a:noFill/>
            <a:miter lim="800000"/>
            <a:headEnd/>
            <a:tailEnd/>
          </a:ln>
        </p:spPr>
        <p:txBody>
          <a:bodyPr>
            <a:spAutoFit/>
          </a:bodyPr>
          <a:lstStyle/>
          <a:p>
            <a:pPr algn="ctr"/>
            <a:r>
              <a:rPr lang="en-US" sz="1200" b="1">
                <a:solidFill>
                  <a:srgbClr val="FF0000"/>
                </a:solidFill>
              </a:rPr>
              <a:t>Health Care Improvement </a:t>
            </a:r>
            <a:r>
              <a:rPr lang="en-US" sz="1100" b="1">
                <a:solidFill>
                  <a:srgbClr val="FF0000"/>
                </a:solidFill>
              </a:rPr>
              <a:t>Foundation</a:t>
            </a:r>
          </a:p>
        </p:txBody>
      </p:sp>
      <p:sp>
        <p:nvSpPr>
          <p:cNvPr id="117798" name="TextBox 70"/>
          <p:cNvSpPr txBox="1">
            <a:spLocks noChangeArrowheads="1"/>
          </p:cNvSpPr>
          <p:nvPr/>
        </p:nvSpPr>
        <p:spPr bwMode="auto">
          <a:xfrm>
            <a:off x="5348288" y="3532188"/>
            <a:ext cx="498475" cy="277812"/>
          </a:xfrm>
          <a:prstGeom prst="rect">
            <a:avLst/>
          </a:prstGeom>
          <a:noFill/>
          <a:ln w="9525">
            <a:noFill/>
            <a:miter lim="800000"/>
            <a:headEnd/>
            <a:tailEnd/>
          </a:ln>
        </p:spPr>
        <p:txBody>
          <a:bodyPr>
            <a:spAutoFit/>
          </a:bodyPr>
          <a:lstStyle/>
          <a:p>
            <a:r>
              <a:rPr lang="en-US" sz="1200" b="1"/>
              <a:t>SSI</a:t>
            </a:r>
          </a:p>
        </p:txBody>
      </p:sp>
      <p:sp>
        <p:nvSpPr>
          <p:cNvPr id="117799" name="TextBox 71"/>
          <p:cNvSpPr txBox="1">
            <a:spLocks noChangeArrowheads="1"/>
          </p:cNvSpPr>
          <p:nvPr/>
        </p:nvSpPr>
        <p:spPr bwMode="auto">
          <a:xfrm>
            <a:off x="5764213" y="3505200"/>
            <a:ext cx="788987" cy="277813"/>
          </a:xfrm>
          <a:prstGeom prst="rect">
            <a:avLst/>
          </a:prstGeom>
          <a:noFill/>
          <a:ln w="9525">
            <a:noFill/>
            <a:miter lim="800000"/>
            <a:headEnd/>
            <a:tailEnd/>
          </a:ln>
        </p:spPr>
        <p:txBody>
          <a:bodyPr>
            <a:spAutoFit/>
          </a:bodyPr>
          <a:lstStyle/>
          <a:p>
            <a:r>
              <a:rPr lang="en-US" sz="1200" b="1"/>
              <a:t>CLABSI</a:t>
            </a:r>
          </a:p>
        </p:txBody>
      </p:sp>
      <p:sp>
        <p:nvSpPr>
          <p:cNvPr id="117800" name="TextBox 72"/>
          <p:cNvSpPr txBox="1">
            <a:spLocks noChangeArrowheads="1"/>
          </p:cNvSpPr>
          <p:nvPr/>
        </p:nvSpPr>
        <p:spPr bwMode="auto">
          <a:xfrm>
            <a:off x="7848600" y="3498850"/>
            <a:ext cx="1295400" cy="276225"/>
          </a:xfrm>
          <a:prstGeom prst="rect">
            <a:avLst/>
          </a:prstGeom>
          <a:noFill/>
          <a:ln w="9525">
            <a:noFill/>
            <a:miter lim="800000"/>
            <a:headEnd/>
            <a:tailEnd/>
          </a:ln>
        </p:spPr>
        <p:txBody>
          <a:bodyPr>
            <a:spAutoFit/>
          </a:bodyPr>
          <a:lstStyle/>
          <a:p>
            <a:r>
              <a:rPr lang="en-US" sz="1200" b="1"/>
              <a:t>Readmissions</a:t>
            </a:r>
          </a:p>
        </p:txBody>
      </p:sp>
      <p:cxnSp>
        <p:nvCxnSpPr>
          <p:cNvPr id="74" name="Straight Connector 73"/>
          <p:cNvCxnSpPr/>
          <p:nvPr/>
        </p:nvCxnSpPr>
        <p:spPr>
          <a:xfrm>
            <a:off x="6705600" y="32004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17802" name="TextBox 74"/>
          <p:cNvSpPr txBox="1">
            <a:spLocks noChangeArrowheads="1"/>
          </p:cNvSpPr>
          <p:nvPr/>
        </p:nvSpPr>
        <p:spPr bwMode="auto">
          <a:xfrm>
            <a:off x="6477000" y="3505200"/>
            <a:ext cx="519113" cy="276225"/>
          </a:xfrm>
          <a:prstGeom prst="rect">
            <a:avLst/>
          </a:prstGeom>
          <a:noFill/>
          <a:ln w="9525">
            <a:noFill/>
            <a:miter lim="800000"/>
            <a:headEnd/>
            <a:tailEnd/>
          </a:ln>
        </p:spPr>
        <p:txBody>
          <a:bodyPr>
            <a:spAutoFit/>
          </a:bodyPr>
          <a:lstStyle/>
          <a:p>
            <a:r>
              <a:rPr lang="en-US" sz="1200" b="1"/>
              <a:t>VAP</a:t>
            </a:r>
          </a:p>
        </p:txBody>
      </p:sp>
      <p:cxnSp>
        <p:nvCxnSpPr>
          <p:cNvPr id="77" name="Straight Connector 76"/>
          <p:cNvCxnSpPr/>
          <p:nvPr/>
        </p:nvCxnSpPr>
        <p:spPr>
          <a:xfrm>
            <a:off x="7391400" y="3200400"/>
            <a:ext cx="0" cy="228600"/>
          </a:xfrm>
          <a:prstGeom prst="line">
            <a:avLst/>
          </a:prstGeom>
        </p:spPr>
        <p:style>
          <a:lnRef idx="1">
            <a:schemeClr val="accent1"/>
          </a:lnRef>
          <a:fillRef idx="0">
            <a:schemeClr val="accent1"/>
          </a:fillRef>
          <a:effectRef idx="0">
            <a:schemeClr val="accent1"/>
          </a:effectRef>
          <a:fontRef idx="minor">
            <a:schemeClr val="tx1"/>
          </a:fontRef>
        </p:style>
      </p:cxnSp>
      <p:sp>
        <p:nvSpPr>
          <p:cNvPr id="117804" name="TextBox 77"/>
          <p:cNvSpPr txBox="1">
            <a:spLocks noChangeArrowheads="1"/>
          </p:cNvSpPr>
          <p:nvPr/>
        </p:nvSpPr>
        <p:spPr bwMode="auto">
          <a:xfrm>
            <a:off x="6940550" y="3505200"/>
            <a:ext cx="908050" cy="461963"/>
          </a:xfrm>
          <a:prstGeom prst="rect">
            <a:avLst/>
          </a:prstGeom>
          <a:noFill/>
          <a:ln w="9525">
            <a:noFill/>
            <a:miter lim="800000"/>
            <a:headEnd/>
            <a:tailEnd/>
          </a:ln>
        </p:spPr>
        <p:txBody>
          <a:bodyPr>
            <a:spAutoFit/>
          </a:bodyPr>
          <a:lstStyle/>
          <a:p>
            <a:r>
              <a:rPr lang="en-US" sz="1200" b="1"/>
              <a:t>Pressure Ulcers</a:t>
            </a:r>
          </a:p>
        </p:txBody>
      </p:sp>
      <p:sp>
        <p:nvSpPr>
          <p:cNvPr id="117805" name="TextBox 79"/>
          <p:cNvSpPr txBox="1">
            <a:spLocks noChangeArrowheads="1"/>
          </p:cNvSpPr>
          <p:nvPr/>
        </p:nvSpPr>
        <p:spPr bwMode="auto">
          <a:xfrm>
            <a:off x="6781800" y="4343400"/>
            <a:ext cx="630238" cy="307975"/>
          </a:xfrm>
          <a:prstGeom prst="rect">
            <a:avLst/>
          </a:prstGeom>
          <a:noFill/>
          <a:ln w="9525">
            <a:noFill/>
            <a:miter lim="800000"/>
            <a:headEnd/>
            <a:tailEnd/>
          </a:ln>
        </p:spPr>
        <p:txBody>
          <a:bodyPr>
            <a:spAutoFit/>
          </a:bodyPr>
          <a:lstStyle/>
          <a:p>
            <a:r>
              <a:rPr lang="en-US" sz="1400" b="1"/>
              <a:t>HAP</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2" name="Picture 1"/>
          <p:cNvPicPr>
            <a:picLocks noGrp="1" noChangeAspect="1" noChangeArrowheads="1"/>
          </p:cNvPicPr>
          <p:nvPr>
            <p:ph idx="1"/>
          </p:nvPr>
        </p:nvPicPr>
        <p:blipFill>
          <a:blip r:embed="rId3" cstate="print"/>
          <a:srcRect/>
          <a:stretch>
            <a:fillRect/>
          </a:stretch>
        </p:blipFill>
        <p:spPr>
          <a:xfrm>
            <a:off x="1711325" y="2570163"/>
            <a:ext cx="5819775" cy="2443162"/>
          </a:xfrm>
        </p:spPr>
      </p:pic>
      <p:sp>
        <p:nvSpPr>
          <p:cNvPr id="119811" name="Slide Number Placeholder 3"/>
          <p:cNvSpPr>
            <a:spLocks noGrp="1"/>
          </p:cNvSpPr>
          <p:nvPr>
            <p:ph type="sldNum" sz="quarter" idx="12"/>
          </p:nvPr>
        </p:nvSpPr>
        <p:spPr>
          <a:noFill/>
          <a:ln/>
        </p:spPr>
        <p:txBody>
          <a:bodyPr/>
          <a:lstStyle/>
          <a:p>
            <a:fld id="{DA615516-8E62-4C4B-AA17-6A638A472EDD}" type="slidenum">
              <a:rPr lang="en-US"/>
              <a:pPr/>
              <a:t>44</a:t>
            </a:fld>
            <a:endParaRPr lang="en-US"/>
          </a:p>
        </p:txBody>
      </p:sp>
      <p:sp>
        <p:nvSpPr>
          <p:cNvPr id="132098" name="Rectangle 2"/>
          <p:cNvSpPr>
            <a:spLocks noGrp="1" noChangeArrowheads="1"/>
          </p:cNvSpPr>
          <p:nvPr>
            <p:ph type="title" idx="4294967295"/>
          </p:nvPr>
        </p:nvSpPr>
        <p:spPr>
          <a:xfrm>
            <a:off x="0" y="228600"/>
            <a:ext cx="8229600" cy="1143000"/>
          </a:xfrm>
        </p:spPr>
        <p:txBody>
          <a:bodyPr>
            <a:normAutofit fontScale="90000"/>
          </a:bodyPr>
          <a:lstStyle/>
          <a:p>
            <a:r>
              <a:rPr lang="en-US" sz="4000" smtClean="0"/>
              <a:t>PassKey – Pennsylvania Patient Safety Knowledge Exchange</a:t>
            </a: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2"/>
          <p:cNvSpPr>
            <a:spLocks noGrp="1" noChangeArrowheads="1"/>
          </p:cNvSpPr>
          <p:nvPr>
            <p:ph type="title"/>
          </p:nvPr>
        </p:nvSpPr>
        <p:spPr/>
        <p:txBody>
          <a:bodyPr/>
          <a:lstStyle/>
          <a:p>
            <a:r>
              <a:rPr lang="en-US" smtClean="0"/>
              <a:t>Patient and Consumer Focus</a:t>
            </a:r>
          </a:p>
        </p:txBody>
      </p:sp>
      <p:sp>
        <p:nvSpPr>
          <p:cNvPr id="121860" name="Rectangle 3"/>
          <p:cNvSpPr>
            <a:spLocks noGrp="1" noChangeArrowheads="1"/>
          </p:cNvSpPr>
          <p:nvPr>
            <p:ph idx="1"/>
          </p:nvPr>
        </p:nvSpPr>
        <p:spPr>
          <a:xfrm>
            <a:off x="457200" y="1600200"/>
            <a:ext cx="8229600" cy="3962399"/>
          </a:xfrm>
        </p:spPr>
        <p:txBody>
          <a:bodyPr/>
          <a:lstStyle/>
          <a:p>
            <a:r>
              <a:rPr lang="en-US" dirty="0" smtClean="0"/>
              <a:t> </a:t>
            </a:r>
            <a:r>
              <a:rPr lang="en-US" sz="3400" dirty="0" smtClean="0"/>
              <a:t>Consumer “Tips”</a:t>
            </a:r>
          </a:p>
          <a:p>
            <a:r>
              <a:rPr lang="en-US" sz="3400" dirty="0" smtClean="0"/>
              <a:t> Consumer brochures</a:t>
            </a:r>
          </a:p>
          <a:p>
            <a:r>
              <a:rPr lang="en-US" sz="3400" dirty="0" smtClean="0"/>
              <a:t> Legislative senior health expos</a:t>
            </a:r>
          </a:p>
          <a:p>
            <a:r>
              <a:rPr lang="en-US" sz="3400" dirty="0" smtClean="0"/>
              <a:t> Consumer Posters </a:t>
            </a:r>
          </a:p>
          <a:p>
            <a:r>
              <a:rPr lang="en-US" sz="3400" dirty="0" smtClean="0"/>
              <a:t> Tips distribution to consumer groups</a:t>
            </a:r>
          </a:p>
          <a:p>
            <a:r>
              <a:rPr lang="en-US" sz="3400" dirty="0" smtClean="0"/>
              <a:t>“I Am Patient Safety” campaign</a:t>
            </a:r>
          </a:p>
          <a:p>
            <a:endParaRPr lang="en-US" dirty="0" smtClean="0"/>
          </a:p>
        </p:txBody>
      </p:sp>
      <p:sp>
        <p:nvSpPr>
          <p:cNvPr id="121858" name="Slide Number Placeholder 5"/>
          <p:cNvSpPr>
            <a:spLocks noGrp="1"/>
          </p:cNvSpPr>
          <p:nvPr>
            <p:ph type="sldNum" sz="quarter" idx="12"/>
          </p:nvPr>
        </p:nvSpPr>
        <p:spPr/>
        <p:txBody>
          <a:bodyPr/>
          <a:lstStyle/>
          <a:p>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1"/>
          <p:cNvSpPr>
            <a:spLocks noGrp="1" noChangeArrowheads="1"/>
          </p:cNvSpPr>
          <p:nvPr>
            <p:ph type="title"/>
          </p:nvPr>
        </p:nvSpPr>
        <p:spPr/>
        <p:txBody>
          <a:bodyPr/>
          <a:lstStyle/>
          <a:p>
            <a:pPr eaLnBrk="1"/>
            <a:r>
              <a:rPr lang="en-US" smtClean="0"/>
              <a:t>PSA’s Objectives for Next Five Years</a:t>
            </a:r>
          </a:p>
        </p:txBody>
      </p:sp>
      <p:sp>
        <p:nvSpPr>
          <p:cNvPr id="123907" name="Rectangle 2"/>
          <p:cNvSpPr>
            <a:spLocks noGrp="1" noChangeArrowheads="1"/>
          </p:cNvSpPr>
          <p:nvPr>
            <p:ph type="body" idx="1"/>
          </p:nvPr>
        </p:nvSpPr>
        <p:spPr>
          <a:xfrm>
            <a:off x="457200" y="1447800"/>
            <a:ext cx="8229600" cy="4527550"/>
          </a:xfrm>
        </p:spPr>
        <p:txBody>
          <a:bodyPr/>
          <a:lstStyle/>
          <a:p>
            <a:pPr marL="514350" indent="-514350" defTabSz="452438" eaLnBrk="1">
              <a:lnSpc>
                <a:spcPct val="80000"/>
              </a:lnSpc>
              <a:spcBef>
                <a:spcPts val="700"/>
              </a:spcBef>
              <a:buClr>
                <a:srgbClr val="000000"/>
              </a:buClr>
              <a:buFont typeface="+mj-lt"/>
              <a:buAutoNum type="arabicPeriod"/>
            </a:pPr>
            <a:r>
              <a:rPr lang="en-US" sz="2800" dirty="0" smtClean="0">
                <a:latin typeface="Calibri" pitchFamily="-110" charset="0"/>
                <a:cs typeface="Calibri" pitchFamily="-110" charset="0"/>
                <a:sym typeface="Calibri" pitchFamily="-110" charset="0"/>
              </a:rPr>
              <a:t>How can we best measure the Authority’s effectiveness in improving patient safety?</a:t>
            </a:r>
          </a:p>
          <a:p>
            <a:pPr marL="514350" indent="-514350" defTabSz="452438" eaLnBrk="1">
              <a:lnSpc>
                <a:spcPct val="80000"/>
              </a:lnSpc>
              <a:spcBef>
                <a:spcPts val="700"/>
              </a:spcBef>
              <a:buClr>
                <a:srgbClr val="000000"/>
              </a:buClr>
              <a:buFont typeface="+mj-lt"/>
              <a:buAutoNum type="arabicPeriod"/>
            </a:pPr>
            <a:r>
              <a:rPr lang="en-US" sz="2800" dirty="0" smtClean="0">
                <a:latin typeface="Calibri" pitchFamily="-110" charset="0"/>
                <a:cs typeface="Calibri" pitchFamily="-110" charset="0"/>
                <a:sym typeface="Calibri" pitchFamily="-110" charset="0"/>
              </a:rPr>
              <a:t>How can we bring consistency to reporting among the Authority, the Pennsylvania Department of Health and healthcare facilities?</a:t>
            </a:r>
          </a:p>
          <a:p>
            <a:pPr marL="514350" indent="-514350" defTabSz="452438" eaLnBrk="1">
              <a:lnSpc>
                <a:spcPct val="80000"/>
              </a:lnSpc>
              <a:spcBef>
                <a:spcPts val="700"/>
              </a:spcBef>
              <a:buClr>
                <a:srgbClr val="000000"/>
              </a:buClr>
              <a:buFont typeface="+mj-lt"/>
              <a:buAutoNum type="arabicPeriod"/>
            </a:pPr>
            <a:r>
              <a:rPr lang="en-US" sz="2800" dirty="0" smtClean="0">
                <a:latin typeface="Calibri" pitchFamily="-110" charset="0"/>
                <a:cs typeface="Calibri" pitchFamily="-110" charset="0"/>
                <a:sym typeface="Calibri" pitchFamily="-110" charset="0"/>
              </a:rPr>
              <a:t>How do we mutually engage patients and providers in patient safety?</a:t>
            </a:r>
          </a:p>
          <a:p>
            <a:pPr marL="514350" indent="-514350" defTabSz="452438" eaLnBrk="1">
              <a:lnSpc>
                <a:spcPct val="80000"/>
              </a:lnSpc>
              <a:spcBef>
                <a:spcPts val="700"/>
              </a:spcBef>
              <a:buClr>
                <a:srgbClr val="000000"/>
              </a:buClr>
              <a:buFont typeface="+mj-lt"/>
              <a:buAutoNum type="arabicPeriod"/>
            </a:pPr>
            <a:r>
              <a:rPr lang="en-US" sz="2800" dirty="0" smtClean="0">
                <a:latin typeface="Calibri" pitchFamily="-110" charset="0"/>
                <a:cs typeface="Calibri" pitchFamily="-110" charset="0"/>
                <a:sym typeface="Calibri" pitchFamily="-110" charset="0"/>
              </a:rPr>
              <a:t>How do we strategically align ourselves with healthcare providers and trends critical to patient safety</a:t>
            </a:r>
          </a:p>
          <a:p>
            <a:pPr marL="514350" indent="-514350" defTabSz="452438" eaLnBrk="1">
              <a:lnSpc>
                <a:spcPct val="80000"/>
              </a:lnSpc>
              <a:spcBef>
                <a:spcPts val="700"/>
              </a:spcBef>
              <a:buClr>
                <a:srgbClr val="000000"/>
              </a:buClr>
              <a:buFont typeface="+mj-lt"/>
              <a:buAutoNum type="arabicPeriod"/>
            </a:pPr>
            <a:r>
              <a:rPr lang="en-US" sz="2800" dirty="0" smtClean="0">
                <a:latin typeface="Calibri" pitchFamily="-110" charset="0"/>
                <a:cs typeface="Calibri" pitchFamily="-110" charset="0"/>
                <a:sym typeface="Calibri" pitchFamily="-110" charset="0"/>
              </a:rPr>
              <a:t>How do we learn to effectively influence facilities and providers to implement our recommendations? </a:t>
            </a:r>
            <a:endParaRPr lang="en-US" sz="2800" dirty="0" smtClean="0"/>
          </a:p>
        </p:txBody>
      </p:sp>
    </p:spTree>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990600" y="304800"/>
            <a:ext cx="7772400" cy="784225"/>
          </a:xfrm>
        </p:spPr>
        <p:txBody>
          <a:bodyPr/>
          <a:lstStyle/>
          <a:p>
            <a:r>
              <a:rPr lang="en-US" dirty="0" smtClean="0"/>
              <a:t>Current (2013) Strategic Projects</a:t>
            </a:r>
          </a:p>
        </p:txBody>
      </p:sp>
      <p:sp>
        <p:nvSpPr>
          <p:cNvPr id="124931" name="Content Placeholder 2"/>
          <p:cNvSpPr>
            <a:spLocks noGrp="1"/>
          </p:cNvSpPr>
          <p:nvPr>
            <p:ph idx="1"/>
          </p:nvPr>
        </p:nvSpPr>
        <p:spPr>
          <a:xfrm>
            <a:off x="533400" y="1295400"/>
            <a:ext cx="7848600" cy="4419600"/>
          </a:xfrm>
        </p:spPr>
        <p:txBody>
          <a:bodyPr>
            <a:noAutofit/>
          </a:bodyPr>
          <a:lstStyle/>
          <a:p>
            <a:r>
              <a:rPr lang="en-US" sz="2900" i="1" u="sng" dirty="0" smtClean="0"/>
              <a:t>Project 1</a:t>
            </a:r>
            <a:r>
              <a:rPr lang="en-US" sz="2900" dirty="0" smtClean="0"/>
              <a:t>:	 Work with DOH to Clarify Reporting Standards and 	Develop Recommendations Protocols</a:t>
            </a:r>
          </a:p>
          <a:p>
            <a:r>
              <a:rPr lang="en-US" sz="2900" i="1" u="sng" dirty="0" smtClean="0"/>
              <a:t>Project 2</a:t>
            </a:r>
            <a:r>
              <a:rPr lang="en-US" sz="2900" dirty="0" smtClean="0"/>
              <a:t>:	 Standardize Specific Patient Safety Events in Selected Clinical Areas and Monitor Low-Volume Reporters</a:t>
            </a:r>
          </a:p>
          <a:p>
            <a:r>
              <a:rPr lang="en-US" sz="2900" i="1" u="sng" dirty="0" smtClean="0"/>
              <a:t>Project 3</a:t>
            </a:r>
            <a:r>
              <a:rPr lang="en-US" sz="2900" dirty="0" smtClean="0"/>
              <a:t>: Measure Progress &amp; Quantify Benefits</a:t>
            </a:r>
          </a:p>
          <a:p>
            <a:r>
              <a:rPr lang="en-US" sz="2900" i="1" u="sng" dirty="0" smtClean="0"/>
              <a:t>Project 4</a:t>
            </a:r>
            <a:r>
              <a:rPr lang="en-US" sz="2900" dirty="0" smtClean="0"/>
              <a:t>:	 Validate and Analyze NH HAI Data and Develop and Implement Improvement Strategies</a:t>
            </a:r>
          </a:p>
        </p:txBody>
      </p:sp>
      <p:sp>
        <p:nvSpPr>
          <p:cNvPr id="124933" name="Slide Number Placeholder 4"/>
          <p:cNvSpPr>
            <a:spLocks noGrp="1"/>
          </p:cNvSpPr>
          <p:nvPr>
            <p:ph type="sldNum" sz="quarter" idx="12"/>
          </p:nvPr>
        </p:nvSpPr>
        <p:spPr/>
        <p:txBody>
          <a:bodyPr/>
          <a:lstStyle/>
          <a:p>
            <a:endParaRPr lang="en-US"/>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04800"/>
            <a:ext cx="7772400" cy="860425"/>
          </a:xfrm>
        </p:spPr>
        <p:txBody>
          <a:bodyPr/>
          <a:lstStyle/>
          <a:p>
            <a:r>
              <a:rPr lang="en-US" dirty="0" smtClean="0"/>
              <a:t>Current (2013) Strategic Projects</a:t>
            </a:r>
            <a:endParaRPr lang="en-US" dirty="0"/>
          </a:p>
        </p:txBody>
      </p:sp>
      <p:sp>
        <p:nvSpPr>
          <p:cNvPr id="3" name="Content Placeholder 2"/>
          <p:cNvSpPr>
            <a:spLocks noGrp="1"/>
          </p:cNvSpPr>
          <p:nvPr>
            <p:ph idx="1"/>
          </p:nvPr>
        </p:nvSpPr>
        <p:spPr>
          <a:xfrm>
            <a:off x="838200" y="1600200"/>
            <a:ext cx="7391400" cy="4495800"/>
          </a:xfrm>
        </p:spPr>
        <p:txBody>
          <a:bodyPr>
            <a:noAutofit/>
          </a:bodyPr>
          <a:lstStyle/>
          <a:p>
            <a:r>
              <a:rPr lang="en-US" sz="2900" i="1" u="sng" dirty="0" smtClean="0"/>
              <a:t>Project 5</a:t>
            </a:r>
            <a:r>
              <a:rPr lang="en-US" sz="2900" dirty="0" smtClean="0"/>
              <a:t>: National Patient Safety Priorities, Common Formats &amp; Health IT</a:t>
            </a:r>
          </a:p>
          <a:p>
            <a:r>
              <a:rPr lang="en-US" sz="2900" i="1" u="sng" dirty="0" smtClean="0"/>
              <a:t>Project 6</a:t>
            </a:r>
            <a:r>
              <a:rPr lang="en-US" sz="2900" dirty="0" smtClean="0"/>
              <a:t>:	 Increase Integration of Patient Voice into Authority Activities</a:t>
            </a:r>
          </a:p>
          <a:p>
            <a:r>
              <a:rPr lang="en-US" sz="2900" i="1" u="sng" dirty="0" smtClean="0"/>
              <a:t>Project 7</a:t>
            </a:r>
            <a:r>
              <a:rPr lang="en-US" sz="2900" dirty="0" smtClean="0"/>
              <a:t>:	 Develop Strategic Partnerships</a:t>
            </a:r>
          </a:p>
          <a:p>
            <a:r>
              <a:rPr lang="en-US" sz="2900" i="1" u="sng" dirty="0" smtClean="0"/>
              <a:t>Project 8</a:t>
            </a:r>
            <a:r>
              <a:rPr lang="en-US" sz="2900" dirty="0" smtClean="0"/>
              <a:t>:	 Execute HEN Collaboratives</a:t>
            </a:r>
          </a:p>
          <a:p>
            <a:r>
              <a:rPr lang="en-US" sz="2900" i="1" u="sng" dirty="0" smtClean="0"/>
              <a:t>Project 9</a:t>
            </a:r>
            <a:r>
              <a:rPr lang="en-US" sz="2900" dirty="0" smtClean="0"/>
              <a:t>:	 PA-PSRS Data Warehouse to Improve Data Accessibility</a:t>
            </a:r>
          </a:p>
          <a:p>
            <a:endParaRPr lang="en-US" sz="29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914400" y="3429000"/>
            <a:ext cx="7772400" cy="1470025"/>
          </a:xfrm>
        </p:spPr>
        <p:txBody>
          <a:bodyPr/>
          <a:lstStyle/>
          <a:p>
            <a:r>
              <a:rPr lang="en-US" sz="5400" dirty="0" smtClean="0"/>
              <a:t>Current Progress on Standardization</a:t>
            </a:r>
            <a:endParaRPr lang="en-US" sz="5400" dirty="0"/>
          </a:p>
        </p:txBody>
      </p:sp>
      <p:sp>
        <p:nvSpPr>
          <p:cNvPr id="5" name="Subtitle 4"/>
          <p:cNvSpPr>
            <a:spLocks noGrp="1"/>
          </p:cNvSpPr>
          <p:nvPr>
            <p:ph type="subTitle" idx="1"/>
          </p:nvPr>
        </p:nvSpPr>
        <p:spPr>
          <a:xfrm>
            <a:off x="990600" y="609600"/>
            <a:ext cx="7467600" cy="1752600"/>
          </a:xfrm>
        </p:spPr>
        <p:txBody>
          <a:bodyPr>
            <a:noAutofit/>
          </a:bodyPr>
          <a:lstStyle/>
          <a:p>
            <a:pPr algn="l"/>
            <a:r>
              <a:rPr lang="en-US" sz="3600" i="1" u="sng" dirty="0" smtClean="0"/>
              <a:t>Project 1</a:t>
            </a:r>
            <a:r>
              <a:rPr lang="en-US" sz="3600" dirty="0" smtClean="0"/>
              <a:t>:	 </a:t>
            </a:r>
          </a:p>
          <a:p>
            <a:pPr algn="l"/>
            <a:r>
              <a:rPr lang="en-US" sz="3600" dirty="0" smtClean="0"/>
              <a:t>Work with DOH to Clarify Reporting Standards and Develop Recommendations Protocols</a:t>
            </a:r>
          </a:p>
          <a:p>
            <a:endParaRPr lang="en-US" sz="3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424605" y="533400"/>
            <a:ext cx="8338396" cy="5821644"/>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28800"/>
            <a:ext cx="8229600" cy="4525963"/>
          </a:xfrm>
        </p:spPr>
        <p:txBody>
          <a:bodyPr/>
          <a:lstStyle/>
          <a:p>
            <a:r>
              <a:rPr lang="en-US" dirty="0" smtClean="0"/>
              <a:t>PATIENT SAFETY AUTHORITY AND DEPARTMENT OF HEALTH</a:t>
            </a:r>
          </a:p>
          <a:p>
            <a:pPr lvl="1"/>
            <a:r>
              <a:rPr lang="en-US" dirty="0" smtClean="0"/>
              <a:t>Draft Guidance for Acute Healthcare Facility Determinations of Reporting Requirements under the Medical Care Availability and Reduction of Error</a:t>
            </a:r>
          </a:p>
          <a:p>
            <a:pPr lvl="1"/>
            <a:r>
              <a:rPr lang="en-US" dirty="0" smtClean="0"/>
              <a:t>Published January 3, 2014</a:t>
            </a:r>
            <a:endParaRPr lang="en-US" dirty="0"/>
          </a:p>
        </p:txBody>
      </p:sp>
      <p:pic>
        <p:nvPicPr>
          <p:cNvPr id="4" name="Picture 3"/>
          <p:cNvPicPr>
            <a:picLocks noChangeAspect="1"/>
          </p:cNvPicPr>
          <p:nvPr/>
        </p:nvPicPr>
        <p:blipFill>
          <a:blip r:embed="rId2" cstate="print"/>
          <a:stretch>
            <a:fillRect/>
          </a:stretch>
        </p:blipFill>
        <p:spPr>
          <a:xfrm>
            <a:off x="1295400" y="228600"/>
            <a:ext cx="1924264" cy="1241011"/>
          </a:xfrm>
          <a:prstGeom prst="rect">
            <a:avLst/>
          </a:prstGeom>
        </p:spPr>
      </p:pic>
      <p:pic>
        <p:nvPicPr>
          <p:cNvPr id="5" name="Picture 4"/>
          <p:cNvPicPr>
            <a:picLocks noChangeAspect="1"/>
          </p:cNvPicPr>
          <p:nvPr/>
        </p:nvPicPr>
        <p:blipFill>
          <a:blip r:embed="rId3" cstate="print"/>
          <a:stretch>
            <a:fillRect/>
          </a:stretch>
        </p:blipFill>
        <p:spPr>
          <a:xfrm>
            <a:off x="4876799" y="457200"/>
            <a:ext cx="3299673" cy="838200"/>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600200"/>
            <a:ext cx="8534400" cy="4525963"/>
          </a:xfrm>
        </p:spPr>
        <p:txBody>
          <a:bodyPr>
            <a:noAutofit/>
          </a:bodyPr>
          <a:lstStyle/>
          <a:p>
            <a:pPr>
              <a:spcAft>
                <a:spcPts val="600"/>
              </a:spcAft>
            </a:pPr>
            <a:r>
              <a:rPr lang="en-US" sz="2300" dirty="0" smtClean="0"/>
              <a:t>“The concepts of human error and preventability do not appear in the Serious Event definition. It is not necessary for an error to be involved, nor for the harm to be preventable, for a death or unanticipated injury to constitute a Serious Event.”</a:t>
            </a:r>
          </a:p>
          <a:p>
            <a:pPr>
              <a:spcAft>
                <a:spcPts val="600"/>
              </a:spcAft>
            </a:pPr>
            <a:r>
              <a:rPr lang="en-US" sz="2300" dirty="0" smtClean="0"/>
              <a:t>“The unanticipated nature of the injury is from the perspective of a reasonably prudent patient. While every provider anticipates some rate of complications from the procedures they perform, infrequent complications are rarely anticipated by the patient unless the patient is somehow at increased risk. While we do not specify an exact threshold for the frequency of complications that makes a particular complication transition from unanticipated to anticipated, complications that occur rarely would be unanticipated by most patients.”</a:t>
            </a:r>
            <a:endParaRPr lang="en-US" sz="2300" dirty="0"/>
          </a:p>
        </p:txBody>
      </p:sp>
      <p:pic>
        <p:nvPicPr>
          <p:cNvPr id="5" name="Picture 4"/>
          <p:cNvPicPr>
            <a:picLocks noChangeAspect="1"/>
          </p:cNvPicPr>
          <p:nvPr/>
        </p:nvPicPr>
        <p:blipFill>
          <a:blip r:embed="rId2" cstate="print"/>
          <a:stretch>
            <a:fillRect/>
          </a:stretch>
        </p:blipFill>
        <p:spPr>
          <a:xfrm>
            <a:off x="1295400" y="228600"/>
            <a:ext cx="1924264" cy="1241011"/>
          </a:xfrm>
          <a:prstGeom prst="rect">
            <a:avLst/>
          </a:prstGeom>
        </p:spPr>
      </p:pic>
      <p:pic>
        <p:nvPicPr>
          <p:cNvPr id="6" name="Picture 5"/>
          <p:cNvPicPr>
            <a:picLocks noChangeAspect="1"/>
          </p:cNvPicPr>
          <p:nvPr/>
        </p:nvPicPr>
        <p:blipFill>
          <a:blip r:embed="rId3" cstate="print"/>
          <a:stretch>
            <a:fillRect/>
          </a:stretch>
        </p:blipFill>
        <p:spPr>
          <a:xfrm>
            <a:off x="4876799" y="457200"/>
            <a:ext cx="3299673" cy="838200"/>
          </a:xfrm>
          <a:prstGeom prst="rect">
            <a:avLst/>
          </a:prstGeom>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3124200"/>
            <a:ext cx="7772400" cy="1470025"/>
          </a:xfrm>
        </p:spPr>
        <p:txBody>
          <a:bodyPr/>
          <a:lstStyle/>
          <a:p>
            <a:r>
              <a:rPr lang="en-US" sz="5400" dirty="0" smtClean="0"/>
              <a:t>Is Pennsylvania’s </a:t>
            </a:r>
            <a:br>
              <a:rPr lang="en-US" sz="5400" dirty="0" smtClean="0"/>
            </a:br>
            <a:r>
              <a:rPr lang="en-US" sz="5400" dirty="0" smtClean="0"/>
              <a:t>Healthcare Safer?</a:t>
            </a:r>
            <a:endParaRPr lang="en-US" sz="5400" dirty="0"/>
          </a:p>
        </p:txBody>
      </p:sp>
      <p:sp>
        <p:nvSpPr>
          <p:cNvPr id="6" name="Subtitle 5"/>
          <p:cNvSpPr>
            <a:spLocks noGrp="1"/>
          </p:cNvSpPr>
          <p:nvPr>
            <p:ph type="subTitle" idx="1"/>
          </p:nvPr>
        </p:nvSpPr>
        <p:spPr>
          <a:xfrm>
            <a:off x="1143000" y="1066800"/>
            <a:ext cx="6400800" cy="1752600"/>
          </a:xfrm>
        </p:spPr>
        <p:txBody>
          <a:bodyPr/>
          <a:lstStyle/>
          <a:p>
            <a:pPr algn="l"/>
            <a:r>
              <a:rPr lang="en-US" sz="3600" i="1" u="sng" dirty="0" smtClean="0"/>
              <a:t>Project 3</a:t>
            </a:r>
            <a:r>
              <a:rPr lang="en-US" sz="3600" dirty="0" smtClean="0"/>
              <a:t>: </a:t>
            </a:r>
          </a:p>
          <a:p>
            <a:pPr algn="l"/>
            <a:r>
              <a:rPr lang="en-US" sz="3600" dirty="0" smtClean="0"/>
              <a:t>Measure Progress &amp; 		     Quantify Benefits</a:t>
            </a:r>
          </a:p>
          <a:p>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Signs of Improvement</a:t>
            </a:r>
            <a:endParaRPr lang="en-US" dirty="0"/>
          </a:p>
        </p:txBody>
      </p:sp>
      <p:sp>
        <p:nvSpPr>
          <p:cNvPr id="6" name="Content Placeholder 5"/>
          <p:cNvSpPr>
            <a:spLocks noGrp="1"/>
          </p:cNvSpPr>
          <p:nvPr>
            <p:ph idx="1"/>
          </p:nvPr>
        </p:nvSpPr>
        <p:spPr/>
        <p:txBody>
          <a:bodyPr>
            <a:normAutofit/>
          </a:bodyPr>
          <a:lstStyle/>
          <a:p>
            <a:r>
              <a:rPr lang="en-US" dirty="0" smtClean="0"/>
              <a:t>the Authority began collecting data in 2004, a greater proportion of cases have been wrong-side regional blocks, suggesting a reduction in severity, if not frequency.</a:t>
            </a:r>
          </a:p>
          <a:p>
            <a:r>
              <a:rPr lang="en-US" dirty="0" smtClean="0"/>
              <a:t>Catheter-related urinary tract infection rates in all unit types in Pennsylvania hospitals were lower than in comparable units nationally, ranging from 19% to 84%.</a:t>
            </a:r>
          </a:p>
          <a:p>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Improvement</a:t>
            </a:r>
            <a:endParaRPr lang="en-US" dirty="0"/>
          </a:p>
        </p:txBody>
      </p:sp>
      <p:sp>
        <p:nvSpPr>
          <p:cNvPr id="3" name="Content Placeholder 2"/>
          <p:cNvSpPr>
            <a:spLocks noGrp="1"/>
          </p:cNvSpPr>
          <p:nvPr>
            <p:ph idx="1"/>
          </p:nvPr>
        </p:nvSpPr>
        <p:spPr/>
        <p:txBody>
          <a:bodyPr>
            <a:normAutofit fontScale="92500" lnSpcReduction="20000"/>
          </a:bodyPr>
          <a:lstStyle/>
          <a:p>
            <a:pPr>
              <a:spcAft>
                <a:spcPts val="600"/>
              </a:spcAft>
            </a:pPr>
            <a:r>
              <a:rPr lang="en-US" dirty="0" smtClean="0"/>
              <a:t>A report on </a:t>
            </a:r>
            <a:r>
              <a:rPr lang="en-US" dirty="0" err="1" smtClean="0"/>
              <a:t>HAIs</a:t>
            </a:r>
            <a:r>
              <a:rPr lang="en-US" dirty="0" smtClean="0"/>
              <a:t> from the U.S. Centers for Disease Control and Prevention found that Pennsylvania’s rate of central line associated bloodstream infections was nearly one-third lower than the national average</a:t>
            </a:r>
          </a:p>
          <a:p>
            <a:pPr>
              <a:spcAft>
                <a:spcPts val="600"/>
              </a:spcAft>
            </a:pPr>
            <a:r>
              <a:rPr lang="en-US" dirty="0" smtClean="0"/>
              <a:t>Authority’s guidance on the use of color-coded patient wristbands to communicate important clinical information has developed into a de facto standard endorsed by the American Hospital Association and adopted in approximately half of U.S. states</a:t>
            </a:r>
          </a:p>
          <a:p>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Signs of Improvement</a:t>
            </a:r>
            <a:endParaRPr lang="en-US" dirty="0"/>
          </a:p>
        </p:txBody>
      </p:sp>
      <p:sp>
        <p:nvSpPr>
          <p:cNvPr id="3" name="Content Placeholder 2"/>
          <p:cNvSpPr>
            <a:spLocks noGrp="1"/>
          </p:cNvSpPr>
          <p:nvPr>
            <p:ph idx="1"/>
          </p:nvPr>
        </p:nvSpPr>
        <p:spPr/>
        <p:txBody>
          <a:bodyPr>
            <a:normAutofit/>
          </a:bodyPr>
          <a:lstStyle/>
          <a:p>
            <a:pPr>
              <a:spcAft>
                <a:spcPts val="1200"/>
              </a:spcAft>
            </a:pPr>
            <a:r>
              <a:rPr lang="en-US" dirty="0" smtClean="0"/>
              <a:t>Authority-sponsored collaborative in which participating hospitals have substantially reduced errors in blood specimen labeling</a:t>
            </a:r>
          </a:p>
          <a:p>
            <a:pPr>
              <a:spcAft>
                <a:spcPts val="1200"/>
              </a:spcAft>
            </a:pPr>
            <a:r>
              <a:rPr lang="en-US" dirty="0" smtClean="0"/>
              <a:t>Since 2002, payouts from the state’s excess liability fund have dropped by 58%, and the number of claims has been cut by more than half.</a:t>
            </a:r>
          </a:p>
          <a:p>
            <a:endParaRPr lang="en-US"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762000" y="185164"/>
            <a:ext cx="7772400" cy="6461671"/>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Status of Other Projects</a:t>
            </a:r>
            <a:endParaRPr lang="en-US" dirty="0"/>
          </a:p>
        </p:txBody>
      </p:sp>
      <p:sp>
        <p:nvSpPr>
          <p:cNvPr id="5" name="Content Placeholder 4"/>
          <p:cNvSpPr>
            <a:spLocks noGrp="1"/>
          </p:cNvSpPr>
          <p:nvPr>
            <p:ph idx="1"/>
          </p:nvPr>
        </p:nvSpPr>
        <p:spPr>
          <a:xfrm>
            <a:off x="533400" y="1752600"/>
            <a:ext cx="8229600" cy="2895601"/>
          </a:xfrm>
        </p:spPr>
        <p:txBody>
          <a:bodyPr>
            <a:normAutofit/>
          </a:bodyPr>
          <a:lstStyle/>
          <a:p>
            <a:endParaRPr lang="en-US" sz="4000" dirty="0" smtClean="0"/>
          </a:p>
          <a:p>
            <a:r>
              <a:rPr lang="en-US" sz="4000" dirty="0" smtClean="0"/>
              <a:t>Work currently being done on all other projects with time-lines and periodic updates to PSA Board.</a:t>
            </a:r>
            <a:endParaRPr lang="en-US" sz="4000"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60438"/>
          </a:xfrm>
        </p:spPr>
        <p:txBody>
          <a:bodyPr/>
          <a:lstStyle/>
          <a:p>
            <a:r>
              <a:rPr lang="en-US" dirty="0" smtClean="0"/>
              <a:t>Summary</a:t>
            </a:r>
            <a:endParaRPr lang="en-US" dirty="0"/>
          </a:p>
        </p:txBody>
      </p:sp>
      <p:sp>
        <p:nvSpPr>
          <p:cNvPr id="3" name="Content Placeholder 2"/>
          <p:cNvSpPr>
            <a:spLocks noGrp="1"/>
          </p:cNvSpPr>
          <p:nvPr>
            <p:ph idx="1"/>
          </p:nvPr>
        </p:nvSpPr>
        <p:spPr>
          <a:xfrm>
            <a:off x="457200" y="1371600"/>
            <a:ext cx="8229600" cy="4953000"/>
          </a:xfrm>
        </p:spPr>
        <p:txBody>
          <a:bodyPr>
            <a:normAutofit lnSpcReduction="10000"/>
          </a:bodyPr>
          <a:lstStyle/>
          <a:p>
            <a:r>
              <a:rPr lang="en-US" dirty="0" err="1" smtClean="0"/>
              <a:t>Mcare</a:t>
            </a:r>
            <a:r>
              <a:rPr lang="en-US" dirty="0" smtClean="0"/>
              <a:t> Act of 2002 prompted by Institute of Medicine’s Report of 1999, </a:t>
            </a:r>
            <a:r>
              <a:rPr lang="en-US" i="1" dirty="0" smtClean="0"/>
              <a:t>“ To Err is Human,”</a:t>
            </a:r>
            <a:r>
              <a:rPr lang="en-US" dirty="0" smtClean="0"/>
              <a:t> and concern about medical availability in PA</a:t>
            </a:r>
          </a:p>
          <a:p>
            <a:r>
              <a:rPr lang="en-US" dirty="0" smtClean="0"/>
              <a:t>The Patient Safety Authority and the PA Patient Safety Reporting System established</a:t>
            </a:r>
          </a:p>
          <a:p>
            <a:r>
              <a:rPr lang="en-US" dirty="0" smtClean="0"/>
              <a:t>Health Care Associated Infections prompted Act 52 in 2008 to reduce </a:t>
            </a:r>
            <a:r>
              <a:rPr lang="en-US" dirty="0" err="1" smtClean="0"/>
              <a:t>HAIs</a:t>
            </a:r>
            <a:r>
              <a:rPr lang="en-US" dirty="0" smtClean="0"/>
              <a:t> in PA</a:t>
            </a:r>
          </a:p>
          <a:p>
            <a:r>
              <a:rPr lang="en-US" dirty="0" smtClean="0"/>
              <a:t>The PSA remains active and productive and early results suggests improved patient safety in Pennsylvania.</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ChangeArrowheads="1"/>
          </p:cNvSpPr>
          <p:nvPr>
            <p:ph type="title"/>
          </p:nvPr>
        </p:nvSpPr>
        <p:spPr/>
        <p:txBody>
          <a:bodyPr>
            <a:noAutofit/>
          </a:bodyPr>
          <a:lstStyle/>
          <a:p>
            <a:r>
              <a:rPr lang="en-US" sz="4000" dirty="0" smtClean="0"/>
              <a:t>Formulation and System </a:t>
            </a:r>
            <a:br>
              <a:rPr lang="en-US" sz="4000" dirty="0" smtClean="0"/>
            </a:br>
            <a:r>
              <a:rPr lang="en-US" sz="4000" dirty="0" smtClean="0"/>
              <a:t>Development:  2002-2004</a:t>
            </a:r>
          </a:p>
        </p:txBody>
      </p:sp>
      <p:sp>
        <p:nvSpPr>
          <p:cNvPr id="48131" name="Rectangle 3"/>
          <p:cNvSpPr>
            <a:spLocks noGrp="1" noChangeArrowheads="1"/>
          </p:cNvSpPr>
          <p:nvPr>
            <p:ph idx="1"/>
          </p:nvPr>
        </p:nvSpPr>
        <p:spPr/>
        <p:txBody>
          <a:bodyPr>
            <a:normAutofit/>
          </a:bodyPr>
          <a:lstStyle/>
          <a:p>
            <a:pPr marL="0" indent="0">
              <a:spcAft>
                <a:spcPts val="600"/>
              </a:spcAft>
              <a:buFontTx/>
              <a:buChar char="•"/>
            </a:pPr>
            <a:r>
              <a:rPr lang="en-US" sz="3100" dirty="0" smtClean="0"/>
              <a:t> Contracted with:</a:t>
            </a:r>
          </a:p>
          <a:p>
            <a:pPr lvl="2" indent="0">
              <a:spcAft>
                <a:spcPts val="600"/>
              </a:spcAft>
              <a:buSzPct val="100000"/>
              <a:buFont typeface="Lucida Grande"/>
              <a:buChar char="-"/>
            </a:pPr>
            <a:r>
              <a:rPr lang="en-US" sz="3100" dirty="0" smtClean="0"/>
              <a:t> ECRI Institute</a:t>
            </a:r>
          </a:p>
          <a:p>
            <a:pPr lvl="2" indent="0">
              <a:spcAft>
                <a:spcPts val="600"/>
              </a:spcAft>
              <a:buSzPct val="100000"/>
              <a:buFont typeface="Lucida Grande"/>
              <a:buChar char="-"/>
            </a:pPr>
            <a:r>
              <a:rPr lang="en-US" sz="3100" dirty="0" smtClean="0"/>
              <a:t> Institute for Safe Medication Practices</a:t>
            </a:r>
          </a:p>
          <a:p>
            <a:pPr lvl="2" indent="0">
              <a:spcAft>
                <a:spcPts val="600"/>
              </a:spcAft>
              <a:buSzPct val="100000"/>
              <a:buFont typeface="Lucida Grande"/>
              <a:buChar char="-"/>
            </a:pPr>
            <a:r>
              <a:rPr lang="en-US" sz="3100" dirty="0" smtClean="0"/>
              <a:t> Hewlett Packard for IT support</a:t>
            </a:r>
          </a:p>
          <a:p>
            <a:pPr marL="0" indent="0">
              <a:spcAft>
                <a:spcPts val="600"/>
              </a:spcAft>
              <a:buFontTx/>
              <a:buChar char="•"/>
            </a:pPr>
            <a:r>
              <a:rPr lang="en-US" sz="3100" dirty="0" smtClean="0"/>
              <a:t> Developed Pennsylvania Patient Safety             	Reporting System (PA-PSRS)</a:t>
            </a:r>
          </a:p>
          <a:p>
            <a:pPr marL="0" indent="0">
              <a:spcAft>
                <a:spcPts val="600"/>
              </a:spcAft>
              <a:buFontTx/>
              <a:buChar char="•"/>
            </a:pPr>
            <a:r>
              <a:rPr lang="en-US" sz="3100" dirty="0" smtClean="0"/>
              <a:t> Modeled after Aviation Safety Reporting 	System</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5"/>
          <p:cNvSpPr>
            <a:spLocks noGrp="1"/>
          </p:cNvSpPr>
          <p:nvPr>
            <p:ph type="title"/>
          </p:nvPr>
        </p:nvSpPr>
        <p:spPr>
          <a:xfrm>
            <a:off x="609600" y="304800"/>
            <a:ext cx="8153400" cy="708025"/>
          </a:xfrm>
        </p:spPr>
        <p:txBody>
          <a:bodyPr>
            <a:normAutofit fontScale="90000"/>
          </a:bodyPr>
          <a:lstStyle/>
          <a:p>
            <a:r>
              <a:rPr lang="en-US" dirty="0" smtClean="0"/>
              <a:t>Successful Adverse Event Reporting </a:t>
            </a:r>
          </a:p>
        </p:txBody>
      </p:sp>
      <p:sp>
        <p:nvSpPr>
          <p:cNvPr id="7" name="Content Placeholder 6"/>
          <p:cNvSpPr>
            <a:spLocks noGrp="1"/>
          </p:cNvSpPr>
          <p:nvPr>
            <p:ph idx="1"/>
          </p:nvPr>
        </p:nvSpPr>
        <p:spPr>
          <a:xfrm>
            <a:off x="838200" y="1219200"/>
            <a:ext cx="7772400" cy="5105400"/>
          </a:xfrm>
        </p:spPr>
        <p:txBody>
          <a:bodyPr>
            <a:normAutofit fontScale="92500"/>
          </a:bodyPr>
          <a:lstStyle/>
          <a:p>
            <a:r>
              <a:rPr lang="en-US" dirty="0" smtClean="0"/>
              <a:t>In the article Reporting of Adverse Events, Lucian </a:t>
            </a:r>
            <a:r>
              <a:rPr lang="en-US" dirty="0" err="1" smtClean="0"/>
              <a:t>Leape</a:t>
            </a:r>
            <a:r>
              <a:rPr lang="en-US" dirty="0" smtClean="0"/>
              <a:t> (2002) identifies seven characteristics of successful reporting systems: </a:t>
            </a:r>
          </a:p>
          <a:p>
            <a:pPr marL="1828800" lvl="5" indent="-457200">
              <a:buFont typeface="+mj-lt"/>
              <a:buAutoNum type="arabicPeriod"/>
            </a:pPr>
            <a:r>
              <a:rPr lang="en-US" sz="2400" dirty="0" smtClean="0"/>
              <a:t>Non-punitive </a:t>
            </a:r>
          </a:p>
          <a:p>
            <a:pPr marL="1828800" lvl="5" indent="-457200">
              <a:buFont typeface="+mj-lt"/>
              <a:buAutoNum type="arabicPeriod"/>
            </a:pPr>
            <a:r>
              <a:rPr lang="en-US" sz="2400" dirty="0" smtClean="0"/>
              <a:t>Confidential</a:t>
            </a:r>
          </a:p>
          <a:p>
            <a:pPr marL="1828800" lvl="5" indent="-457200">
              <a:buFont typeface="+mj-lt"/>
              <a:buAutoNum type="arabicPeriod"/>
            </a:pPr>
            <a:r>
              <a:rPr lang="en-US" sz="2400" dirty="0" smtClean="0"/>
              <a:t>Independent </a:t>
            </a:r>
          </a:p>
          <a:p>
            <a:pPr marL="1828800" lvl="5" indent="-457200">
              <a:buFont typeface="+mj-lt"/>
              <a:buAutoNum type="arabicPeriod"/>
            </a:pPr>
            <a:r>
              <a:rPr lang="en-US" sz="2400" dirty="0" smtClean="0"/>
              <a:t>Expert analysis </a:t>
            </a:r>
          </a:p>
          <a:p>
            <a:pPr marL="1828800" lvl="5" indent="-457200">
              <a:buFont typeface="+mj-lt"/>
              <a:buAutoNum type="arabicPeriod"/>
            </a:pPr>
            <a:r>
              <a:rPr lang="en-US" sz="2400" dirty="0" smtClean="0"/>
              <a:t>Timely</a:t>
            </a:r>
          </a:p>
          <a:p>
            <a:pPr marL="1828800" lvl="5" indent="-457200">
              <a:buFont typeface="+mj-lt"/>
              <a:buAutoNum type="arabicPeriod"/>
            </a:pPr>
            <a:r>
              <a:rPr lang="en-US" sz="2400" dirty="0" smtClean="0"/>
              <a:t>Systems-oriented </a:t>
            </a:r>
          </a:p>
          <a:p>
            <a:pPr marL="1828800" lvl="5" indent="-457200">
              <a:buFont typeface="+mj-lt"/>
              <a:buAutoNum type="arabicPeriod"/>
            </a:pPr>
            <a:r>
              <a:rPr lang="en-US" sz="2400" dirty="0" smtClean="0"/>
              <a:t>Responsive</a:t>
            </a:r>
          </a:p>
          <a:p>
            <a:r>
              <a:rPr lang="en-US" dirty="0" smtClean="0"/>
              <a:t>This categorizes the PA-PSRS </a:t>
            </a:r>
          </a:p>
          <a:p>
            <a:pPr lvl="2"/>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381000" y="381000"/>
            <a:ext cx="8382000" cy="784225"/>
          </a:xfrm>
        </p:spPr>
        <p:txBody>
          <a:bodyPr>
            <a:normAutofit/>
          </a:bodyPr>
          <a:lstStyle/>
          <a:p>
            <a:r>
              <a:rPr lang="en-US" dirty="0" smtClean="0"/>
              <a:t>Patient Safety Authority</a:t>
            </a:r>
          </a:p>
        </p:txBody>
      </p:sp>
      <p:sp>
        <p:nvSpPr>
          <p:cNvPr id="9220" name="Rectangle 4"/>
          <p:cNvSpPr>
            <a:spLocks noGrp="1" noChangeArrowheads="1"/>
          </p:cNvSpPr>
          <p:nvPr>
            <p:ph idx="1"/>
          </p:nvPr>
        </p:nvSpPr>
        <p:spPr>
          <a:xfrm>
            <a:off x="838200" y="1600200"/>
            <a:ext cx="6934200" cy="4191000"/>
          </a:xfrm>
        </p:spPr>
        <p:txBody>
          <a:bodyPr>
            <a:normAutofit fontScale="92500" lnSpcReduction="10000"/>
          </a:bodyPr>
          <a:lstStyle/>
          <a:p>
            <a:pPr>
              <a:spcAft>
                <a:spcPts val="1200"/>
              </a:spcAft>
            </a:pPr>
            <a:r>
              <a:rPr lang="en-US" dirty="0" smtClean="0"/>
              <a:t>11-member Board appointed by the Governor and Legislature</a:t>
            </a:r>
          </a:p>
          <a:p>
            <a:pPr>
              <a:spcAft>
                <a:spcPts val="1200"/>
              </a:spcAft>
            </a:pPr>
            <a:r>
              <a:rPr lang="en-US" dirty="0" smtClean="0"/>
              <a:t>Independent Agency</a:t>
            </a:r>
          </a:p>
          <a:p>
            <a:pPr>
              <a:spcAft>
                <a:spcPts val="1200"/>
              </a:spcAft>
            </a:pPr>
            <a:r>
              <a:rPr lang="en-US" dirty="0" smtClean="0"/>
              <a:t>Non-regulatory</a:t>
            </a:r>
          </a:p>
          <a:p>
            <a:pPr>
              <a:spcAft>
                <a:spcPts val="1200"/>
              </a:spcAft>
            </a:pPr>
            <a:r>
              <a:rPr lang="en-US" dirty="0" smtClean="0"/>
              <a:t>Dedicated Funding Stream</a:t>
            </a:r>
          </a:p>
          <a:p>
            <a:pPr>
              <a:spcAft>
                <a:spcPts val="1200"/>
              </a:spcAft>
            </a:pPr>
            <a:r>
              <a:rPr lang="en-US" dirty="0" smtClean="0"/>
              <a:t>Strategically focused on education, collaboration, and guidance</a:t>
            </a:r>
          </a:p>
          <a:p>
            <a:pPr>
              <a:spcAft>
                <a:spcPts val="1200"/>
              </a:spcAft>
            </a:pPr>
            <a:endParaRPr lang="en-US" dirty="0" smtClean="0"/>
          </a:p>
          <a:p>
            <a:endParaRPr lang="en-US" dirty="0" smtClean="0"/>
          </a:p>
          <a:p>
            <a:endParaRPr lang="en-US" dirty="0" smtClean="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
          <p:cNvSpPr>
            <a:spLocks noGrp="1" noChangeArrowheads="1"/>
          </p:cNvSpPr>
          <p:nvPr>
            <p:ph type="title"/>
          </p:nvPr>
        </p:nvSpPr>
        <p:spPr/>
        <p:txBody>
          <a:bodyPr/>
          <a:lstStyle/>
          <a:p>
            <a:pPr eaLnBrk="1"/>
            <a:r>
              <a:rPr lang="en-US" smtClean="0"/>
              <a:t>PSA and PA Department of Health</a:t>
            </a:r>
          </a:p>
        </p:txBody>
      </p:sp>
      <p:sp>
        <p:nvSpPr>
          <p:cNvPr id="139267" name="Rectangle 2"/>
          <p:cNvSpPr>
            <a:spLocks noGrp="1" noChangeArrowheads="1"/>
          </p:cNvSpPr>
          <p:nvPr>
            <p:ph type="body" idx="1"/>
          </p:nvPr>
        </p:nvSpPr>
        <p:spPr/>
        <p:txBody>
          <a:bodyPr/>
          <a:lstStyle/>
          <a:p>
            <a:pPr eaLnBrk="1">
              <a:lnSpc>
                <a:spcPct val="90000"/>
              </a:lnSpc>
              <a:spcBef>
                <a:spcPts val="700"/>
              </a:spcBef>
              <a:buClr>
                <a:srgbClr val="000000"/>
              </a:buClr>
              <a:buFontTx/>
              <a:buChar char="•"/>
            </a:pPr>
            <a:r>
              <a:rPr lang="en-US" sz="2700" dirty="0" smtClean="0">
                <a:latin typeface="Calibri" pitchFamily="-110" charset="0"/>
                <a:cs typeface="Calibri" pitchFamily="-110" charset="0"/>
                <a:sym typeface="Calibri" pitchFamily="-110" charset="0"/>
              </a:rPr>
              <a:t>The PSA differs from the Department of Health in is role with respect to reporting of Serious Events and Incidents. </a:t>
            </a:r>
          </a:p>
          <a:p>
            <a:pPr eaLnBrk="1">
              <a:lnSpc>
                <a:spcPct val="90000"/>
              </a:lnSpc>
              <a:spcBef>
                <a:spcPts val="700"/>
              </a:spcBef>
              <a:buClr>
                <a:srgbClr val="000000"/>
              </a:buClr>
              <a:buFontTx/>
              <a:buChar char="•"/>
            </a:pPr>
            <a:r>
              <a:rPr lang="en-US" sz="2700" dirty="0" smtClean="0">
                <a:latin typeface="Calibri" pitchFamily="-110" charset="0"/>
                <a:cs typeface="Calibri" pitchFamily="-110" charset="0"/>
                <a:sym typeface="Calibri" pitchFamily="-110" charset="0"/>
              </a:rPr>
              <a:t>Reports of Serious Events and Incidents are submitted to the Pennsylvania Patient Safety Authority for the purposes of learning how the healthcare system can be made safer in Pennsylvania.</a:t>
            </a:r>
          </a:p>
          <a:p>
            <a:pPr eaLnBrk="1">
              <a:lnSpc>
                <a:spcPct val="90000"/>
              </a:lnSpc>
              <a:spcBef>
                <a:spcPts val="700"/>
              </a:spcBef>
              <a:buClr>
                <a:srgbClr val="000000"/>
              </a:buClr>
              <a:buFontTx/>
              <a:buChar char="•"/>
            </a:pPr>
            <a:r>
              <a:rPr lang="en-US" sz="2700" dirty="0" smtClean="0">
                <a:latin typeface="Calibri" pitchFamily="-110" charset="0"/>
                <a:cs typeface="Calibri" pitchFamily="-110" charset="0"/>
                <a:sym typeface="Calibri" pitchFamily="-110" charset="0"/>
              </a:rPr>
              <a:t>In contrast, reports of Serious Events and Infrastructure Failure are submitted to the Department of Health for the purposes of fulfilling their role as a regulator of Pennsylvania healthcare facilities. </a:t>
            </a:r>
            <a:endParaRPr lang="en-US" dirty="0" smtClean="0"/>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1_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000000"/>
          </a:solidFill>
          <a:prstDash val="solid"/>
          <a:miter lim="0"/>
          <a:headEnd type="none" w="med" len="med"/>
          <a:tailEnd type="none" w="med" len="med"/>
        </a:ln>
        <a:effectLst>
          <a:outerShdw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
            <a:srgbClr val="000000"/>
          </a:buClr>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000000"/>
          </a:solidFill>
          <a:prstDash val="solid"/>
          <a:miter lim="0"/>
          <a:headEnd type="none" w="med" len="med"/>
          <a:tailEnd type="none" w="med" len="med"/>
        </a:ln>
        <a:effectLst>
          <a:outerShdw dist="25400" dir="5400000" algn="ctr" rotWithShape="0">
            <a:srgbClr val="000000">
              <a:alpha val="50000"/>
            </a:srgbClr>
          </a:outerShdw>
        </a:effectLst>
      </a:spPr>
      <a:bodyPr vert="horz" wrap="square" lIns="50800" tIns="50800" rIns="50800" bIns="50800" numCol="1" anchor="ctr" anchorCtr="0" compatLnSpc="1">
        <a:prstTxWarp prst="textNoShape">
          <a:avLst/>
        </a:prstTxWarp>
      </a:bodyPr>
      <a:lstStyle>
        <a:defPPr marL="342900" marR="0" indent="0" algn="l" defTabSz="457200" rtl="0" eaLnBrk="1" fontAlgn="base" latinLnBrk="0" hangingPunct="0">
          <a:lnSpc>
            <a:spcPct val="100000"/>
          </a:lnSpc>
          <a:spcBef>
            <a:spcPct val="0"/>
          </a:spcBef>
          <a:spcAft>
            <a:spcPct val="0"/>
          </a:spcAft>
          <a:buClr>
            <a:srgbClr val="000000"/>
          </a:buClr>
          <a:buSzTx/>
          <a:buFontTx/>
          <a:buNone/>
          <a:tabLst/>
          <a:defRPr kumimoji="0" lang="en-US" sz="18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MS VBP Program QC 1-7-2013">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2594</TotalTime>
  <Words>2728</Words>
  <Application>Microsoft Office PowerPoint</Application>
  <PresentationFormat>On-screen Show (4:3)</PresentationFormat>
  <Paragraphs>489</Paragraphs>
  <Slides>58</Slides>
  <Notes>26</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58</vt:i4>
      </vt:variant>
    </vt:vector>
  </HeadingPairs>
  <TitlesOfParts>
    <vt:vector size="62" baseType="lpstr">
      <vt:lpstr>1_Office Theme</vt:lpstr>
      <vt:lpstr>2_Office Theme</vt:lpstr>
      <vt:lpstr>CMS VBP Program QC 1-7-2013</vt:lpstr>
      <vt:lpstr>Microsoft Office Excel 97-2003 Worksheet</vt:lpstr>
      <vt:lpstr>Patient Safety Authority</vt:lpstr>
      <vt:lpstr>Outline of Presentation</vt:lpstr>
      <vt:lpstr>PA Mcare Law 2002</vt:lpstr>
      <vt:lpstr>PA Mcare Law 2002</vt:lpstr>
      <vt:lpstr>Slide 5</vt:lpstr>
      <vt:lpstr>Formulation and System  Development:  2002-2004</vt:lpstr>
      <vt:lpstr>Successful Adverse Event Reporting </vt:lpstr>
      <vt:lpstr>Patient Safety Authority</vt:lpstr>
      <vt:lpstr>PSA and PA Department of Health</vt:lpstr>
      <vt:lpstr>Definition of Patient Safety*</vt:lpstr>
      <vt:lpstr>Incident</vt:lpstr>
      <vt:lpstr>Serious Event</vt:lpstr>
      <vt:lpstr>Patient Disclosure - Mcare</vt:lpstr>
      <vt:lpstr>Unanticipated Outcome</vt:lpstr>
      <vt:lpstr>Adverse Event</vt:lpstr>
      <vt:lpstr>Medical Error – Two Definitions</vt:lpstr>
      <vt:lpstr>PA Act 52 - HAI Law</vt:lpstr>
      <vt:lpstr>Infection Awareness and Reduction</vt:lpstr>
      <vt:lpstr>Infection Awareness and Reduction</vt:lpstr>
      <vt:lpstr>HAI Reporting</vt:lpstr>
      <vt:lpstr>HAIs Reported</vt:lpstr>
      <vt:lpstr>PA-PSRS</vt:lpstr>
      <vt:lpstr>PA-PSRS Reporting System</vt:lpstr>
      <vt:lpstr>PA-PSRS - Reporting Components</vt:lpstr>
      <vt:lpstr>Slide 25</vt:lpstr>
      <vt:lpstr>Reports Submitted to PA-PSRS (approx.) in 2012</vt:lpstr>
      <vt:lpstr>Slide 27</vt:lpstr>
      <vt:lpstr>Where do the reports go?</vt:lpstr>
      <vt:lpstr>By 2007 - A Successful Beginning</vt:lpstr>
      <vt:lpstr>Where We Were - 2007</vt:lpstr>
      <vt:lpstr>Strategic Plan 2007 - Initiatives</vt:lpstr>
      <vt:lpstr>New Areas of Focus – After 2007</vt:lpstr>
      <vt:lpstr>Build on Success of Patient Safety  Advisory through Enhancement</vt:lpstr>
      <vt:lpstr>www.patientsafetyauthority.org</vt:lpstr>
      <vt:lpstr>Patient Safety Education and Training Regional Education Programs</vt:lpstr>
      <vt:lpstr>Patient Safety Education and Training Hospital/System-Specific Programs</vt:lpstr>
      <vt:lpstr>Patient Safety Education Attendance</vt:lpstr>
      <vt:lpstr>Patient Safety Liaison Program (PSLs)</vt:lpstr>
      <vt:lpstr>PSL Regions </vt:lpstr>
      <vt:lpstr>PSA’s Collaborative Projects</vt:lpstr>
      <vt:lpstr>PSA’s Collaborative Projects</vt:lpstr>
      <vt:lpstr>PSA’s Collaborative Projects</vt:lpstr>
      <vt:lpstr>Hospital Engagement Network Structure</vt:lpstr>
      <vt:lpstr>PassKey – Pennsylvania Patient Safety Knowledge Exchange</vt:lpstr>
      <vt:lpstr>Patient and Consumer Focus</vt:lpstr>
      <vt:lpstr>PSA’s Objectives for Next Five Years</vt:lpstr>
      <vt:lpstr>Current (2013) Strategic Projects</vt:lpstr>
      <vt:lpstr>Current (2013) Strategic Projects</vt:lpstr>
      <vt:lpstr>Current Progress on Standardization</vt:lpstr>
      <vt:lpstr>Slide 50</vt:lpstr>
      <vt:lpstr>Slide 51</vt:lpstr>
      <vt:lpstr>Is Pennsylvania’s  Healthcare Safer?</vt:lpstr>
      <vt:lpstr>Signs of Improvement</vt:lpstr>
      <vt:lpstr>Signs of Improvement</vt:lpstr>
      <vt:lpstr>Signs of Improvement</vt:lpstr>
      <vt:lpstr>Slide 56</vt:lpstr>
      <vt:lpstr>Status of Other Projects</vt:lpstr>
      <vt:lpstr>Summary</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Patient Safety Authority</dc:title>
  <dc:creator>Linda Berguson</dc:creator>
  <cp:lastModifiedBy>lberguson</cp:lastModifiedBy>
  <cp:revision>70</cp:revision>
  <dcterms:created xsi:type="dcterms:W3CDTF">2014-01-04T21:52:05Z</dcterms:created>
  <dcterms:modified xsi:type="dcterms:W3CDTF">2014-01-10T18:20:55Z</dcterms:modified>
</cp:coreProperties>
</file>