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handoutMasterIdLst>
    <p:handoutMasterId r:id="rId33"/>
  </p:handoutMasterIdLst>
  <p:sldIdLst>
    <p:sldId id="256" r:id="rId2"/>
    <p:sldId id="281" r:id="rId3"/>
    <p:sldId id="284" r:id="rId4"/>
    <p:sldId id="282"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8" r:id="rId21"/>
    <p:sldId id="272" r:id="rId22"/>
    <p:sldId id="273" r:id="rId23"/>
    <p:sldId id="279" r:id="rId24"/>
    <p:sldId id="274" r:id="rId25"/>
    <p:sldId id="280" r:id="rId26"/>
    <p:sldId id="275" r:id="rId27"/>
    <p:sldId id="276" r:id="rId28"/>
    <p:sldId id="277" r:id="rId29"/>
    <p:sldId id="283"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39" d="100"/>
          <a:sy n="139" d="100"/>
        </p:scale>
        <p:origin x="-118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E0F2FE-DD8A-F944-B03D-B27A0FCF916E}" type="datetimeFigureOut">
              <a:rPr lang="en-US" smtClean="0"/>
              <a:t>7/3/13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EF084D-059B-354E-9F37-91EB16253CD5}" type="slidenum">
              <a:rPr lang="en-US" smtClean="0"/>
              <a:t>‹#›</a:t>
            </a:fld>
            <a:endParaRPr lang="en-US"/>
          </a:p>
        </p:txBody>
      </p:sp>
    </p:spTree>
    <p:extLst>
      <p:ext uri="{BB962C8B-B14F-4D97-AF65-F5344CB8AC3E}">
        <p14:creationId xmlns:p14="http://schemas.microsoft.com/office/powerpoint/2010/main" val="6311239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C75086-3421-A74C-9A74-6DCAB8943FC0}" type="datetimeFigureOut">
              <a:rPr lang="en-US" smtClean="0"/>
              <a:t>7/3/13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488481-678A-E749-BFE1-325A91302952}" type="slidenum">
              <a:rPr lang="en-US" smtClean="0"/>
              <a:t>‹#›</a:t>
            </a:fld>
            <a:endParaRPr lang="en-US"/>
          </a:p>
        </p:txBody>
      </p:sp>
    </p:spTree>
    <p:extLst>
      <p:ext uri="{BB962C8B-B14F-4D97-AF65-F5344CB8AC3E}">
        <p14:creationId xmlns:p14="http://schemas.microsoft.com/office/powerpoint/2010/main" val="61344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4CC390A4-4464-CF4B-A171-3BA06AFFD828}" type="datetime1">
              <a:rPr lang="en-US" smtClean="0"/>
              <a:t>7/3/13</a:t>
            </a:fld>
            <a:endParaRPr lang="en-US"/>
          </a:p>
        </p:txBody>
      </p:sp>
      <p:sp>
        <p:nvSpPr>
          <p:cNvPr id="5" name="Footer Placeholder 4"/>
          <p:cNvSpPr>
            <a:spLocks noGrp="1"/>
          </p:cNvSpPr>
          <p:nvPr>
            <p:ph type="ftr" sz="quarter" idx="11"/>
          </p:nvPr>
        </p:nvSpPr>
        <p:spPr/>
        <p:txBody>
          <a:bodyPr/>
          <a:lstStyle/>
          <a:p>
            <a:r>
              <a:rPr lang="en-US" smtClean="0"/>
              <a:t>By Cliff Rieders</a:t>
            </a:r>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A18A251-AAFE-7B4C-9F19-05841204F44C}" type="datetime1">
              <a:rPr lang="en-US" smtClean="0"/>
              <a:t>7/3/13</a:t>
            </a:fld>
            <a:endParaRPr lang="en-US"/>
          </a:p>
        </p:txBody>
      </p:sp>
      <p:sp>
        <p:nvSpPr>
          <p:cNvPr id="4" name="Footer Placeholder 3"/>
          <p:cNvSpPr>
            <a:spLocks noGrp="1"/>
          </p:cNvSpPr>
          <p:nvPr>
            <p:ph type="ftr" sz="quarter" idx="11"/>
          </p:nvPr>
        </p:nvSpPr>
        <p:spPr/>
        <p:txBody>
          <a:bodyPr/>
          <a:lstStyle/>
          <a:p>
            <a:r>
              <a:rPr lang="en-US" smtClean="0"/>
              <a:t>By Cliff Rieders</a:t>
            </a:r>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79548-9D51-5D40-94C6-316ADC3E05C9}" type="datetime1">
              <a:rPr lang="en-US" smtClean="0"/>
              <a:t>7/3/13</a:t>
            </a:fld>
            <a:endParaRPr lang="en-US"/>
          </a:p>
        </p:txBody>
      </p:sp>
      <p:sp>
        <p:nvSpPr>
          <p:cNvPr id="3" name="Footer Placeholder 2"/>
          <p:cNvSpPr>
            <a:spLocks noGrp="1"/>
          </p:cNvSpPr>
          <p:nvPr>
            <p:ph type="ftr" sz="quarter" idx="11"/>
          </p:nvPr>
        </p:nvSpPr>
        <p:spPr/>
        <p:txBody>
          <a:bodyPr/>
          <a:lstStyle/>
          <a:p>
            <a:r>
              <a:rPr lang="en-US" smtClean="0"/>
              <a:t>By Cliff Rieders</a:t>
            </a:r>
            <a:endParaRPr lang="en-US"/>
          </a:p>
        </p:txBody>
      </p:sp>
      <p:sp>
        <p:nvSpPr>
          <p:cNvPr id="4" name="Slide Number Placeholder 3"/>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91FFB-9A71-6B4F-A47F-47B103E2308D}" type="datetime1">
              <a:rPr lang="en-US" smtClean="0"/>
              <a:t>7/3/13</a:t>
            </a:fld>
            <a:endParaRPr lang="en-US"/>
          </a:p>
        </p:txBody>
      </p:sp>
      <p:sp>
        <p:nvSpPr>
          <p:cNvPr id="6" name="Footer Placeholder 5"/>
          <p:cNvSpPr>
            <a:spLocks noGrp="1"/>
          </p:cNvSpPr>
          <p:nvPr>
            <p:ph type="ftr" sz="quarter" idx="11"/>
          </p:nvPr>
        </p:nvSpPr>
        <p:spPr/>
        <p:txBody>
          <a:bodyPr/>
          <a:lstStyle/>
          <a:p>
            <a:r>
              <a:rPr lang="en-US" smtClean="0"/>
              <a:t>By Cliff Rieders</a:t>
            </a:r>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D03969-C40C-384B-A290-CFDC5B744F79}" type="datetime1">
              <a:rPr lang="en-US" smtClean="0"/>
              <a:t>7/3/13</a:t>
            </a:fld>
            <a:endParaRPr lang="en-US"/>
          </a:p>
        </p:txBody>
      </p:sp>
      <p:sp>
        <p:nvSpPr>
          <p:cNvPr id="6" name="Footer Placeholder 5"/>
          <p:cNvSpPr>
            <a:spLocks noGrp="1"/>
          </p:cNvSpPr>
          <p:nvPr>
            <p:ph type="ftr" sz="quarter" idx="11"/>
          </p:nvPr>
        </p:nvSpPr>
        <p:spPr/>
        <p:txBody>
          <a:bodyPr/>
          <a:lstStyle/>
          <a:p>
            <a:r>
              <a:rPr lang="en-US" smtClean="0"/>
              <a:t>By Cliff Rieders</a:t>
            </a:r>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52C90FCF-F9DD-F247-AFD5-873F41AFE85C}" type="datetime1">
              <a:rPr lang="en-US" smtClean="0"/>
              <a:t>7/3/13</a:t>
            </a:fld>
            <a:endParaRPr lang="en-US"/>
          </a:p>
        </p:txBody>
      </p:sp>
      <p:sp>
        <p:nvSpPr>
          <p:cNvPr id="5" name="Footer Placeholder 4"/>
          <p:cNvSpPr>
            <a:spLocks noGrp="1"/>
          </p:cNvSpPr>
          <p:nvPr>
            <p:ph type="ftr" sz="quarter" idx="11"/>
          </p:nvPr>
        </p:nvSpPr>
        <p:spPr/>
        <p:txBody>
          <a:bodyPr/>
          <a:lstStyle/>
          <a:p>
            <a:r>
              <a:rPr lang="en-US" smtClean="0"/>
              <a:t>By Cliff Rieders</a:t>
            </a:r>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FAD76D13-FE62-B847-82B4-7AA96FED73EF}" type="datetime1">
              <a:rPr lang="en-US" smtClean="0"/>
              <a:t>7/3/13</a:t>
            </a:fld>
            <a:endParaRPr lang="en-US"/>
          </a:p>
        </p:txBody>
      </p:sp>
      <p:sp>
        <p:nvSpPr>
          <p:cNvPr id="5" name="Footer Placeholder 4"/>
          <p:cNvSpPr>
            <a:spLocks noGrp="1"/>
          </p:cNvSpPr>
          <p:nvPr>
            <p:ph type="ftr" sz="quarter" idx="11"/>
          </p:nvPr>
        </p:nvSpPr>
        <p:spPr/>
        <p:txBody>
          <a:bodyPr/>
          <a:lstStyle/>
          <a:p>
            <a:r>
              <a:rPr lang="en-US" smtClean="0"/>
              <a:t>By Cliff Rieders</a:t>
            </a:r>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9B5F16A-037C-6C40-992C-E515DF70B00E}" type="datetime1">
              <a:rPr lang="en-US" smtClean="0"/>
              <a:t>7/3/13</a:t>
            </a:fld>
            <a:endParaRPr lang="en-US"/>
          </a:p>
        </p:txBody>
      </p:sp>
      <p:sp>
        <p:nvSpPr>
          <p:cNvPr id="5" name="Footer Placeholder 4"/>
          <p:cNvSpPr>
            <a:spLocks noGrp="1"/>
          </p:cNvSpPr>
          <p:nvPr>
            <p:ph type="ftr" sz="quarter" idx="11"/>
          </p:nvPr>
        </p:nvSpPr>
        <p:spPr/>
        <p:txBody>
          <a:bodyPr/>
          <a:lstStyle/>
          <a:p>
            <a:r>
              <a:rPr lang="en-US" smtClean="0"/>
              <a:t>By Cliff Rieders</a:t>
            </a:r>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9E758C9D-725B-1B4D-B03B-929D0289DBBC}" type="datetime1">
              <a:rPr lang="en-US" smtClean="0"/>
              <a:t>7/3/13</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r>
              <a:rPr lang="en-US" smtClean="0"/>
              <a:t>By Cliff Rieders</a:t>
            </a:r>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B51EACD6-A525-4B49-8009-7F09B4461B46}" type="slidenum">
              <a:rPr lang="en-US" smtClean="0"/>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3FD20961-F287-644C-88C0-89E0BB6DA759}" type="datetime1">
              <a:rPr lang="en-US" smtClean="0"/>
              <a:t>7/3/13</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r>
              <a:rPr lang="en-US" smtClean="0"/>
              <a:t>By Cliff Rieders</a:t>
            </a:r>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B51EACD6-A525-4B49-8009-7F09B4461B4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8EADC92B-A82F-3A4B-A563-C00D2024F352}" type="datetime1">
              <a:rPr lang="en-US" smtClean="0"/>
              <a:t>7/3/13</a:t>
            </a:fld>
            <a:endParaRPr lang="en-US"/>
          </a:p>
        </p:txBody>
      </p:sp>
      <p:sp>
        <p:nvSpPr>
          <p:cNvPr id="6" name="Footer Placeholder 5"/>
          <p:cNvSpPr>
            <a:spLocks noGrp="1"/>
          </p:cNvSpPr>
          <p:nvPr>
            <p:ph type="ftr" sz="quarter" idx="11"/>
          </p:nvPr>
        </p:nvSpPr>
        <p:spPr/>
        <p:txBody>
          <a:bodyPr/>
          <a:lstStyle/>
          <a:p>
            <a:r>
              <a:rPr lang="en-US" smtClean="0"/>
              <a:t>By Cliff Rieders</a:t>
            </a:r>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2436B81-D220-474C-91BA-C1CFBF856D3A}" type="datetime1">
              <a:rPr lang="en-US" smtClean="0"/>
              <a:t>7/3/13</a:t>
            </a:fld>
            <a:endParaRPr lang="en-US"/>
          </a:p>
        </p:txBody>
      </p:sp>
      <p:sp>
        <p:nvSpPr>
          <p:cNvPr id="8" name="Footer Placeholder 7"/>
          <p:cNvSpPr>
            <a:spLocks noGrp="1"/>
          </p:cNvSpPr>
          <p:nvPr>
            <p:ph type="ftr" sz="quarter" idx="11"/>
          </p:nvPr>
        </p:nvSpPr>
        <p:spPr/>
        <p:txBody>
          <a:bodyPr/>
          <a:lstStyle/>
          <a:p>
            <a:r>
              <a:rPr lang="en-US" smtClean="0"/>
              <a:t>By Cliff Rieders</a:t>
            </a:r>
            <a:endParaRPr lang="en-US"/>
          </a:p>
        </p:txBody>
      </p:sp>
      <p:sp>
        <p:nvSpPr>
          <p:cNvPr id="9" name="Slide Number Placeholder 8"/>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26C35FB2-5E53-434E-B907-39F1A9743F75}" type="datetime1">
              <a:rPr lang="en-US" smtClean="0"/>
              <a:t>7/3/13</a:t>
            </a:fld>
            <a:endParaRPr lang="en-US"/>
          </a:p>
        </p:txBody>
      </p:sp>
      <p:sp>
        <p:nvSpPr>
          <p:cNvPr id="6" name="Footer Placeholder 5"/>
          <p:cNvSpPr>
            <a:spLocks noGrp="1"/>
          </p:cNvSpPr>
          <p:nvPr>
            <p:ph type="ftr" sz="quarter" idx="11"/>
          </p:nvPr>
        </p:nvSpPr>
        <p:spPr/>
        <p:txBody>
          <a:bodyPr/>
          <a:lstStyle/>
          <a:p>
            <a:r>
              <a:rPr lang="en-US" smtClean="0"/>
              <a:t>By Cliff Rieders</a:t>
            </a:r>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521023F5-64F6-8F47-A26C-97F54022A2DB}" type="datetime1">
              <a:rPr lang="en-US" smtClean="0"/>
              <a:t>7/3/13</a:t>
            </a:fld>
            <a:endParaRPr lang="en-US"/>
          </a:p>
        </p:txBody>
      </p:sp>
      <p:sp>
        <p:nvSpPr>
          <p:cNvPr id="6" name="Footer Placeholder 5"/>
          <p:cNvSpPr>
            <a:spLocks noGrp="1"/>
          </p:cNvSpPr>
          <p:nvPr>
            <p:ph type="ftr" sz="quarter" idx="11"/>
          </p:nvPr>
        </p:nvSpPr>
        <p:spPr/>
        <p:txBody>
          <a:bodyPr/>
          <a:lstStyle/>
          <a:p>
            <a:r>
              <a:rPr lang="en-US" smtClean="0"/>
              <a:t>By Cliff Rieders</a:t>
            </a:r>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83CB53A-EC41-794E-90F7-D1B91BC2C86F}" type="datetime1">
              <a:rPr lang="en-US" smtClean="0"/>
              <a:t>7/3/13</a:t>
            </a:fld>
            <a:endParaRPr lang="en-US"/>
          </a:p>
        </p:txBody>
      </p:sp>
      <p:sp>
        <p:nvSpPr>
          <p:cNvPr id="4" name="Footer Placeholder 3"/>
          <p:cNvSpPr>
            <a:spLocks noGrp="1"/>
          </p:cNvSpPr>
          <p:nvPr>
            <p:ph type="ftr" sz="quarter" idx="11"/>
          </p:nvPr>
        </p:nvSpPr>
        <p:spPr/>
        <p:txBody>
          <a:bodyPr/>
          <a:lstStyle/>
          <a:p>
            <a:r>
              <a:rPr lang="en-US" smtClean="0"/>
              <a:t>By Cliff Rieders</a:t>
            </a:r>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r>
              <a:rPr lang="en-US" dirty="0"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2000">
              <a:schemeClr val="bg2">
                <a:lumMod val="90000"/>
              </a:schemeClr>
            </a:gs>
            <a:gs pos="100000">
              <a:schemeClr val="tx2"/>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a:ln w="19050" cmpd="sng">
            <a:solidFill>
              <a:schemeClr val="tx2"/>
            </a:solidFill>
          </a:ln>
        </p:spPr>
        <p:txBody>
          <a:bodyPr vert="horz" lIns="91440" tIns="45720" rIns="91440" bIns="45720" rtlCol="0" anchor="ctr">
            <a:noAutofit/>
          </a:bodyPr>
          <a:lstStyle/>
          <a:p>
            <a:r>
              <a:rPr dirty="0"/>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C98B2B8C-49B4-5D44-BDC3-C697433C7F5C}" type="datetime1">
              <a:rPr lang="en-US" smtClean="0"/>
              <a:t>7/3/13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r>
              <a:rPr lang="en-US" smtClean="0"/>
              <a:t>By Cliff Rieders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B51EACD6-A525-4B49-8009-7F09B4461B4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defTabSz="914400" rtl="0" eaLnBrk="1" latinLnBrk="0" hangingPunct="1">
        <a:spcBef>
          <a:spcPct val="0"/>
        </a:spcBef>
        <a:buNone/>
        <a:defRPr sz="32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b="0" i="0" kern="1200">
          <a:solidFill>
            <a:schemeClr val="tx1"/>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b="0" i="0" kern="1200">
          <a:solidFill>
            <a:schemeClr val="tx1"/>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b="0" i="0" kern="1200">
          <a:solidFill>
            <a:schemeClr val="tx1"/>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b="0" i="0" kern="1200">
          <a:solidFill>
            <a:schemeClr val="tx1"/>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b="0" i="0" kern="1200">
          <a:solidFill>
            <a:schemeClr val="tx1"/>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b="0" i="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b="0" i="0" kern="1200" dirty="0" smtClean="0">
          <a:solidFill>
            <a:schemeClr val="tx1"/>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b="0" i="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b="0" i="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abirk/Desktop/2013%20PADC%20Presentation/%C2%A7%2020.doc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9" y="777284"/>
            <a:ext cx="5724862" cy="1846961"/>
          </a:xfrm>
        </p:spPr>
        <p:txBody>
          <a:bodyPr/>
          <a:lstStyle/>
          <a:p>
            <a:r>
              <a:rPr lang="en-US" dirty="0" smtClean="0"/>
              <a:t>2013 PADC Annual Meeting</a:t>
            </a:r>
            <a:endParaRPr lang="en-US" dirty="0"/>
          </a:p>
        </p:txBody>
      </p:sp>
      <p:sp>
        <p:nvSpPr>
          <p:cNvPr id="3" name="Subtitle 2"/>
          <p:cNvSpPr>
            <a:spLocks noGrp="1"/>
          </p:cNvSpPr>
          <p:nvPr>
            <p:ph type="subTitle" idx="1"/>
          </p:nvPr>
        </p:nvSpPr>
        <p:spPr/>
        <p:txBody>
          <a:bodyPr/>
          <a:lstStyle/>
          <a:p>
            <a:r>
              <a:rPr lang="en-US" dirty="0" smtClean="0"/>
              <a:t>Wednesday, June 26</a:t>
            </a:r>
            <a:r>
              <a:rPr lang="en-US" baseline="30000" dirty="0" smtClean="0"/>
              <a:t>th</a:t>
            </a:r>
            <a:r>
              <a:rPr lang="en-US" dirty="0" smtClean="0"/>
              <a:t>, 2013</a:t>
            </a:r>
          </a:p>
          <a:p>
            <a:r>
              <a:rPr lang="en-US" dirty="0" smtClean="0"/>
              <a:t>10:00 a.m.-11:00 a.m.</a:t>
            </a:r>
          </a:p>
          <a:p>
            <a:r>
              <a:rPr lang="en-US" dirty="0" err="1" smtClean="0"/>
              <a:t>Torresdale</a:t>
            </a:r>
            <a:r>
              <a:rPr lang="en-US" dirty="0" smtClean="0"/>
              <a:t> Frankford Country Club</a:t>
            </a:r>
            <a:endParaRPr lang="en-US" dirty="0"/>
          </a:p>
        </p:txBody>
      </p:sp>
      <p:sp>
        <p:nvSpPr>
          <p:cNvPr id="4" name="TextBox 3"/>
          <p:cNvSpPr txBox="1"/>
          <p:nvPr/>
        </p:nvSpPr>
        <p:spPr>
          <a:xfrm>
            <a:off x="299204" y="4887291"/>
            <a:ext cx="4654281" cy="1661994"/>
          </a:xfrm>
          <a:prstGeom prst="rect">
            <a:avLst/>
          </a:prstGeom>
          <a:noFill/>
        </p:spPr>
        <p:txBody>
          <a:bodyPr wrap="square" rtlCol="0">
            <a:spAutoFit/>
          </a:bodyPr>
          <a:lstStyle/>
          <a:p>
            <a:r>
              <a:rPr lang="en-US" dirty="0" smtClean="0"/>
              <a:t>Presented by: Clifford A. </a:t>
            </a:r>
            <a:r>
              <a:rPr lang="en-US" dirty="0" err="1" smtClean="0"/>
              <a:t>Rieders</a:t>
            </a:r>
            <a:r>
              <a:rPr lang="en-US" dirty="0" smtClean="0"/>
              <a:t>, Esquire</a:t>
            </a:r>
          </a:p>
          <a:p>
            <a:endParaRPr lang="en-US" sz="1200" dirty="0" smtClean="0"/>
          </a:p>
          <a:p>
            <a:r>
              <a:rPr lang="en-US" sz="1200" dirty="0" err="1" smtClean="0"/>
              <a:t>Rieders</a:t>
            </a:r>
            <a:r>
              <a:rPr lang="en-US" sz="1200" dirty="0" smtClean="0"/>
              <a:t>, Travis, Humphrey, Harris, Waters</a:t>
            </a:r>
          </a:p>
          <a:p>
            <a:r>
              <a:rPr lang="en-US" sz="1200" dirty="0" err="1" smtClean="0"/>
              <a:t>Waffenschmidt</a:t>
            </a:r>
            <a:r>
              <a:rPr lang="en-US" sz="1200" dirty="0" smtClean="0"/>
              <a:t> &amp; </a:t>
            </a:r>
            <a:r>
              <a:rPr lang="en-US" sz="1200" dirty="0" err="1" smtClean="0"/>
              <a:t>Dohrmann</a:t>
            </a:r>
            <a:endParaRPr lang="en-US" sz="1200" dirty="0" smtClean="0"/>
          </a:p>
          <a:p>
            <a:r>
              <a:rPr lang="en-US" sz="1200" dirty="0" smtClean="0"/>
              <a:t>161 West 3</a:t>
            </a:r>
            <a:r>
              <a:rPr lang="en-US" sz="1200" baseline="30000" dirty="0" smtClean="0"/>
              <a:t>rd</a:t>
            </a:r>
            <a:r>
              <a:rPr lang="en-US" sz="1200" dirty="0" smtClean="0"/>
              <a:t> Street</a:t>
            </a:r>
          </a:p>
          <a:p>
            <a:r>
              <a:rPr lang="en-US" sz="1200" dirty="0" smtClean="0"/>
              <a:t>Williamsport, PA  17701</a:t>
            </a:r>
          </a:p>
          <a:p>
            <a:r>
              <a:rPr lang="en-US" sz="1200" dirty="0" smtClean="0"/>
              <a:t>570-323-8711</a:t>
            </a:r>
          </a:p>
          <a:p>
            <a:r>
              <a:rPr lang="en-US" sz="1200" dirty="0" err="1" smtClean="0"/>
              <a:t>www.riederstravis.com</a:t>
            </a:r>
            <a:endParaRPr lang="en-US" sz="1200" dirty="0"/>
          </a:p>
        </p:txBody>
      </p:sp>
    </p:spTree>
    <p:extLst>
      <p:ext uri="{BB962C8B-B14F-4D97-AF65-F5344CB8AC3E}">
        <p14:creationId xmlns:p14="http://schemas.microsoft.com/office/powerpoint/2010/main" val="248530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Schmidt v. </a:t>
            </a:r>
            <a:r>
              <a:rPr lang="en-US" b="1" u="sng" dirty="0" smtClean="0"/>
              <a:t>Boardman Co</a:t>
            </a:r>
            <a:r>
              <a:rPr lang="en-US" b="1" u="sng" dirty="0"/>
              <a:t>.</a:t>
            </a:r>
            <a:br>
              <a:rPr lang="en-US" b="1" u="sng" dirty="0"/>
            </a:br>
            <a:r>
              <a:rPr lang="en-US" sz="2400" dirty="0"/>
              <a:t>11 </a:t>
            </a:r>
            <a:r>
              <a:rPr lang="en-US" sz="2400" dirty="0" smtClean="0"/>
              <a:t>A.</a:t>
            </a:r>
            <a:r>
              <a:rPr lang="en-US" sz="2400" dirty="0"/>
              <a:t>3d 924 </a:t>
            </a:r>
            <a:r>
              <a:rPr lang="en-US" sz="2400" dirty="0" smtClean="0"/>
              <a:t>(Pa. </a:t>
            </a:r>
            <a:r>
              <a:rPr lang="en-US" sz="2400" dirty="0"/>
              <a:t>2011</a:t>
            </a:r>
            <a:r>
              <a:rPr lang="en-US" sz="2400" dirty="0" smtClean="0"/>
              <a:t>)</a:t>
            </a: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The jury instruction achieved the most appropriate reconciliation of governing Superior Court precedent as reflected in decisions.</a:t>
            </a:r>
          </a:p>
          <a:p>
            <a:r>
              <a:rPr lang="en-US" dirty="0"/>
              <a:t>Charge was entirely faithful to the </a:t>
            </a:r>
            <a:r>
              <a:rPr lang="en-US" i="1" dirty="0" err="1"/>
              <a:t>Dawejko</a:t>
            </a:r>
            <a:r>
              <a:rPr lang="en-US" i="1" dirty="0"/>
              <a:t> v. Jorgensen Steel Co</a:t>
            </a:r>
            <a:r>
              <a:rPr lang="en-US" dirty="0"/>
              <a:t>., 434 A.2d 106 (1981) language and various other factors </a:t>
            </a:r>
            <a:r>
              <a:rPr lang="en-US" dirty="0" err="1"/>
              <a:t>indentified</a:t>
            </a:r>
            <a:r>
              <a:rPr lang="en-US" dirty="0"/>
              <a:t> as criteria which are used in the product-line assessment.</a:t>
            </a:r>
          </a:p>
          <a:p>
            <a:r>
              <a:rPr lang="en-US" dirty="0"/>
              <a:t>The issue of whether a determination of product-line successor status is for the judge or the jury is not before us.</a:t>
            </a:r>
          </a:p>
          <a:p>
            <a:r>
              <a:rPr lang="en-US" dirty="0"/>
              <a:t>We only hold that under the most appropriate reconciliation of presently prevailing Superior Court precedent, the trial court did not err its main instruction to the jury concerning product-line exception</a:t>
            </a:r>
          </a:p>
        </p:txBody>
      </p:sp>
      <p:sp>
        <p:nvSpPr>
          <p:cNvPr id="5" name="Slide Number Placeholder 4"/>
          <p:cNvSpPr>
            <a:spLocks noGrp="1"/>
          </p:cNvSpPr>
          <p:nvPr>
            <p:ph type="sldNum" sz="quarter" idx="12"/>
          </p:nvPr>
        </p:nvSpPr>
        <p:spPr/>
        <p:txBody>
          <a:bodyPr/>
          <a:lstStyle/>
          <a:p>
            <a:fld id="{B51EACD6-A525-4B49-8009-7F09B4461B46}" type="slidenum">
              <a:rPr lang="en-US" smtClean="0"/>
              <a:t>10</a:t>
            </a:fld>
            <a:endParaRPr lang="en-US"/>
          </a:p>
        </p:txBody>
      </p:sp>
    </p:spTree>
    <p:extLst>
      <p:ext uri="{BB962C8B-B14F-4D97-AF65-F5344CB8AC3E}">
        <p14:creationId xmlns:p14="http://schemas.microsoft.com/office/powerpoint/2010/main" val="413015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Schmidt v. </a:t>
            </a:r>
            <a:r>
              <a:rPr lang="en-US" b="1" u="sng" dirty="0" smtClean="0"/>
              <a:t>Boardman Co</a:t>
            </a:r>
            <a:r>
              <a:rPr lang="en-US" b="1" u="sng" dirty="0"/>
              <a:t>.</a:t>
            </a:r>
            <a:br>
              <a:rPr lang="en-US" b="1" u="sng" dirty="0"/>
            </a:br>
            <a:r>
              <a:rPr lang="en-US" sz="2400" dirty="0"/>
              <a:t>11 </a:t>
            </a:r>
            <a:r>
              <a:rPr lang="en-US" sz="2400" dirty="0" smtClean="0"/>
              <a:t>A.</a:t>
            </a:r>
            <a:r>
              <a:rPr lang="en-US" sz="2400" dirty="0"/>
              <a:t>3d 924 </a:t>
            </a:r>
            <a:r>
              <a:rPr lang="en-US" sz="2400" dirty="0" smtClean="0"/>
              <a:t>(Pa. </a:t>
            </a:r>
            <a:r>
              <a:rPr lang="en-US" sz="2400" dirty="0"/>
              <a:t>2011</a:t>
            </a:r>
            <a:r>
              <a:rPr lang="en-US" sz="2400" dirty="0" smtClean="0"/>
              <a:t>)</a:t>
            </a:r>
            <a:endParaRPr lang="en-US" sz="2400" dirty="0"/>
          </a:p>
        </p:txBody>
      </p:sp>
      <p:sp>
        <p:nvSpPr>
          <p:cNvPr id="3" name="Content Placeholder 2"/>
          <p:cNvSpPr>
            <a:spLocks noGrp="1"/>
          </p:cNvSpPr>
          <p:nvPr>
            <p:ph idx="1"/>
          </p:nvPr>
        </p:nvSpPr>
        <p:spPr/>
        <p:txBody>
          <a:bodyPr>
            <a:normAutofit fontScale="92500"/>
          </a:bodyPr>
          <a:lstStyle/>
          <a:p>
            <a:r>
              <a:rPr lang="en-US" dirty="0"/>
              <a:t>We hold that for purposes of strict liability claim a plaintiff’s recovery for emotional distress is limited to that which is proximately caused by contemporaneous physical impact.  However, this view does not command a majority and is only joined in by Saylor, </a:t>
            </a:r>
            <a:r>
              <a:rPr lang="en-US" dirty="0" err="1"/>
              <a:t>Castille</a:t>
            </a:r>
            <a:r>
              <a:rPr lang="en-US" dirty="0"/>
              <a:t> and </a:t>
            </a:r>
            <a:r>
              <a:rPr lang="en-US" dirty="0" err="1"/>
              <a:t>Eakin</a:t>
            </a:r>
            <a:r>
              <a:rPr lang="en-US" dirty="0"/>
              <a:t>, with Greenspan not participating in the case.</a:t>
            </a:r>
          </a:p>
          <a:p>
            <a:r>
              <a:rPr lang="en-US" dirty="0"/>
              <a:t>The Supreme Court reviewed the question “whether, in strict liability proceedings, a plaintiff must prove a physical injury as a threshold to recovery” and affirmed the Superior Court by operation of law because the Supreme Court is equally divided on the issue</a:t>
            </a:r>
            <a:r>
              <a:rPr lang="en-US" dirty="0" smtClean="0"/>
              <a:t>.</a:t>
            </a:r>
            <a:endParaRPr lang="en-US" dirty="0"/>
          </a:p>
        </p:txBody>
      </p:sp>
      <p:sp>
        <p:nvSpPr>
          <p:cNvPr id="5" name="Slide Number Placeholder 4"/>
          <p:cNvSpPr>
            <a:spLocks noGrp="1"/>
          </p:cNvSpPr>
          <p:nvPr>
            <p:ph type="sldNum" sz="quarter" idx="12"/>
          </p:nvPr>
        </p:nvSpPr>
        <p:spPr/>
        <p:txBody>
          <a:bodyPr/>
          <a:lstStyle/>
          <a:p>
            <a:fld id="{B51EACD6-A525-4B49-8009-7F09B4461B46}" type="slidenum">
              <a:rPr lang="en-US" smtClean="0"/>
              <a:t>11</a:t>
            </a:fld>
            <a:endParaRPr lang="en-US"/>
          </a:p>
        </p:txBody>
      </p:sp>
    </p:spTree>
    <p:extLst>
      <p:ext uri="{BB962C8B-B14F-4D97-AF65-F5344CB8AC3E}">
        <p14:creationId xmlns:p14="http://schemas.microsoft.com/office/powerpoint/2010/main" val="1898072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a:t>Covell</a:t>
            </a:r>
            <a:r>
              <a:rPr lang="en-US" b="1" u="sng" dirty="0"/>
              <a:t> v. </a:t>
            </a:r>
            <a:r>
              <a:rPr lang="en-US" b="1" u="sng" dirty="0" smtClean="0"/>
              <a:t>Easton-Bell </a:t>
            </a:r>
            <a:r>
              <a:rPr lang="en-US" b="1" u="sng" dirty="0"/>
              <a:t>Sports, </a:t>
            </a:r>
            <a:r>
              <a:rPr lang="en-US" b="1" u="sng" dirty="0" smtClean="0"/>
              <a:t>Inc</a:t>
            </a:r>
            <a:r>
              <a:rPr lang="en-US" b="1" u="sng" dirty="0"/>
              <a:t>.</a:t>
            </a:r>
            <a:br>
              <a:rPr lang="en-US" b="1" u="sng" dirty="0"/>
            </a:br>
            <a:r>
              <a:rPr lang="en-US" sz="2400" dirty="0" smtClean="0"/>
              <a:t>651 F.3d 357 (3d Cir. 2011)</a:t>
            </a:r>
            <a:endParaRPr lang="en-US" sz="2400" dirty="0"/>
          </a:p>
        </p:txBody>
      </p:sp>
      <p:sp>
        <p:nvSpPr>
          <p:cNvPr id="3" name="Content Placeholder 2"/>
          <p:cNvSpPr>
            <a:spLocks noGrp="1"/>
          </p:cNvSpPr>
          <p:nvPr>
            <p:ph idx="1"/>
          </p:nvPr>
        </p:nvSpPr>
        <p:spPr>
          <a:xfrm>
            <a:off x="726141" y="1742136"/>
            <a:ext cx="7691719" cy="4416616"/>
          </a:xfrm>
        </p:spPr>
        <p:txBody>
          <a:bodyPr/>
          <a:lstStyle/>
          <a:p>
            <a:r>
              <a:rPr lang="en-US" dirty="0"/>
              <a:t>The court reaffirms that the Third Circuit will use the Restatement Third.</a:t>
            </a:r>
          </a:p>
          <a:p>
            <a:r>
              <a:rPr lang="en-US" dirty="0"/>
              <a:t>Case involved allegedly defective helmet.</a:t>
            </a:r>
          </a:p>
          <a:p>
            <a:r>
              <a:rPr lang="en-US" dirty="0"/>
              <a:t>We affirm the District Court’s </a:t>
            </a:r>
            <a:r>
              <a:rPr lang="en-US" dirty="0" smtClean="0"/>
              <a:t>application </a:t>
            </a:r>
            <a:r>
              <a:rPr lang="en-US" dirty="0"/>
              <a:t>of Sections 1 and 2 of the Restatement (Third) of Torts.  Therefore, compliance with regulations comes into the case</a:t>
            </a:r>
            <a:r>
              <a:rPr lang="en-US" dirty="0" smtClean="0"/>
              <a:t>.</a:t>
            </a:r>
            <a:endParaRPr lang="en-US" dirty="0"/>
          </a:p>
        </p:txBody>
      </p:sp>
      <p:sp>
        <p:nvSpPr>
          <p:cNvPr id="5" name="Slide Number Placeholder 4"/>
          <p:cNvSpPr>
            <a:spLocks noGrp="1"/>
          </p:cNvSpPr>
          <p:nvPr>
            <p:ph type="sldNum" sz="quarter" idx="12"/>
          </p:nvPr>
        </p:nvSpPr>
        <p:spPr/>
        <p:txBody>
          <a:bodyPr/>
          <a:lstStyle/>
          <a:p>
            <a:fld id="{B51EACD6-A525-4B49-8009-7F09B4461B46}" type="slidenum">
              <a:rPr lang="en-US" smtClean="0"/>
              <a:t>12</a:t>
            </a:fld>
            <a:endParaRPr lang="en-US"/>
          </a:p>
        </p:txBody>
      </p:sp>
      <p:pic>
        <p:nvPicPr>
          <p:cNvPr id="4" name="Picture 3" descr="bell-faction-helmet-bla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4442" y="4722147"/>
            <a:ext cx="1762161" cy="1762161"/>
          </a:xfrm>
          <a:prstGeom prst="rect">
            <a:avLst/>
          </a:prstGeom>
        </p:spPr>
      </p:pic>
    </p:spTree>
    <p:extLst>
      <p:ext uri="{BB962C8B-B14F-4D97-AF65-F5344CB8AC3E}">
        <p14:creationId xmlns:p14="http://schemas.microsoft.com/office/powerpoint/2010/main" val="1575583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Beard v. </a:t>
            </a:r>
            <a:r>
              <a:rPr lang="en-US" b="1" u="sng" dirty="0" smtClean="0"/>
              <a:t>Johnson </a:t>
            </a:r>
            <a:r>
              <a:rPr lang="en-US" b="1" u="sng" dirty="0"/>
              <a:t>and </a:t>
            </a:r>
            <a:r>
              <a:rPr lang="en-US" b="1" u="sng" dirty="0" smtClean="0"/>
              <a:t>Johnson</a:t>
            </a:r>
            <a:r>
              <a:rPr lang="en-US" b="1" u="sng" dirty="0"/>
              <a:t>, </a:t>
            </a:r>
            <a:r>
              <a:rPr lang="en-US" b="1" u="sng" dirty="0" smtClean="0"/>
              <a:t>Inc</a:t>
            </a:r>
            <a:r>
              <a:rPr lang="en-US" b="1" u="sng" dirty="0"/>
              <a:t>.</a:t>
            </a:r>
            <a:br>
              <a:rPr lang="en-US" b="1" u="sng" dirty="0"/>
            </a:br>
            <a:r>
              <a:rPr lang="en-US" sz="2400" dirty="0"/>
              <a:t>41 </a:t>
            </a:r>
            <a:r>
              <a:rPr lang="en-US" sz="2400" dirty="0" smtClean="0"/>
              <a:t>A.</a:t>
            </a:r>
            <a:r>
              <a:rPr lang="en-US" sz="2400" dirty="0"/>
              <a:t>3d 823 </a:t>
            </a:r>
            <a:r>
              <a:rPr lang="en-US" sz="2400" dirty="0" smtClean="0"/>
              <a:t>(Pa</a:t>
            </a:r>
            <a:r>
              <a:rPr lang="en-US" sz="2400" dirty="0"/>
              <a:t>. 2012</a:t>
            </a:r>
            <a:r>
              <a:rPr lang="en-US" sz="2400" dirty="0" smtClean="0"/>
              <a:t>)</a:t>
            </a:r>
            <a:endParaRPr lang="en-US" sz="2400" dirty="0"/>
          </a:p>
        </p:txBody>
      </p:sp>
      <p:sp>
        <p:nvSpPr>
          <p:cNvPr id="3" name="Content Placeholder 2"/>
          <p:cNvSpPr>
            <a:spLocks noGrp="1"/>
          </p:cNvSpPr>
          <p:nvPr>
            <p:ph idx="1"/>
          </p:nvPr>
        </p:nvSpPr>
        <p:spPr>
          <a:xfrm>
            <a:off x="726141" y="1746338"/>
            <a:ext cx="7691719" cy="4571999"/>
          </a:xfrm>
        </p:spPr>
        <p:txBody>
          <a:bodyPr>
            <a:normAutofit/>
          </a:bodyPr>
          <a:lstStyle/>
          <a:p>
            <a:r>
              <a:rPr lang="en-US" dirty="0"/>
              <a:t>After gastric bypass surgery, patient’s stomach leaked causing sepsis and death.  </a:t>
            </a:r>
          </a:p>
          <a:p>
            <a:r>
              <a:rPr lang="en-US" dirty="0"/>
              <a:t>Her estate brought a medical device product liability claim for the linear stapler and cutting device (“</a:t>
            </a:r>
            <a:r>
              <a:rPr lang="en-US" dirty="0" err="1"/>
              <a:t>endocutter</a:t>
            </a:r>
            <a:r>
              <a:rPr lang="en-US" dirty="0"/>
              <a:t>”) used in her surgery when there was an absence of staples on two small line segments.  </a:t>
            </a:r>
          </a:p>
          <a:p>
            <a:r>
              <a:rPr lang="en-US" dirty="0"/>
              <a:t>Jury awarded $5 million on design defect theory and rejected malfunction theory.</a:t>
            </a:r>
          </a:p>
          <a:p>
            <a:endParaRPr lang="en-US" dirty="0"/>
          </a:p>
        </p:txBody>
      </p:sp>
      <p:sp>
        <p:nvSpPr>
          <p:cNvPr id="5" name="Slide Number Placeholder 4"/>
          <p:cNvSpPr>
            <a:spLocks noGrp="1"/>
          </p:cNvSpPr>
          <p:nvPr>
            <p:ph type="sldNum" sz="quarter" idx="12"/>
          </p:nvPr>
        </p:nvSpPr>
        <p:spPr/>
        <p:txBody>
          <a:bodyPr/>
          <a:lstStyle/>
          <a:p>
            <a:fld id="{B51EACD6-A525-4B49-8009-7F09B4461B46}" type="slidenum">
              <a:rPr lang="en-US" smtClean="0"/>
              <a:t>13</a:t>
            </a:fld>
            <a:endParaRPr lang="en-US"/>
          </a:p>
        </p:txBody>
      </p:sp>
      <p:pic>
        <p:nvPicPr>
          <p:cNvPr id="4" name="Picture 3"/>
          <p:cNvPicPr>
            <a:picLocks noChangeAspect="1"/>
          </p:cNvPicPr>
          <p:nvPr/>
        </p:nvPicPr>
        <p:blipFill>
          <a:blip r:embed="rId2"/>
          <a:stretch>
            <a:fillRect/>
          </a:stretch>
        </p:blipFill>
        <p:spPr>
          <a:xfrm>
            <a:off x="5016500" y="5029760"/>
            <a:ext cx="3073400" cy="1549400"/>
          </a:xfrm>
          <a:prstGeom prst="rect">
            <a:avLst/>
          </a:prstGeom>
        </p:spPr>
      </p:pic>
    </p:spTree>
    <p:extLst>
      <p:ext uri="{BB962C8B-B14F-4D97-AF65-F5344CB8AC3E}">
        <p14:creationId xmlns:p14="http://schemas.microsoft.com/office/powerpoint/2010/main" val="1509466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Beard v. </a:t>
            </a:r>
            <a:r>
              <a:rPr lang="en-US" b="1" u="sng" dirty="0" smtClean="0"/>
              <a:t>Johnson </a:t>
            </a:r>
            <a:r>
              <a:rPr lang="en-US" b="1" u="sng" dirty="0"/>
              <a:t>and </a:t>
            </a:r>
            <a:r>
              <a:rPr lang="en-US" b="1" u="sng" dirty="0" smtClean="0"/>
              <a:t>Johnson</a:t>
            </a:r>
            <a:r>
              <a:rPr lang="en-US" b="1" u="sng" dirty="0"/>
              <a:t>, </a:t>
            </a:r>
            <a:r>
              <a:rPr lang="en-US" b="1" u="sng" dirty="0" smtClean="0"/>
              <a:t>Inc</a:t>
            </a:r>
            <a:r>
              <a:rPr lang="en-US" b="1" u="sng" dirty="0"/>
              <a:t>.</a:t>
            </a:r>
            <a:br>
              <a:rPr lang="en-US" b="1" u="sng" dirty="0"/>
            </a:br>
            <a:r>
              <a:rPr lang="en-US" sz="2400" dirty="0"/>
              <a:t>41 </a:t>
            </a:r>
            <a:r>
              <a:rPr lang="en-US" sz="2400" dirty="0" smtClean="0"/>
              <a:t>A.</a:t>
            </a:r>
            <a:r>
              <a:rPr lang="en-US" sz="2400" dirty="0"/>
              <a:t>3d 823 </a:t>
            </a:r>
            <a:r>
              <a:rPr lang="en-US" sz="2400" dirty="0" smtClean="0"/>
              <a:t>(</a:t>
            </a:r>
            <a:r>
              <a:rPr lang="en-US" sz="2400" dirty="0"/>
              <a:t>P</a:t>
            </a:r>
            <a:r>
              <a:rPr lang="en-US" sz="2400" dirty="0" smtClean="0"/>
              <a:t>a</a:t>
            </a:r>
            <a:r>
              <a:rPr lang="en-US" sz="2400" dirty="0"/>
              <a:t>. 2012</a:t>
            </a:r>
            <a:r>
              <a:rPr lang="en-US" sz="2400" dirty="0" smtClean="0"/>
              <a:t>)</a:t>
            </a:r>
            <a:endParaRPr lang="en-US" sz="2400" dirty="0"/>
          </a:p>
        </p:txBody>
      </p:sp>
      <p:sp>
        <p:nvSpPr>
          <p:cNvPr id="3" name="Content Placeholder 2"/>
          <p:cNvSpPr>
            <a:spLocks noGrp="1"/>
          </p:cNvSpPr>
          <p:nvPr>
            <p:ph idx="1"/>
          </p:nvPr>
        </p:nvSpPr>
        <p:spPr>
          <a:xfrm>
            <a:off x="726141" y="1929066"/>
            <a:ext cx="7691719" cy="4155767"/>
          </a:xfrm>
        </p:spPr>
        <p:txBody>
          <a:bodyPr>
            <a:normAutofit/>
          </a:bodyPr>
          <a:lstStyle/>
          <a:p>
            <a:r>
              <a:rPr lang="en-US" dirty="0"/>
              <a:t>Expert essentially offered “design defect” in rebuttal to alternative cause for the injury provided by the defense to undercut the “malfunction theory.</a:t>
            </a:r>
            <a:r>
              <a:rPr lang="en-US" dirty="0" smtClean="0"/>
              <a:t>”</a:t>
            </a:r>
            <a:endParaRPr lang="en-US" dirty="0"/>
          </a:p>
          <a:p>
            <a:r>
              <a:rPr lang="en-US" dirty="0"/>
              <a:t>Design defect was the failure to have a gauge to inform the surgeon of the required size for the staples and/or the lack of a guard to prevent stapling areas that are too thick for the staple.</a:t>
            </a:r>
          </a:p>
          <a:p>
            <a:endParaRPr lang="en-US" dirty="0"/>
          </a:p>
        </p:txBody>
      </p:sp>
      <p:sp>
        <p:nvSpPr>
          <p:cNvPr id="5" name="Slide Number Placeholder 4"/>
          <p:cNvSpPr>
            <a:spLocks noGrp="1"/>
          </p:cNvSpPr>
          <p:nvPr>
            <p:ph type="sldNum" sz="quarter" idx="12"/>
          </p:nvPr>
        </p:nvSpPr>
        <p:spPr/>
        <p:txBody>
          <a:bodyPr/>
          <a:lstStyle/>
          <a:p>
            <a:fld id="{B51EACD6-A525-4B49-8009-7F09B4461B46}" type="slidenum">
              <a:rPr lang="en-US" smtClean="0"/>
              <a:t>14</a:t>
            </a:fld>
            <a:endParaRPr lang="en-US"/>
          </a:p>
        </p:txBody>
      </p:sp>
    </p:spTree>
    <p:extLst>
      <p:ext uri="{BB962C8B-B14F-4D97-AF65-F5344CB8AC3E}">
        <p14:creationId xmlns:p14="http://schemas.microsoft.com/office/powerpoint/2010/main" val="1442417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Beard v. </a:t>
            </a:r>
            <a:r>
              <a:rPr lang="en-US" b="1" u="sng" dirty="0" smtClean="0"/>
              <a:t>Johnson </a:t>
            </a:r>
            <a:r>
              <a:rPr lang="en-US" b="1" u="sng" dirty="0"/>
              <a:t>and </a:t>
            </a:r>
            <a:r>
              <a:rPr lang="en-US" b="1" u="sng" dirty="0" smtClean="0"/>
              <a:t>Johnson</a:t>
            </a:r>
            <a:r>
              <a:rPr lang="en-US" b="1" u="sng" dirty="0"/>
              <a:t>, </a:t>
            </a:r>
            <a:r>
              <a:rPr lang="en-US" b="1" u="sng" dirty="0" smtClean="0"/>
              <a:t>Inc</a:t>
            </a:r>
            <a:r>
              <a:rPr lang="en-US" b="1" u="sng" dirty="0"/>
              <a:t>.</a:t>
            </a:r>
            <a:br>
              <a:rPr lang="en-US" b="1" u="sng" dirty="0"/>
            </a:br>
            <a:r>
              <a:rPr lang="en-US" sz="2400" dirty="0"/>
              <a:t>41 </a:t>
            </a:r>
            <a:r>
              <a:rPr lang="en-US" sz="2400" dirty="0" smtClean="0"/>
              <a:t>A.</a:t>
            </a:r>
            <a:r>
              <a:rPr lang="en-US" sz="2400" dirty="0"/>
              <a:t>3d 823 </a:t>
            </a:r>
            <a:r>
              <a:rPr lang="en-US" sz="2400" dirty="0" smtClean="0"/>
              <a:t>(Pa</a:t>
            </a:r>
            <a:r>
              <a:rPr lang="en-US" sz="2400" dirty="0"/>
              <a:t>. 2012</a:t>
            </a:r>
            <a:r>
              <a:rPr lang="en-US" sz="2400" dirty="0" smtClean="0"/>
              <a:t>)</a:t>
            </a:r>
            <a:endParaRPr lang="en-US" sz="2400" dirty="0"/>
          </a:p>
        </p:txBody>
      </p:sp>
      <p:sp>
        <p:nvSpPr>
          <p:cNvPr id="3" name="Content Placeholder 2"/>
          <p:cNvSpPr>
            <a:spLocks noGrp="1"/>
          </p:cNvSpPr>
          <p:nvPr>
            <p:ph idx="1"/>
          </p:nvPr>
        </p:nvSpPr>
        <p:spPr>
          <a:xfrm>
            <a:off x="726141" y="1746338"/>
            <a:ext cx="7691719" cy="4571999"/>
          </a:xfrm>
        </p:spPr>
        <p:txBody>
          <a:bodyPr>
            <a:normAutofit/>
          </a:bodyPr>
          <a:lstStyle/>
          <a:p>
            <a:r>
              <a:rPr lang="en-US" dirty="0"/>
              <a:t>For the threshold utility-risk analysis of whether  a product is outweighed by its use, the Court held that trial courts are not restricted to considering a single use of a multi-use product in design defect</a:t>
            </a:r>
            <a:r>
              <a:rPr lang="en-US" dirty="0" smtClean="0"/>
              <a:t>.</a:t>
            </a:r>
            <a:endParaRPr lang="en-US" dirty="0"/>
          </a:p>
          <a:p>
            <a:r>
              <a:rPr lang="en-US" dirty="0"/>
              <a:t>Here, there was no testimony that the </a:t>
            </a:r>
            <a:r>
              <a:rPr lang="en-US" dirty="0" err="1"/>
              <a:t>endocutter</a:t>
            </a:r>
            <a:r>
              <a:rPr lang="en-US" dirty="0"/>
              <a:t> could be used with a gauge or lock for laparoscopic surgery and court did not need to evaluate for open surgery use. </a:t>
            </a:r>
          </a:p>
          <a:p>
            <a:r>
              <a:rPr lang="en-US" dirty="0"/>
              <a:t>The Restatement Third would assign this balancing to the jury.</a:t>
            </a:r>
          </a:p>
          <a:p>
            <a:endParaRPr lang="en-US" dirty="0"/>
          </a:p>
        </p:txBody>
      </p:sp>
      <p:sp>
        <p:nvSpPr>
          <p:cNvPr id="5" name="Slide Number Placeholder 4"/>
          <p:cNvSpPr>
            <a:spLocks noGrp="1"/>
          </p:cNvSpPr>
          <p:nvPr>
            <p:ph type="sldNum" sz="quarter" idx="12"/>
          </p:nvPr>
        </p:nvSpPr>
        <p:spPr/>
        <p:txBody>
          <a:bodyPr/>
          <a:lstStyle/>
          <a:p>
            <a:fld id="{B51EACD6-A525-4B49-8009-7F09B4461B46}" type="slidenum">
              <a:rPr lang="en-US" smtClean="0"/>
              <a:t>15</a:t>
            </a:fld>
            <a:endParaRPr lang="en-US"/>
          </a:p>
        </p:txBody>
      </p:sp>
    </p:spTree>
    <p:extLst>
      <p:ext uri="{BB962C8B-B14F-4D97-AF65-F5344CB8AC3E}">
        <p14:creationId xmlns:p14="http://schemas.microsoft.com/office/powerpoint/2010/main" val="2102333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a:t>Reott</a:t>
            </a:r>
            <a:r>
              <a:rPr lang="en-US" b="1" u="sng" dirty="0"/>
              <a:t> v. Asia Trend, Inc. </a:t>
            </a:r>
            <a:r>
              <a:rPr lang="en-US" dirty="0"/>
              <a:t/>
            </a:r>
            <a:br>
              <a:rPr lang="en-US" dirty="0"/>
            </a:br>
            <a:r>
              <a:rPr lang="en-US" sz="2400" dirty="0"/>
              <a:t>55 A.3d 1088 (</a:t>
            </a:r>
            <a:r>
              <a:rPr lang="en-US" sz="2400" dirty="0" smtClean="0"/>
              <a:t>Pa. </a:t>
            </a:r>
            <a:r>
              <a:rPr lang="en-US" sz="2400" dirty="0"/>
              <a:t>2012) </a:t>
            </a:r>
            <a:endParaRPr lang="en-US" dirty="0"/>
          </a:p>
        </p:txBody>
      </p:sp>
      <p:sp>
        <p:nvSpPr>
          <p:cNvPr id="3" name="Content Placeholder 2"/>
          <p:cNvSpPr>
            <a:spLocks noGrp="1"/>
          </p:cNvSpPr>
          <p:nvPr>
            <p:ph idx="1"/>
          </p:nvPr>
        </p:nvSpPr>
        <p:spPr/>
        <p:txBody>
          <a:bodyPr/>
          <a:lstStyle/>
          <a:p>
            <a:r>
              <a:rPr lang="en-US" dirty="0"/>
              <a:t>Buyer of a tree stand was injured when the tree stand collapsed which was indisputably a substantial factor in causing buyer’s injuries.  </a:t>
            </a:r>
          </a:p>
          <a:p>
            <a:r>
              <a:rPr lang="en-US" dirty="0"/>
              <a:t>The Superior Court noted that while </a:t>
            </a:r>
            <a:r>
              <a:rPr lang="en-US" dirty="0" smtClean="0"/>
              <a:t>there was </a:t>
            </a:r>
            <a:r>
              <a:rPr lang="en-US" dirty="0"/>
              <a:t>a jury question as to whether his “setting the stand” maneuver of bobbing up and down on his toes entailed a high degree of risk of injury or death, there was no evidence that this maneuver could have caused the collapse in the absence of a defect. </a:t>
            </a:r>
          </a:p>
        </p:txBody>
      </p:sp>
      <p:sp>
        <p:nvSpPr>
          <p:cNvPr id="5" name="Slide Number Placeholder 4"/>
          <p:cNvSpPr>
            <a:spLocks noGrp="1"/>
          </p:cNvSpPr>
          <p:nvPr>
            <p:ph type="sldNum" sz="quarter" idx="12"/>
          </p:nvPr>
        </p:nvSpPr>
        <p:spPr/>
        <p:txBody>
          <a:bodyPr/>
          <a:lstStyle/>
          <a:p>
            <a:fld id="{B51EACD6-A525-4B49-8009-7F09B4461B46}" type="slidenum">
              <a:rPr lang="en-US" smtClean="0"/>
              <a:t>16</a:t>
            </a:fld>
            <a:endParaRPr lang="en-US"/>
          </a:p>
        </p:txBody>
      </p:sp>
      <p:pic>
        <p:nvPicPr>
          <p:cNvPr id="4" name="Picture 3" descr="2011FC46_clip_image0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347" y="409068"/>
            <a:ext cx="970527" cy="970527"/>
          </a:xfrm>
          <a:prstGeom prst="rect">
            <a:avLst/>
          </a:prstGeom>
        </p:spPr>
      </p:pic>
      <p:pic>
        <p:nvPicPr>
          <p:cNvPr id="6" name="Picture 5" descr="2011FC46_clip_image0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6927" y="409068"/>
            <a:ext cx="970527" cy="970527"/>
          </a:xfrm>
          <a:prstGeom prst="rect">
            <a:avLst/>
          </a:prstGeom>
        </p:spPr>
      </p:pic>
    </p:spTree>
    <p:extLst>
      <p:ext uri="{BB962C8B-B14F-4D97-AF65-F5344CB8AC3E}">
        <p14:creationId xmlns:p14="http://schemas.microsoft.com/office/powerpoint/2010/main" val="2723016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a:t>Reott</a:t>
            </a:r>
            <a:r>
              <a:rPr lang="en-US" b="1" u="sng" dirty="0"/>
              <a:t> v. Asia Trend, Inc. </a:t>
            </a:r>
            <a:r>
              <a:rPr lang="en-US" dirty="0"/>
              <a:t/>
            </a:r>
            <a:br>
              <a:rPr lang="en-US" dirty="0"/>
            </a:br>
            <a:r>
              <a:rPr lang="en-US" sz="2400" dirty="0"/>
              <a:t>55 A.3d 1088 </a:t>
            </a:r>
            <a:r>
              <a:rPr lang="en-US" sz="2400"/>
              <a:t>(</a:t>
            </a:r>
            <a:r>
              <a:rPr lang="en-US" sz="2400" smtClean="0"/>
              <a:t>Pa. </a:t>
            </a:r>
            <a:r>
              <a:rPr lang="en-US" sz="2400" dirty="0"/>
              <a:t>2012) </a:t>
            </a:r>
            <a:endParaRPr lang="en-US" dirty="0"/>
          </a:p>
        </p:txBody>
      </p:sp>
      <p:sp>
        <p:nvSpPr>
          <p:cNvPr id="3" name="Content Placeholder 2"/>
          <p:cNvSpPr>
            <a:spLocks noGrp="1"/>
          </p:cNvSpPr>
          <p:nvPr>
            <p:ph idx="1"/>
          </p:nvPr>
        </p:nvSpPr>
        <p:spPr>
          <a:xfrm>
            <a:off x="726141" y="1841877"/>
            <a:ext cx="7691719" cy="4321077"/>
          </a:xfrm>
        </p:spPr>
        <p:txBody>
          <a:bodyPr/>
          <a:lstStyle/>
          <a:p>
            <a:r>
              <a:rPr lang="en-US" dirty="0"/>
              <a:t>Pa. Supreme Court affirmed and held that allegedly reckless use of tree stand was an affirmative defense to strict liability that must be pleaded and proven that conduct was so reckless as to constitute sole or super case of injuries, </a:t>
            </a:r>
            <a:r>
              <a:rPr lang="en-US" i="1" dirty="0"/>
              <a:t>abrogating</a:t>
            </a:r>
            <a:r>
              <a:rPr lang="en-US" dirty="0"/>
              <a:t> </a:t>
            </a:r>
            <a:r>
              <a:rPr lang="en-US" u="sng" dirty="0" err="1"/>
              <a:t>Berkebile</a:t>
            </a:r>
            <a:r>
              <a:rPr lang="en-US" u="sng" dirty="0"/>
              <a:t> v. </a:t>
            </a:r>
            <a:r>
              <a:rPr lang="en-US" u="sng" dirty="0" err="1"/>
              <a:t>Brantly</a:t>
            </a:r>
            <a:r>
              <a:rPr lang="en-US" u="sng" dirty="0"/>
              <a:t> Helicopter Corp</a:t>
            </a:r>
            <a:r>
              <a:rPr lang="en-US" dirty="0"/>
              <a:t>., 337 A.2d. 893</a:t>
            </a:r>
          </a:p>
          <a:p>
            <a:r>
              <a:rPr lang="en-US" dirty="0"/>
              <a:t>Reversed on issue of causation and remanded for new trial limited to issue of damages</a:t>
            </a:r>
            <a:r>
              <a:rPr lang="en-US" dirty="0" smtClean="0"/>
              <a:t>.</a:t>
            </a:r>
            <a:endParaRPr lang="en-US" dirty="0"/>
          </a:p>
        </p:txBody>
      </p:sp>
      <p:sp>
        <p:nvSpPr>
          <p:cNvPr id="5" name="Slide Number Placeholder 4"/>
          <p:cNvSpPr>
            <a:spLocks noGrp="1"/>
          </p:cNvSpPr>
          <p:nvPr>
            <p:ph type="sldNum" sz="quarter" idx="12"/>
          </p:nvPr>
        </p:nvSpPr>
        <p:spPr/>
        <p:txBody>
          <a:bodyPr/>
          <a:lstStyle/>
          <a:p>
            <a:fld id="{B51EACD6-A525-4B49-8009-7F09B4461B46}" type="slidenum">
              <a:rPr lang="en-US" smtClean="0"/>
              <a:t>17</a:t>
            </a:fld>
            <a:endParaRPr lang="en-US"/>
          </a:p>
        </p:txBody>
      </p:sp>
    </p:spTree>
    <p:extLst>
      <p:ext uri="{BB962C8B-B14F-4D97-AF65-F5344CB8AC3E}">
        <p14:creationId xmlns:p14="http://schemas.microsoft.com/office/powerpoint/2010/main" val="2057921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Eastern District Of PA</a:t>
            </a:r>
            <a:endParaRPr lang="en-US" dirty="0"/>
          </a:p>
        </p:txBody>
      </p:sp>
      <p:sp>
        <p:nvSpPr>
          <p:cNvPr id="5" name="Slide Number Placeholder 4"/>
          <p:cNvSpPr>
            <a:spLocks noGrp="1"/>
          </p:cNvSpPr>
          <p:nvPr>
            <p:ph type="sldNum" sz="quarter" idx="12"/>
          </p:nvPr>
        </p:nvSpPr>
        <p:spPr/>
        <p:txBody>
          <a:bodyPr/>
          <a:lstStyle/>
          <a:p>
            <a:fld id="{B51EACD6-A525-4B49-8009-7F09B4461B46}" type="slidenum">
              <a:rPr lang="en-US" smtClean="0"/>
              <a:t>18</a:t>
            </a:fld>
            <a:endParaRPr lang="en-US"/>
          </a:p>
        </p:txBody>
      </p:sp>
    </p:spTree>
    <p:extLst>
      <p:ext uri="{BB962C8B-B14F-4D97-AF65-F5344CB8AC3E}">
        <p14:creationId xmlns:p14="http://schemas.microsoft.com/office/powerpoint/2010/main" val="2902332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Eastern District of PA</a:t>
            </a:r>
            <a:endParaRPr lang="en-US" dirty="0"/>
          </a:p>
        </p:txBody>
      </p:sp>
      <p:sp>
        <p:nvSpPr>
          <p:cNvPr id="3" name="Content Placeholder 2"/>
          <p:cNvSpPr>
            <a:spLocks noGrp="1"/>
          </p:cNvSpPr>
          <p:nvPr>
            <p:ph idx="1"/>
          </p:nvPr>
        </p:nvSpPr>
        <p:spPr>
          <a:xfrm>
            <a:off x="726141" y="1841877"/>
            <a:ext cx="7691719" cy="4434820"/>
          </a:xfrm>
        </p:spPr>
        <p:txBody>
          <a:bodyPr>
            <a:normAutofit/>
          </a:bodyPr>
          <a:lstStyle/>
          <a:p>
            <a:r>
              <a:rPr lang="en-US" u="sng" dirty="0"/>
              <a:t>Hoffman v. Paper Converting Machine, Co</a:t>
            </a:r>
            <a:r>
              <a:rPr lang="en-US" dirty="0"/>
              <a:t>. 694 F. Supp. 2d 35 (E.D. Pa 2010) (Tucker) noting </a:t>
            </a:r>
            <a:r>
              <a:rPr lang="en-US" u="sng" dirty="0" err="1"/>
              <a:t>Bugosh</a:t>
            </a:r>
            <a:r>
              <a:rPr lang="en-US" dirty="0"/>
              <a:t> dismissal without deciding the issue, opted to follow </a:t>
            </a:r>
            <a:r>
              <a:rPr lang="en-US" u="sng" dirty="0" err="1"/>
              <a:t>Berrie</a:t>
            </a:r>
            <a:r>
              <a:rPr lang="en-US" dirty="0" err="1"/>
              <a:t>r</a:t>
            </a:r>
            <a:r>
              <a:rPr lang="en-US" dirty="0"/>
              <a:t> as “binding precedent,”  citing with approval </a:t>
            </a:r>
            <a:r>
              <a:rPr lang="en-US" u="sng" dirty="0" err="1"/>
              <a:t>Richetta</a:t>
            </a:r>
            <a:r>
              <a:rPr lang="en-US" u="sng" dirty="0"/>
              <a:t> v. Stanley Fastening Systems</a:t>
            </a:r>
            <a:r>
              <a:rPr lang="en-US" dirty="0"/>
              <a:t>, 661 F. Supp. 2d 500 (E.D. Pa. 2009) and </a:t>
            </a:r>
            <a:r>
              <a:rPr lang="en-US" u="sng" dirty="0"/>
              <a:t>Martinez v. Skirmish USA</a:t>
            </a:r>
            <a:r>
              <a:rPr lang="en-US" dirty="0"/>
              <a:t>, 2009 WL 1437624(E.D. Pa. 2009).  </a:t>
            </a:r>
          </a:p>
          <a:p>
            <a:r>
              <a:rPr lang="en-US" u="sng" dirty="0"/>
              <a:t>Zhao v. Skinner Engine Co.,</a:t>
            </a:r>
            <a:r>
              <a:rPr lang="en-US" dirty="0"/>
              <a:t> 2012 WL 5451817 (E.D. Pa. 2012) (</a:t>
            </a:r>
            <a:r>
              <a:rPr lang="en-US" dirty="0" err="1"/>
              <a:t>Yohn</a:t>
            </a:r>
            <a:r>
              <a:rPr lang="en-US" dirty="0"/>
              <a:t>) also followed </a:t>
            </a:r>
            <a:r>
              <a:rPr lang="en-US" u="sng" dirty="0" err="1"/>
              <a:t>Berrier</a:t>
            </a:r>
            <a:r>
              <a:rPr lang="en-US" dirty="0"/>
              <a:t>.  </a:t>
            </a:r>
          </a:p>
        </p:txBody>
      </p:sp>
      <p:sp>
        <p:nvSpPr>
          <p:cNvPr id="5" name="Slide Number Placeholder 4"/>
          <p:cNvSpPr>
            <a:spLocks noGrp="1"/>
          </p:cNvSpPr>
          <p:nvPr>
            <p:ph type="sldNum" sz="quarter" idx="12"/>
          </p:nvPr>
        </p:nvSpPr>
        <p:spPr/>
        <p:txBody>
          <a:bodyPr/>
          <a:lstStyle/>
          <a:p>
            <a:fld id="{B51EACD6-A525-4B49-8009-7F09B4461B46}" type="slidenum">
              <a:rPr lang="en-US" smtClean="0"/>
              <a:t>19</a:t>
            </a:fld>
            <a:endParaRPr lang="en-US"/>
          </a:p>
        </p:txBody>
      </p:sp>
    </p:spTree>
    <p:extLst>
      <p:ext uri="{BB962C8B-B14F-4D97-AF65-F5344CB8AC3E}">
        <p14:creationId xmlns:p14="http://schemas.microsoft.com/office/powerpoint/2010/main" val="426058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Restatement (2d) of Torts § 402A</a:t>
            </a:r>
            <a:endParaRPr lang="en-US" b="1" u="sng" dirty="0"/>
          </a:p>
        </p:txBody>
      </p:sp>
      <p:sp>
        <p:nvSpPr>
          <p:cNvPr id="3" name="Content Placeholder 2"/>
          <p:cNvSpPr>
            <a:spLocks noGrp="1"/>
          </p:cNvSpPr>
          <p:nvPr>
            <p:ph idx="1"/>
          </p:nvPr>
        </p:nvSpPr>
        <p:spPr>
          <a:xfrm>
            <a:off x="726141" y="1784351"/>
            <a:ext cx="7691719" cy="4571999"/>
          </a:xfrm>
        </p:spPr>
        <p:txBody>
          <a:bodyPr>
            <a:normAutofit fontScale="70000" lnSpcReduction="20000"/>
          </a:bodyPr>
          <a:lstStyle/>
          <a:p>
            <a:r>
              <a:rPr lang="en-US" b="1" dirty="0"/>
              <a:t>(1) One who sells any product in a defective condition unreasonably dangerous to the user or consumer or to his property is subject to liability for physical harm thereby caused to the ultimate user or consumer, or to his property, if</a:t>
            </a:r>
            <a:endParaRPr lang="en-US" dirty="0"/>
          </a:p>
          <a:p>
            <a:r>
              <a:rPr lang="en-US" b="1" dirty="0"/>
              <a:t>(a) the seller is engaged in the business of selling such a product, and</a:t>
            </a:r>
            <a:endParaRPr lang="en-US" dirty="0"/>
          </a:p>
          <a:p>
            <a:r>
              <a:rPr lang="en-US" b="1" dirty="0"/>
              <a:t>(b) it is expected to and does reach the user or consumer without substantial change in the condition in which it is sold.</a:t>
            </a:r>
            <a:endParaRPr lang="en-US" dirty="0"/>
          </a:p>
          <a:p>
            <a:r>
              <a:rPr lang="en-US" b="1" dirty="0"/>
              <a:t>(2) The rule stated in Subsection (1) applies although</a:t>
            </a:r>
            <a:endParaRPr lang="en-US" dirty="0"/>
          </a:p>
          <a:p>
            <a:r>
              <a:rPr lang="en-US" b="1" dirty="0"/>
              <a:t>(a) the seller has exercised all possible care in the preparation and sale of his product, and</a:t>
            </a:r>
            <a:endParaRPr lang="en-US" dirty="0"/>
          </a:p>
          <a:p>
            <a:r>
              <a:rPr lang="en-US" b="1" dirty="0"/>
              <a:t>(b) the user or consumer has not bought the product from or entered into any contractual relation with the seller</a:t>
            </a:r>
            <a:r>
              <a:rPr lang="en-US" b="1" dirty="0" smtClean="0"/>
              <a:t>.</a:t>
            </a:r>
            <a:endParaRPr lang="en-US" dirty="0"/>
          </a:p>
        </p:txBody>
      </p:sp>
      <p:sp>
        <p:nvSpPr>
          <p:cNvPr id="4" name="Slide Number Placeholder 3"/>
          <p:cNvSpPr>
            <a:spLocks noGrp="1"/>
          </p:cNvSpPr>
          <p:nvPr>
            <p:ph type="sldNum" sz="quarter" idx="12"/>
          </p:nvPr>
        </p:nvSpPr>
        <p:spPr/>
        <p:txBody>
          <a:bodyPr/>
          <a:lstStyle/>
          <a:p>
            <a:fld id="{B51EACD6-A525-4B49-8009-7F09B4461B46}" type="slidenum">
              <a:rPr lang="en-US" smtClean="0"/>
              <a:t>2</a:t>
            </a:fld>
            <a:endParaRPr lang="en-US"/>
          </a:p>
        </p:txBody>
      </p:sp>
    </p:spTree>
    <p:extLst>
      <p:ext uri="{BB962C8B-B14F-4D97-AF65-F5344CB8AC3E}">
        <p14:creationId xmlns:p14="http://schemas.microsoft.com/office/powerpoint/2010/main" val="1222659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Eastern District of PA</a:t>
            </a:r>
            <a:endParaRPr lang="en-US" dirty="0"/>
          </a:p>
        </p:txBody>
      </p:sp>
      <p:sp>
        <p:nvSpPr>
          <p:cNvPr id="3" name="Content Placeholder 2"/>
          <p:cNvSpPr>
            <a:spLocks noGrp="1"/>
          </p:cNvSpPr>
          <p:nvPr>
            <p:ph idx="1"/>
          </p:nvPr>
        </p:nvSpPr>
        <p:spPr>
          <a:xfrm>
            <a:off x="726141" y="1841877"/>
            <a:ext cx="7691719" cy="4434820"/>
          </a:xfrm>
        </p:spPr>
        <p:txBody>
          <a:bodyPr>
            <a:normAutofit lnSpcReduction="10000"/>
          </a:bodyPr>
          <a:lstStyle/>
          <a:p>
            <a:r>
              <a:rPr lang="en-US" u="sng" dirty="0" smtClean="0"/>
              <a:t>Thompson </a:t>
            </a:r>
            <a:r>
              <a:rPr lang="en-US" u="sng" dirty="0"/>
              <a:t>v. Med-</a:t>
            </a:r>
            <a:r>
              <a:rPr lang="en-US" u="sng" dirty="0" err="1"/>
              <a:t>Mizer</a:t>
            </a:r>
            <a:r>
              <a:rPr lang="en-US" u="sng" dirty="0"/>
              <a:t>, Inc.,</a:t>
            </a:r>
            <a:r>
              <a:rPr lang="en-US" dirty="0"/>
              <a:t> 2011 WL 1085621 (E.D. Pa. 2011)(“This court is not required to follow the 3</a:t>
            </a:r>
            <a:r>
              <a:rPr lang="en-US" baseline="30000" dirty="0"/>
              <a:t>rd</a:t>
            </a:r>
            <a:r>
              <a:rPr lang="en-US" dirty="0"/>
              <a:t> Circuit’s prediction where  ‘the state’s highest court issues a decision contradicting that prediction or state intermediate appellate court’s decision subsequently indicate that prediction has not come to pass’ ”) citing </a:t>
            </a:r>
            <a:r>
              <a:rPr lang="en-US" u="sng" dirty="0" err="1"/>
              <a:t>Seitzer</a:t>
            </a:r>
            <a:r>
              <a:rPr lang="en-US" u="sng" dirty="0"/>
              <a:t> v. </a:t>
            </a:r>
            <a:r>
              <a:rPr lang="en-US" u="sng" dirty="0" err="1"/>
              <a:t>Oxmaster</a:t>
            </a:r>
            <a:r>
              <a:rPr lang="en-US" u="sng" dirty="0"/>
              <a:t>, Inc</a:t>
            </a:r>
            <a:r>
              <a:rPr lang="en-US" dirty="0"/>
              <a:t>. 2010 WL 5257226, at 3-4 (E.D. Pa. 2010) and </a:t>
            </a:r>
            <a:r>
              <a:rPr lang="en-US" u="sng" dirty="0" err="1"/>
              <a:t>Durkot</a:t>
            </a:r>
            <a:r>
              <a:rPr lang="en-US" u="sng" dirty="0"/>
              <a:t> v. Tesco Equip</a:t>
            </a:r>
            <a:r>
              <a:rPr lang="en-US" dirty="0"/>
              <a:t>., 654 F. Supp. 2d 295, 298-99 (E.D. Pa. 2009)</a:t>
            </a:r>
            <a:r>
              <a:rPr lang="en-US" dirty="0" smtClean="0"/>
              <a:t>.</a:t>
            </a:r>
            <a:endParaRPr lang="en-US" u="sng" dirty="0"/>
          </a:p>
          <a:p>
            <a:r>
              <a:rPr lang="en-US" u="sng" dirty="0"/>
              <a:t>Carpenter v. </a:t>
            </a:r>
            <a:r>
              <a:rPr lang="en-US" u="sng" dirty="0" err="1"/>
              <a:t>Shu</a:t>
            </a:r>
            <a:r>
              <a:rPr lang="en-US" u="sng" dirty="0"/>
              <a:t> Bee’s Inc.,</a:t>
            </a:r>
            <a:r>
              <a:rPr lang="en-US" dirty="0"/>
              <a:t> 2012 WL 2740896 (E.D. Pa. 2012)(referred to Restatement 2d analysis)(Mag. Judge Perkin)</a:t>
            </a:r>
          </a:p>
          <a:p>
            <a:endParaRPr lang="en-US" dirty="0"/>
          </a:p>
        </p:txBody>
      </p:sp>
      <p:sp>
        <p:nvSpPr>
          <p:cNvPr id="5" name="Slide Number Placeholder 4"/>
          <p:cNvSpPr>
            <a:spLocks noGrp="1"/>
          </p:cNvSpPr>
          <p:nvPr>
            <p:ph type="sldNum" sz="quarter" idx="12"/>
          </p:nvPr>
        </p:nvSpPr>
        <p:spPr/>
        <p:txBody>
          <a:bodyPr/>
          <a:lstStyle/>
          <a:p>
            <a:fld id="{B51EACD6-A525-4B49-8009-7F09B4461B46}" type="slidenum">
              <a:rPr lang="en-US" smtClean="0"/>
              <a:t>20</a:t>
            </a:fld>
            <a:endParaRPr lang="en-US"/>
          </a:p>
        </p:txBody>
      </p:sp>
    </p:spTree>
    <p:extLst>
      <p:ext uri="{BB962C8B-B14F-4D97-AF65-F5344CB8AC3E}">
        <p14:creationId xmlns:p14="http://schemas.microsoft.com/office/powerpoint/2010/main" val="63496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District Of PA</a:t>
            </a:r>
            <a:endParaRPr lang="en-US" dirty="0"/>
          </a:p>
        </p:txBody>
      </p:sp>
      <p:sp>
        <p:nvSpPr>
          <p:cNvPr id="4" name="Slide Number Placeholder 3"/>
          <p:cNvSpPr>
            <a:spLocks noGrp="1"/>
          </p:cNvSpPr>
          <p:nvPr>
            <p:ph type="sldNum" sz="quarter" idx="12"/>
          </p:nvPr>
        </p:nvSpPr>
        <p:spPr/>
        <p:txBody>
          <a:bodyPr/>
          <a:lstStyle/>
          <a:p>
            <a:fld id="{B51EACD6-A525-4B49-8009-7F09B4461B46}" type="slidenum">
              <a:rPr lang="en-US" smtClean="0"/>
              <a:t>21</a:t>
            </a:fld>
            <a:endParaRPr lang="en-US"/>
          </a:p>
        </p:txBody>
      </p:sp>
    </p:spTree>
    <p:extLst>
      <p:ext uri="{BB962C8B-B14F-4D97-AF65-F5344CB8AC3E}">
        <p14:creationId xmlns:p14="http://schemas.microsoft.com/office/powerpoint/2010/main" val="4107610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Western District of PA</a:t>
            </a:r>
            <a:endParaRPr lang="en-US" dirty="0"/>
          </a:p>
        </p:txBody>
      </p:sp>
      <p:sp>
        <p:nvSpPr>
          <p:cNvPr id="3" name="Content Placeholder 2"/>
          <p:cNvSpPr>
            <a:spLocks noGrp="1"/>
          </p:cNvSpPr>
          <p:nvPr>
            <p:ph idx="1"/>
          </p:nvPr>
        </p:nvSpPr>
        <p:spPr>
          <a:xfrm>
            <a:off x="726141" y="1841877"/>
            <a:ext cx="7691719" cy="4434820"/>
          </a:xfrm>
        </p:spPr>
        <p:txBody>
          <a:bodyPr>
            <a:normAutofit/>
          </a:bodyPr>
          <a:lstStyle/>
          <a:p>
            <a:r>
              <a:rPr lang="en-US" u="sng" dirty="0"/>
              <a:t>Gross v. Stryker,</a:t>
            </a:r>
            <a:r>
              <a:rPr lang="en-US" b="1" dirty="0"/>
              <a:t> </a:t>
            </a:r>
            <a:r>
              <a:rPr lang="en-US" dirty="0"/>
              <a:t>858 F. Supp. 2d 466 (W.D. Pa. 2012)(Fischer)(applying Restatement SECOND, contrary to </a:t>
            </a:r>
            <a:r>
              <a:rPr lang="en-US" u="sng" dirty="0" err="1"/>
              <a:t>Berrier</a:t>
            </a:r>
            <a:r>
              <a:rPr lang="en-US" dirty="0" smtClean="0"/>
              <a:t>)</a:t>
            </a:r>
            <a:endParaRPr lang="en-US" u="sng" dirty="0"/>
          </a:p>
          <a:p>
            <a:r>
              <a:rPr lang="en-US" u="sng" dirty="0" err="1"/>
              <a:t>Konold</a:t>
            </a:r>
            <a:r>
              <a:rPr lang="en-US" u="sng" dirty="0"/>
              <a:t> v. Superior International Industries, Inc</a:t>
            </a:r>
            <a:r>
              <a:rPr lang="en-US" dirty="0"/>
              <a:t>., 2012 WL 5381700 (W.D. Pa. 2012 (Schwab)(ditto) </a:t>
            </a:r>
          </a:p>
        </p:txBody>
      </p:sp>
      <p:sp>
        <p:nvSpPr>
          <p:cNvPr id="5" name="Slide Number Placeholder 4"/>
          <p:cNvSpPr>
            <a:spLocks noGrp="1"/>
          </p:cNvSpPr>
          <p:nvPr>
            <p:ph type="sldNum" sz="quarter" idx="12"/>
          </p:nvPr>
        </p:nvSpPr>
        <p:spPr/>
        <p:txBody>
          <a:bodyPr/>
          <a:lstStyle/>
          <a:p>
            <a:fld id="{B51EACD6-A525-4B49-8009-7F09B4461B46}" type="slidenum">
              <a:rPr lang="en-US" smtClean="0"/>
              <a:t>22</a:t>
            </a:fld>
            <a:endParaRPr lang="en-US"/>
          </a:p>
        </p:txBody>
      </p:sp>
    </p:spTree>
    <p:extLst>
      <p:ext uri="{BB962C8B-B14F-4D97-AF65-F5344CB8AC3E}">
        <p14:creationId xmlns:p14="http://schemas.microsoft.com/office/powerpoint/2010/main" val="1493855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Western District of PA</a:t>
            </a:r>
            <a:endParaRPr lang="en-US" dirty="0"/>
          </a:p>
        </p:txBody>
      </p:sp>
      <p:sp>
        <p:nvSpPr>
          <p:cNvPr id="3" name="Content Placeholder 2"/>
          <p:cNvSpPr>
            <a:spLocks noGrp="1"/>
          </p:cNvSpPr>
          <p:nvPr>
            <p:ph idx="1"/>
          </p:nvPr>
        </p:nvSpPr>
        <p:spPr>
          <a:xfrm>
            <a:off x="726141" y="1841877"/>
            <a:ext cx="7691719" cy="4434820"/>
          </a:xfrm>
        </p:spPr>
        <p:txBody>
          <a:bodyPr>
            <a:normAutofit/>
          </a:bodyPr>
          <a:lstStyle/>
          <a:p>
            <a:r>
              <a:rPr lang="de-DE" u="sng" dirty="0" err="1" smtClean="0"/>
              <a:t>Schif</a:t>
            </a:r>
            <a:r>
              <a:rPr lang="de-DE" u="sng" dirty="0" smtClean="0"/>
              <a:t> </a:t>
            </a:r>
            <a:r>
              <a:rPr lang="de-DE" u="sng" dirty="0"/>
              <a:t>v. </a:t>
            </a:r>
            <a:r>
              <a:rPr lang="de-DE" u="sng" dirty="0" err="1"/>
              <a:t>Hurwitz</a:t>
            </a:r>
            <a:r>
              <a:rPr lang="de-DE" dirty="0"/>
              <a:t>, 2012 WL 1828035 (W.D. </a:t>
            </a:r>
            <a:r>
              <a:rPr lang="de-DE" dirty="0" err="1"/>
              <a:t>Pa</a:t>
            </a:r>
            <a:r>
              <a:rPr lang="de-DE" dirty="0"/>
              <a:t>. 2012)(also Schwab) </a:t>
            </a:r>
          </a:p>
          <a:p>
            <a:r>
              <a:rPr lang="de-DE" u="sng" dirty="0" err="1"/>
              <a:t>Gilmore</a:t>
            </a:r>
            <a:r>
              <a:rPr lang="de-DE" u="sng" dirty="0"/>
              <a:t> v. Ford Motor Co</a:t>
            </a:r>
            <a:r>
              <a:rPr lang="de-DE" dirty="0"/>
              <a:t>, 2013 WL 869382 (W.D. </a:t>
            </a:r>
            <a:r>
              <a:rPr lang="de-DE" dirty="0" err="1"/>
              <a:t>Pa</a:t>
            </a:r>
            <a:r>
              <a:rPr lang="de-DE" dirty="0"/>
              <a:t>. Mar. 7, 2013)(“The Order </a:t>
            </a:r>
            <a:r>
              <a:rPr lang="de-DE" dirty="0" err="1"/>
              <a:t>by</a:t>
            </a:r>
            <a:r>
              <a:rPr lang="de-DE" dirty="0"/>
              <a:t> </a:t>
            </a:r>
            <a:r>
              <a:rPr lang="de-DE" dirty="0" err="1"/>
              <a:t>the</a:t>
            </a:r>
            <a:r>
              <a:rPr lang="de-DE" dirty="0"/>
              <a:t> United States Court </a:t>
            </a:r>
            <a:r>
              <a:rPr lang="de-DE" dirty="0" err="1"/>
              <a:t>of</a:t>
            </a:r>
            <a:r>
              <a:rPr lang="de-DE" dirty="0"/>
              <a:t> Appeals </a:t>
            </a:r>
            <a:r>
              <a:rPr lang="de-DE" dirty="0" err="1"/>
              <a:t>for</a:t>
            </a:r>
            <a:r>
              <a:rPr lang="de-DE" dirty="0"/>
              <a:t> </a:t>
            </a:r>
            <a:r>
              <a:rPr lang="de-DE" dirty="0" err="1"/>
              <a:t>the</a:t>
            </a:r>
            <a:r>
              <a:rPr lang="de-DE" dirty="0"/>
              <a:t> Third Circuit in </a:t>
            </a:r>
            <a:r>
              <a:rPr lang="de-DE" i="1" dirty="0" err="1"/>
              <a:t>Sikkelee</a:t>
            </a:r>
            <a:r>
              <a:rPr lang="de-DE" dirty="0"/>
              <a:t> was non-</a:t>
            </a:r>
            <a:r>
              <a:rPr lang="de-DE" dirty="0" err="1"/>
              <a:t>precedential</a:t>
            </a:r>
            <a:r>
              <a:rPr lang="de-DE" dirty="0"/>
              <a:t>, </a:t>
            </a:r>
            <a:r>
              <a:rPr lang="de-DE" dirty="0" err="1"/>
              <a:t>and</a:t>
            </a:r>
            <a:r>
              <a:rPr lang="de-DE" dirty="0"/>
              <a:t> </a:t>
            </a:r>
            <a:r>
              <a:rPr lang="de-DE" dirty="0" err="1"/>
              <a:t>this</a:t>
            </a:r>
            <a:r>
              <a:rPr lang="de-DE" dirty="0"/>
              <a:t> Court </a:t>
            </a:r>
            <a:r>
              <a:rPr lang="de-DE" dirty="0" err="1"/>
              <a:t>is</a:t>
            </a:r>
            <a:r>
              <a:rPr lang="de-DE" dirty="0"/>
              <a:t> not </a:t>
            </a:r>
            <a:r>
              <a:rPr lang="de-DE" dirty="0" err="1"/>
              <a:t>bound</a:t>
            </a:r>
            <a:r>
              <a:rPr lang="de-DE" dirty="0"/>
              <a:t> </a:t>
            </a:r>
            <a:r>
              <a:rPr lang="de-DE" dirty="0" err="1"/>
              <a:t>by</a:t>
            </a:r>
            <a:r>
              <a:rPr lang="de-DE" dirty="0"/>
              <a:t> non-</a:t>
            </a:r>
            <a:r>
              <a:rPr lang="de-DE" dirty="0" err="1"/>
              <a:t>precedential</a:t>
            </a:r>
            <a:r>
              <a:rPr lang="de-DE" dirty="0"/>
              <a:t> </a:t>
            </a:r>
            <a:r>
              <a:rPr lang="de-DE" dirty="0" err="1"/>
              <a:t>decisions</a:t>
            </a:r>
            <a:r>
              <a:rPr lang="de-DE" dirty="0"/>
              <a:t> …Thus, </a:t>
            </a:r>
            <a:r>
              <a:rPr lang="de-DE" dirty="0" err="1"/>
              <a:t>this</a:t>
            </a:r>
            <a:r>
              <a:rPr lang="de-DE" dirty="0"/>
              <a:t> Court </a:t>
            </a:r>
            <a:r>
              <a:rPr lang="de-DE" dirty="0" err="1"/>
              <a:t>is</a:t>
            </a:r>
            <a:r>
              <a:rPr lang="de-DE" dirty="0"/>
              <a:t> </a:t>
            </a:r>
            <a:r>
              <a:rPr lang="de-DE" dirty="0" err="1"/>
              <a:t>free</a:t>
            </a:r>
            <a:r>
              <a:rPr lang="de-DE" dirty="0"/>
              <a:t> </a:t>
            </a:r>
            <a:r>
              <a:rPr lang="de-DE" dirty="0" err="1"/>
              <a:t>to</a:t>
            </a:r>
            <a:r>
              <a:rPr lang="de-DE" dirty="0"/>
              <a:t> stand </a:t>
            </a:r>
            <a:r>
              <a:rPr lang="de-DE" dirty="0" err="1"/>
              <a:t>by</a:t>
            </a:r>
            <a:r>
              <a:rPr lang="de-DE" dirty="0"/>
              <a:t> </a:t>
            </a:r>
            <a:r>
              <a:rPr lang="de-DE" dirty="0" err="1"/>
              <a:t>its</a:t>
            </a:r>
            <a:r>
              <a:rPr lang="de-DE" dirty="0"/>
              <a:t> </a:t>
            </a:r>
            <a:r>
              <a:rPr lang="de-DE" dirty="0" err="1"/>
              <a:t>position</a:t>
            </a:r>
            <a:r>
              <a:rPr lang="de-DE" dirty="0"/>
              <a:t> </a:t>
            </a:r>
            <a:r>
              <a:rPr lang="de-DE" dirty="0" err="1"/>
              <a:t>that</a:t>
            </a:r>
            <a:r>
              <a:rPr lang="de-DE" dirty="0"/>
              <a:t> </a:t>
            </a:r>
            <a:r>
              <a:rPr lang="de-DE" i="1" dirty="0"/>
              <a:t>Beard v. Johnson &amp; Johnson, Inc.,</a:t>
            </a:r>
            <a:r>
              <a:rPr lang="de-DE" dirty="0"/>
              <a:t> 41 A.3d 823, 836 (Pa.2012) </a:t>
            </a:r>
            <a:r>
              <a:rPr lang="de-DE" dirty="0" err="1"/>
              <a:t>is</a:t>
            </a:r>
            <a:r>
              <a:rPr lang="de-DE" dirty="0"/>
              <a:t> </a:t>
            </a:r>
            <a:r>
              <a:rPr lang="de-DE" dirty="0" err="1"/>
              <a:t>contrary</a:t>
            </a:r>
            <a:r>
              <a:rPr lang="de-DE" dirty="0"/>
              <a:t> </a:t>
            </a:r>
            <a:r>
              <a:rPr lang="de-DE" dirty="0" err="1"/>
              <a:t>to</a:t>
            </a:r>
            <a:r>
              <a:rPr lang="de-DE" dirty="0"/>
              <a:t> </a:t>
            </a:r>
            <a:r>
              <a:rPr lang="de-DE" i="1" dirty="0" err="1"/>
              <a:t>Covell</a:t>
            </a:r>
            <a:r>
              <a:rPr lang="de-DE" i="1" dirty="0"/>
              <a:t> v. Bell Sports, Inc. .,</a:t>
            </a:r>
            <a:r>
              <a:rPr lang="de-DE" dirty="0"/>
              <a:t> 651 F.3d 357, 360 (3d Cir.2011)”) (Schwab). </a:t>
            </a:r>
          </a:p>
          <a:p>
            <a:endParaRPr lang="en-US" dirty="0"/>
          </a:p>
        </p:txBody>
      </p:sp>
      <p:sp>
        <p:nvSpPr>
          <p:cNvPr id="5" name="Slide Number Placeholder 4"/>
          <p:cNvSpPr>
            <a:spLocks noGrp="1"/>
          </p:cNvSpPr>
          <p:nvPr>
            <p:ph type="sldNum" sz="quarter" idx="12"/>
          </p:nvPr>
        </p:nvSpPr>
        <p:spPr/>
        <p:txBody>
          <a:bodyPr/>
          <a:lstStyle/>
          <a:p>
            <a:fld id="{B51EACD6-A525-4B49-8009-7F09B4461B46}" type="slidenum">
              <a:rPr lang="en-US" smtClean="0"/>
              <a:t>23</a:t>
            </a:fld>
            <a:endParaRPr lang="en-US"/>
          </a:p>
        </p:txBody>
      </p:sp>
    </p:spTree>
    <p:extLst>
      <p:ext uri="{BB962C8B-B14F-4D97-AF65-F5344CB8AC3E}">
        <p14:creationId xmlns:p14="http://schemas.microsoft.com/office/powerpoint/2010/main" val="3472829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Western District of PA</a:t>
            </a:r>
            <a:endParaRPr lang="en-US" dirty="0"/>
          </a:p>
        </p:txBody>
      </p:sp>
      <p:sp>
        <p:nvSpPr>
          <p:cNvPr id="3" name="Content Placeholder 2"/>
          <p:cNvSpPr>
            <a:spLocks noGrp="1"/>
          </p:cNvSpPr>
          <p:nvPr>
            <p:ph idx="1"/>
          </p:nvPr>
        </p:nvSpPr>
        <p:spPr>
          <a:xfrm>
            <a:off x="726141" y="1726777"/>
            <a:ext cx="7691719" cy="4549920"/>
          </a:xfrm>
        </p:spPr>
        <p:txBody>
          <a:bodyPr>
            <a:normAutofit/>
          </a:bodyPr>
          <a:lstStyle/>
          <a:p>
            <a:r>
              <a:rPr lang="en-US" u="sng" dirty="0" err="1"/>
              <a:t>Sansom</a:t>
            </a:r>
            <a:r>
              <a:rPr lang="en-US" u="sng" dirty="0"/>
              <a:t> et al. v. Crown Equipment Corp</a:t>
            </a:r>
            <a:r>
              <a:rPr lang="en-US" dirty="0"/>
              <a:t>., 2012 WL 3027989 (W.D. Pa. 2012) (applying Restatement THIRD, under Third Circuit prediction)(</a:t>
            </a:r>
            <a:r>
              <a:rPr lang="en-US" dirty="0" err="1"/>
              <a:t>Hornak</a:t>
            </a:r>
            <a:r>
              <a:rPr lang="en-US" dirty="0" smtClean="0"/>
              <a:t>)</a:t>
            </a:r>
            <a:endParaRPr lang="en-US" dirty="0"/>
          </a:p>
          <a:p>
            <a:r>
              <a:rPr lang="en-US" u="sng" dirty="0"/>
              <a:t>Lynn v. Yamaha Golf-Car Co</a:t>
            </a:r>
            <a:r>
              <a:rPr lang="en-US" dirty="0"/>
              <a:t>. 2012 WL 3544774 (W.D. Pa. 2012)(also </a:t>
            </a:r>
            <a:r>
              <a:rPr lang="en-US" dirty="0" err="1"/>
              <a:t>Hornak</a:t>
            </a:r>
            <a:r>
              <a:rPr lang="en-US" dirty="0" smtClean="0"/>
              <a:t>)</a:t>
            </a:r>
            <a:endParaRPr lang="en-US" dirty="0"/>
          </a:p>
          <a:p>
            <a:r>
              <a:rPr lang="en-US" u="sng" dirty="0" err="1"/>
              <a:t>Zollars</a:t>
            </a:r>
            <a:r>
              <a:rPr lang="en-US" u="sng" dirty="0"/>
              <a:t> et al., v. Troy-Built LLC</a:t>
            </a:r>
            <a:r>
              <a:rPr lang="en-US" dirty="0"/>
              <a:t>, 2012 WL 4922689 (W.D. Pa. 2012)(applying Restatement THIRD)(Ambrose</a:t>
            </a:r>
            <a:r>
              <a:rPr lang="en-US" dirty="0" smtClean="0"/>
              <a:t>)</a:t>
            </a:r>
            <a:endParaRPr lang="en-US" dirty="0"/>
          </a:p>
        </p:txBody>
      </p:sp>
      <p:sp>
        <p:nvSpPr>
          <p:cNvPr id="5" name="Slide Number Placeholder 4"/>
          <p:cNvSpPr>
            <a:spLocks noGrp="1"/>
          </p:cNvSpPr>
          <p:nvPr>
            <p:ph type="sldNum" sz="quarter" idx="12"/>
          </p:nvPr>
        </p:nvSpPr>
        <p:spPr/>
        <p:txBody>
          <a:bodyPr/>
          <a:lstStyle/>
          <a:p>
            <a:fld id="{B51EACD6-A525-4B49-8009-7F09B4461B46}" type="slidenum">
              <a:rPr lang="en-US" smtClean="0"/>
              <a:t>24</a:t>
            </a:fld>
            <a:endParaRPr lang="en-US"/>
          </a:p>
        </p:txBody>
      </p:sp>
    </p:spTree>
    <p:extLst>
      <p:ext uri="{BB962C8B-B14F-4D97-AF65-F5344CB8AC3E}">
        <p14:creationId xmlns:p14="http://schemas.microsoft.com/office/powerpoint/2010/main" val="3264334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Western District of PA</a:t>
            </a:r>
            <a:endParaRPr lang="en-US" dirty="0"/>
          </a:p>
        </p:txBody>
      </p:sp>
      <p:sp>
        <p:nvSpPr>
          <p:cNvPr id="3" name="Content Placeholder 2"/>
          <p:cNvSpPr>
            <a:spLocks noGrp="1"/>
          </p:cNvSpPr>
          <p:nvPr>
            <p:ph idx="1"/>
          </p:nvPr>
        </p:nvSpPr>
        <p:spPr>
          <a:xfrm>
            <a:off x="726141" y="1726777"/>
            <a:ext cx="7691719" cy="4549920"/>
          </a:xfrm>
        </p:spPr>
        <p:txBody>
          <a:bodyPr>
            <a:normAutofit/>
          </a:bodyPr>
          <a:lstStyle/>
          <a:p>
            <a:r>
              <a:rPr lang="en-US" u="sng" dirty="0" err="1" smtClean="0"/>
              <a:t>Spowal</a:t>
            </a:r>
            <a:r>
              <a:rPr lang="en-US" u="sng" dirty="0" smtClean="0"/>
              <a:t> </a:t>
            </a:r>
            <a:r>
              <a:rPr lang="en-US" u="sng" dirty="0"/>
              <a:t>v. ITW Food Equipment Group</a:t>
            </a:r>
            <a:r>
              <a:rPr lang="en-US" dirty="0"/>
              <a:t>, No. C. A. 10-187, ECF No. 52 (W.D. Pa. 2012)(</a:t>
            </a:r>
            <a:r>
              <a:rPr lang="en-US" dirty="0" err="1"/>
              <a:t>Cohill</a:t>
            </a:r>
            <a:r>
              <a:rPr lang="en-US" dirty="0"/>
              <a:t>)(ditto</a:t>
            </a:r>
            <a:r>
              <a:rPr lang="en-US" dirty="0" smtClean="0"/>
              <a:t>)</a:t>
            </a:r>
            <a:endParaRPr lang="en-US" dirty="0"/>
          </a:p>
          <a:p>
            <a:r>
              <a:rPr lang="en-US" u="sng" dirty="0"/>
              <a:t>Punch v. Dollar Tree Stores, Inc.</a:t>
            </a:r>
            <a:r>
              <a:rPr lang="en-US" dirty="0"/>
              <a:t>, 2013 WL 1421514 (W.D. Pa. Jan. 24, 2013) (this Court is aligned with the majority of the District Court decisions in our Circuit that have concluded that </a:t>
            </a:r>
            <a:r>
              <a:rPr lang="en-US" i="1" dirty="0"/>
              <a:t>Beard</a:t>
            </a:r>
            <a:r>
              <a:rPr lang="en-US" dirty="0"/>
              <a:t> is not a contrary decision and that the Third Circuit Court's predictive holdings in </a:t>
            </a:r>
            <a:r>
              <a:rPr lang="en-US" i="1" dirty="0" err="1"/>
              <a:t>Berrier</a:t>
            </a:r>
            <a:r>
              <a:rPr lang="en-US" dirty="0"/>
              <a:t> and </a:t>
            </a:r>
            <a:r>
              <a:rPr lang="en-US" i="1" dirty="0" err="1"/>
              <a:t>Covell</a:t>
            </a:r>
            <a:r>
              <a:rPr lang="en-US" dirty="0"/>
              <a:t> are binding.)(Magistrate Judge Baxter) </a:t>
            </a:r>
            <a:r>
              <a:rPr lang="en-US" u="sng" dirty="0"/>
              <a:t>report and recommendation adopted,</a:t>
            </a:r>
            <a:r>
              <a:rPr lang="en-US" dirty="0"/>
              <a:t> 2013 WL 1788063 (W.D. Pa. Apr. 8, 2013)(McLaughlin)</a:t>
            </a:r>
          </a:p>
          <a:p>
            <a:endParaRPr lang="en-US" dirty="0"/>
          </a:p>
        </p:txBody>
      </p:sp>
      <p:sp>
        <p:nvSpPr>
          <p:cNvPr id="5" name="Slide Number Placeholder 4"/>
          <p:cNvSpPr>
            <a:spLocks noGrp="1"/>
          </p:cNvSpPr>
          <p:nvPr>
            <p:ph type="sldNum" sz="quarter" idx="12"/>
          </p:nvPr>
        </p:nvSpPr>
        <p:spPr/>
        <p:txBody>
          <a:bodyPr/>
          <a:lstStyle/>
          <a:p>
            <a:fld id="{B51EACD6-A525-4B49-8009-7F09B4461B46}" type="slidenum">
              <a:rPr lang="en-US" smtClean="0"/>
              <a:t>25</a:t>
            </a:fld>
            <a:endParaRPr lang="en-US"/>
          </a:p>
        </p:txBody>
      </p:sp>
    </p:spTree>
    <p:extLst>
      <p:ext uri="{BB962C8B-B14F-4D97-AF65-F5344CB8AC3E}">
        <p14:creationId xmlns:p14="http://schemas.microsoft.com/office/powerpoint/2010/main" val="3127884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District Of PA</a:t>
            </a:r>
            <a:endParaRPr lang="en-US" dirty="0"/>
          </a:p>
        </p:txBody>
      </p:sp>
      <p:sp>
        <p:nvSpPr>
          <p:cNvPr id="4" name="Slide Number Placeholder 3"/>
          <p:cNvSpPr>
            <a:spLocks noGrp="1"/>
          </p:cNvSpPr>
          <p:nvPr>
            <p:ph type="sldNum" sz="quarter" idx="12"/>
          </p:nvPr>
        </p:nvSpPr>
        <p:spPr/>
        <p:txBody>
          <a:bodyPr/>
          <a:lstStyle/>
          <a:p>
            <a:fld id="{B51EACD6-A525-4B49-8009-7F09B4461B46}" type="slidenum">
              <a:rPr lang="en-US" smtClean="0"/>
              <a:t>26</a:t>
            </a:fld>
            <a:endParaRPr lang="en-US"/>
          </a:p>
        </p:txBody>
      </p:sp>
    </p:spTree>
    <p:extLst>
      <p:ext uri="{BB962C8B-B14F-4D97-AF65-F5344CB8AC3E}">
        <p14:creationId xmlns:p14="http://schemas.microsoft.com/office/powerpoint/2010/main" val="3986818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Middle District of PA</a:t>
            </a:r>
            <a:endParaRPr lang="en-US" dirty="0"/>
          </a:p>
        </p:txBody>
      </p:sp>
      <p:sp>
        <p:nvSpPr>
          <p:cNvPr id="3" name="Content Placeholder 2"/>
          <p:cNvSpPr>
            <a:spLocks noGrp="1"/>
          </p:cNvSpPr>
          <p:nvPr>
            <p:ph idx="1"/>
          </p:nvPr>
        </p:nvSpPr>
        <p:spPr>
          <a:xfrm>
            <a:off x="726141" y="1726777"/>
            <a:ext cx="7691719" cy="4549920"/>
          </a:xfrm>
        </p:spPr>
        <p:txBody>
          <a:bodyPr>
            <a:normAutofit/>
          </a:bodyPr>
          <a:lstStyle/>
          <a:p>
            <a:r>
              <a:rPr lang="en-US" dirty="0"/>
              <a:t>U.S. District Judge Caputo has repeatedly ruled based on </a:t>
            </a:r>
            <a:r>
              <a:rPr lang="en-US" u="sng" dirty="0" err="1"/>
              <a:t>Covell</a:t>
            </a:r>
            <a:r>
              <a:rPr lang="en-US" dirty="0"/>
              <a:t> that the Restatement THIRD should be applied. </a:t>
            </a:r>
            <a:r>
              <a:rPr lang="en-US" u="sng" dirty="0"/>
              <a:t>See</a:t>
            </a:r>
            <a:r>
              <a:rPr lang="en-US" dirty="0"/>
              <a:t> </a:t>
            </a:r>
            <a:r>
              <a:rPr lang="en-US" u="sng" dirty="0" err="1"/>
              <a:t>Vaskas</a:t>
            </a:r>
            <a:r>
              <a:rPr lang="en-US" u="sng" dirty="0"/>
              <a:t> v. </a:t>
            </a:r>
            <a:r>
              <a:rPr lang="en-US" u="sng" dirty="0" err="1"/>
              <a:t>Kenworth</a:t>
            </a:r>
            <a:r>
              <a:rPr lang="en-US" dirty="0"/>
              <a:t>, 2013 WL 101612 (M.D. Pa. 2013); </a:t>
            </a:r>
            <a:r>
              <a:rPr lang="en-US" u="sng" dirty="0" err="1"/>
              <a:t>Giehl</a:t>
            </a:r>
            <a:r>
              <a:rPr lang="en-US" u="sng" dirty="0"/>
              <a:t> v. Terex Utilities</a:t>
            </a:r>
            <a:r>
              <a:rPr lang="en-US" dirty="0"/>
              <a:t>, 2012 WL 1183719 (M.D. Pa.  2012)</a:t>
            </a:r>
            <a:r>
              <a:rPr lang="en-US" dirty="0" smtClean="0"/>
              <a:t>.</a:t>
            </a:r>
            <a:endParaRPr lang="en-US" dirty="0"/>
          </a:p>
          <a:p>
            <a:r>
              <a:rPr lang="en-US" u="sng" dirty="0"/>
              <a:t>Shuman v. </a:t>
            </a:r>
            <a:r>
              <a:rPr lang="en-US" u="sng" dirty="0" err="1"/>
              <a:t>Remtron</a:t>
            </a:r>
            <a:r>
              <a:rPr lang="en-US" u="sng" dirty="0"/>
              <a:t>, Inc.</a:t>
            </a:r>
            <a:r>
              <a:rPr lang="en-US" dirty="0"/>
              <a:t>, 2012 WL 315445 (M.D. Pa. Feb. 1, 2012) (Unless or until the Pennsylvania Supreme Court either rejects the Restatement (Third) or indicates that it will continue to adhere to Section 402A of the Restatement (Second), we are bound by </a:t>
            </a:r>
            <a:r>
              <a:rPr lang="en-US" i="1" dirty="0" err="1"/>
              <a:t>Covell</a:t>
            </a:r>
            <a:r>
              <a:rPr lang="en-US" i="1" dirty="0"/>
              <a:t>.</a:t>
            </a:r>
            <a:r>
              <a:rPr lang="en-US" dirty="0"/>
              <a:t>)  (Magistrate Judge </a:t>
            </a:r>
            <a:r>
              <a:rPr lang="en-US" dirty="0" err="1"/>
              <a:t>Smyser</a:t>
            </a:r>
            <a:r>
              <a:rPr lang="en-US" dirty="0"/>
              <a:t>)</a:t>
            </a:r>
          </a:p>
          <a:p>
            <a:endParaRPr lang="en-US" dirty="0"/>
          </a:p>
        </p:txBody>
      </p:sp>
      <p:sp>
        <p:nvSpPr>
          <p:cNvPr id="5" name="Slide Number Placeholder 4"/>
          <p:cNvSpPr>
            <a:spLocks noGrp="1"/>
          </p:cNvSpPr>
          <p:nvPr>
            <p:ph type="sldNum" sz="quarter" idx="12"/>
          </p:nvPr>
        </p:nvSpPr>
        <p:spPr/>
        <p:txBody>
          <a:bodyPr/>
          <a:lstStyle/>
          <a:p>
            <a:fld id="{B51EACD6-A525-4B49-8009-7F09B4461B46}" type="slidenum">
              <a:rPr lang="en-US" smtClean="0"/>
              <a:t>27</a:t>
            </a:fld>
            <a:endParaRPr lang="en-US"/>
          </a:p>
        </p:txBody>
      </p:sp>
    </p:spTree>
    <p:extLst>
      <p:ext uri="{BB962C8B-B14F-4D97-AF65-F5344CB8AC3E}">
        <p14:creationId xmlns:p14="http://schemas.microsoft.com/office/powerpoint/2010/main" val="3946825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Middle District of PA</a:t>
            </a:r>
            <a:endParaRPr lang="en-US" dirty="0"/>
          </a:p>
        </p:txBody>
      </p:sp>
      <p:sp>
        <p:nvSpPr>
          <p:cNvPr id="3" name="Content Placeholder 2"/>
          <p:cNvSpPr>
            <a:spLocks noGrp="1"/>
          </p:cNvSpPr>
          <p:nvPr>
            <p:ph idx="1"/>
          </p:nvPr>
        </p:nvSpPr>
        <p:spPr>
          <a:xfrm>
            <a:off x="726141" y="1726777"/>
            <a:ext cx="7691719" cy="4549920"/>
          </a:xfrm>
        </p:spPr>
        <p:txBody>
          <a:bodyPr>
            <a:normAutofit fontScale="92500" lnSpcReduction="10000"/>
          </a:bodyPr>
          <a:lstStyle/>
          <a:p>
            <a:r>
              <a:rPr lang="en-US" u="sng" dirty="0" err="1"/>
              <a:t>Sikkelee</a:t>
            </a:r>
            <a:r>
              <a:rPr lang="en-US" u="sng" dirty="0"/>
              <a:t> v. Precision Automotive</a:t>
            </a:r>
            <a:r>
              <a:rPr lang="en-US" dirty="0"/>
              <a:t>, 876 F. Supp. 2d  479 (M.D. Pa. 2012)(Jones) (noting that federal district courts are not required to follow predictions by the 3d Cir. If that prediction does not appear to have been realized in state court precedent</a:t>
            </a:r>
            <a:r>
              <a:rPr lang="en-US" dirty="0" smtClean="0"/>
              <a:t>)</a:t>
            </a:r>
            <a:endParaRPr lang="en-US" dirty="0"/>
          </a:p>
          <a:p>
            <a:r>
              <a:rPr lang="en-US" dirty="0"/>
              <a:t>BUT SEE </a:t>
            </a:r>
            <a:r>
              <a:rPr lang="en-US" u="sng" dirty="0" err="1"/>
              <a:t>Sikkelee</a:t>
            </a:r>
            <a:r>
              <a:rPr lang="en-US" u="sng" dirty="0"/>
              <a:t> v. Precision </a:t>
            </a:r>
            <a:r>
              <a:rPr lang="en-US" u="sng" dirty="0" err="1"/>
              <a:t>Airmotive</a:t>
            </a:r>
            <a:r>
              <a:rPr lang="en-US" u="sng" dirty="0"/>
              <a:t> Corp.</a:t>
            </a:r>
            <a:r>
              <a:rPr lang="en-US" dirty="0"/>
              <a:t>, 2012 WL 5077571 (3d Cir. Oct. 17, 2012)(“The Pennsylvania Supreme Court has not issued a definitive opinion on whether the Restatement (Third) of Torts or the Restatements (Second) of Torts and applies to strict liability and product defect cases. Accordingly, we will follow the precedent set out in </a:t>
            </a:r>
            <a:r>
              <a:rPr lang="en-US" i="1" dirty="0" err="1"/>
              <a:t>Covell</a:t>
            </a:r>
            <a:r>
              <a:rPr lang="en-US" dirty="0"/>
              <a:t> and </a:t>
            </a:r>
            <a:r>
              <a:rPr lang="en-US" i="1" dirty="0" err="1"/>
              <a:t>Berrier</a:t>
            </a:r>
            <a:r>
              <a:rPr lang="en-US" i="1" dirty="0"/>
              <a:t>.</a:t>
            </a:r>
            <a:r>
              <a:rPr lang="en-US" dirty="0"/>
              <a:t>”) (denying petition for rehearing en banc and panel rehearing).</a:t>
            </a:r>
          </a:p>
          <a:p>
            <a:endParaRPr lang="en-US" dirty="0"/>
          </a:p>
        </p:txBody>
      </p:sp>
      <p:sp>
        <p:nvSpPr>
          <p:cNvPr id="5" name="Slide Number Placeholder 4"/>
          <p:cNvSpPr>
            <a:spLocks noGrp="1"/>
          </p:cNvSpPr>
          <p:nvPr>
            <p:ph type="sldNum" sz="quarter" idx="12"/>
          </p:nvPr>
        </p:nvSpPr>
        <p:spPr/>
        <p:txBody>
          <a:bodyPr/>
          <a:lstStyle/>
          <a:p>
            <a:fld id="{B51EACD6-A525-4B49-8009-7F09B4461B46}" type="slidenum">
              <a:rPr lang="en-US" smtClean="0"/>
              <a:t>28</a:t>
            </a:fld>
            <a:endParaRPr lang="en-US"/>
          </a:p>
        </p:txBody>
      </p:sp>
    </p:spTree>
    <p:extLst>
      <p:ext uri="{BB962C8B-B14F-4D97-AF65-F5344CB8AC3E}">
        <p14:creationId xmlns:p14="http://schemas.microsoft.com/office/powerpoint/2010/main" val="4118770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Middle District of PA</a:t>
            </a:r>
            <a:endParaRPr lang="en-US" dirty="0"/>
          </a:p>
        </p:txBody>
      </p:sp>
      <p:sp>
        <p:nvSpPr>
          <p:cNvPr id="3" name="Content Placeholder 2"/>
          <p:cNvSpPr>
            <a:spLocks noGrp="1"/>
          </p:cNvSpPr>
          <p:nvPr>
            <p:ph idx="1"/>
          </p:nvPr>
        </p:nvSpPr>
        <p:spPr>
          <a:xfrm>
            <a:off x="726141" y="1726777"/>
            <a:ext cx="7691719" cy="4549920"/>
          </a:xfrm>
        </p:spPr>
        <p:txBody>
          <a:bodyPr>
            <a:normAutofit fontScale="85000" lnSpcReduction="20000"/>
          </a:bodyPr>
          <a:lstStyle/>
          <a:p>
            <a:r>
              <a:rPr lang="en-US" u="sng" dirty="0" err="1"/>
              <a:t>Sikkelee</a:t>
            </a:r>
            <a:r>
              <a:rPr lang="en-US" u="sng" dirty="0"/>
              <a:t> v. Precision </a:t>
            </a:r>
            <a:r>
              <a:rPr lang="en-US" u="sng" dirty="0" err="1"/>
              <a:t>Airmotive</a:t>
            </a:r>
            <a:r>
              <a:rPr lang="en-US" u="sng" dirty="0"/>
              <a:t> Corp.</a:t>
            </a:r>
            <a:r>
              <a:rPr lang="en-US" dirty="0"/>
              <a:t>, No. 4:07-cv-00886, Memorandum and Order filed June 3, 2013) </a:t>
            </a:r>
          </a:p>
          <a:p>
            <a:r>
              <a:rPr lang="en-US" dirty="0"/>
              <a:t>Judge Brann, to whom the case was reassigned, revisited the earlier denial of summary judgment by Judge Jones, in light of the “[Third] Circuit’s direction that the Restatement (Third) is applicable to this action.” Judge Brann concluded </a:t>
            </a:r>
            <a:r>
              <a:rPr lang="en-US" dirty="0" smtClean="0"/>
              <a:t>that </a:t>
            </a:r>
            <a:r>
              <a:rPr lang="en-US" dirty="0"/>
              <a:t>while </a:t>
            </a:r>
            <a:r>
              <a:rPr lang="en-US" u="sng" dirty="0" err="1"/>
              <a:t>Covell</a:t>
            </a:r>
            <a:r>
              <a:rPr lang="en-US" dirty="0"/>
              <a:t> reaffirmed the prediction that Pennsylvania’s Supreme Court will adopt Sections 1 &amp; 2 of the Restatement 3</a:t>
            </a:r>
            <a:r>
              <a:rPr lang="en-US" baseline="30000" dirty="0"/>
              <a:t>rd</a:t>
            </a:r>
            <a:r>
              <a:rPr lang="en-US" dirty="0"/>
              <a:t>, that did not necessarily mean that it will adopt </a:t>
            </a:r>
            <a:r>
              <a:rPr lang="en-US" dirty="0">
                <a:hlinkClick r:id="rId2" action="ppaction://hlinkfile"/>
              </a:rPr>
              <a:t>Section 20</a:t>
            </a:r>
            <a:r>
              <a:rPr lang="en-US" dirty="0"/>
              <a:t>, on which the defendant relied: “Lycoming has provided no support for the notion that Pennsylvania will adopt §20, and this Court has discovered none,” noting that [Lycoming’s] “argument… assumes that Restatements are adopted wholesale when they are not.” Judge Brann concluded that there was no change in the relevant law and Judge Jones’ prior Opinion denying summary judgment did not constitute a clear error of law. The Motion for Reconsideration was denied. </a:t>
            </a:r>
          </a:p>
          <a:p>
            <a:endParaRPr lang="en-US" dirty="0"/>
          </a:p>
        </p:txBody>
      </p:sp>
      <p:sp>
        <p:nvSpPr>
          <p:cNvPr id="5" name="Slide Number Placeholder 4"/>
          <p:cNvSpPr>
            <a:spLocks noGrp="1"/>
          </p:cNvSpPr>
          <p:nvPr>
            <p:ph type="sldNum" sz="quarter" idx="12"/>
          </p:nvPr>
        </p:nvSpPr>
        <p:spPr/>
        <p:txBody>
          <a:bodyPr/>
          <a:lstStyle/>
          <a:p>
            <a:fld id="{B51EACD6-A525-4B49-8009-7F09B4461B46}" type="slidenum">
              <a:rPr lang="en-US" smtClean="0"/>
              <a:t>29</a:t>
            </a:fld>
            <a:endParaRPr lang="en-US"/>
          </a:p>
        </p:txBody>
      </p:sp>
    </p:spTree>
    <p:extLst>
      <p:ext uri="{BB962C8B-B14F-4D97-AF65-F5344CB8AC3E}">
        <p14:creationId xmlns:p14="http://schemas.microsoft.com/office/powerpoint/2010/main" val="1760171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Restatement (3d) of Torts: </a:t>
            </a:r>
            <a:br>
              <a:rPr lang="en-US" b="1" u="sng" dirty="0" smtClean="0"/>
            </a:br>
            <a:r>
              <a:rPr lang="en-US" b="1" u="sng" dirty="0" smtClean="0"/>
              <a:t>Products Liability § 1 &amp; 2 (1998)</a:t>
            </a:r>
            <a:endParaRPr lang="en-US" b="1" u="sng" dirty="0"/>
          </a:p>
        </p:txBody>
      </p:sp>
      <p:sp>
        <p:nvSpPr>
          <p:cNvPr id="3" name="Content Placeholder 2"/>
          <p:cNvSpPr>
            <a:spLocks noGrp="1"/>
          </p:cNvSpPr>
          <p:nvPr>
            <p:ph idx="1"/>
          </p:nvPr>
        </p:nvSpPr>
        <p:spPr>
          <a:xfrm>
            <a:off x="529955" y="1754186"/>
            <a:ext cx="8068100" cy="4714376"/>
          </a:xfrm>
        </p:spPr>
        <p:txBody>
          <a:bodyPr>
            <a:normAutofit/>
          </a:bodyPr>
          <a:lstStyle/>
          <a:p>
            <a:r>
              <a:rPr lang="en-US" dirty="0"/>
              <a:t>§ 1. Liability Of Commercial Seller Or Distributor For Harm Caused By Defective Products</a:t>
            </a:r>
          </a:p>
          <a:p>
            <a:r>
              <a:rPr lang="en-US" b="1" dirty="0"/>
              <a:t>One engaged in the business of selling or otherwise distributing products who sells or distributes a defective product is subject to liability for harm to persons or property caused by the defect</a:t>
            </a:r>
            <a:r>
              <a:rPr lang="en-US" b="1" dirty="0" smtClean="0"/>
              <a:t>.</a:t>
            </a:r>
            <a:endParaRPr lang="en-US" dirty="0"/>
          </a:p>
        </p:txBody>
      </p:sp>
      <p:sp>
        <p:nvSpPr>
          <p:cNvPr id="4" name="Slide Number Placeholder 3"/>
          <p:cNvSpPr>
            <a:spLocks noGrp="1"/>
          </p:cNvSpPr>
          <p:nvPr>
            <p:ph type="sldNum" sz="quarter" idx="12"/>
          </p:nvPr>
        </p:nvSpPr>
        <p:spPr/>
        <p:txBody>
          <a:bodyPr/>
          <a:lstStyle/>
          <a:p>
            <a:fld id="{B51EACD6-A525-4B49-8009-7F09B4461B46}" type="slidenum">
              <a:rPr lang="en-US" smtClean="0"/>
              <a:t>3</a:t>
            </a:fld>
            <a:endParaRPr lang="en-US"/>
          </a:p>
        </p:txBody>
      </p:sp>
    </p:spTree>
    <p:extLst>
      <p:ext uri="{BB962C8B-B14F-4D97-AF65-F5344CB8AC3E}">
        <p14:creationId xmlns:p14="http://schemas.microsoft.com/office/powerpoint/2010/main" val="3534233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Middle District of PA</a:t>
            </a:r>
            <a:endParaRPr lang="en-US" dirty="0"/>
          </a:p>
        </p:txBody>
      </p:sp>
      <p:sp>
        <p:nvSpPr>
          <p:cNvPr id="3" name="Content Placeholder 2"/>
          <p:cNvSpPr>
            <a:spLocks noGrp="1"/>
          </p:cNvSpPr>
          <p:nvPr>
            <p:ph idx="1"/>
          </p:nvPr>
        </p:nvSpPr>
        <p:spPr>
          <a:xfrm>
            <a:off x="726141" y="1726777"/>
            <a:ext cx="7691719" cy="4549920"/>
          </a:xfrm>
        </p:spPr>
        <p:txBody>
          <a:bodyPr>
            <a:normAutofit/>
          </a:bodyPr>
          <a:lstStyle/>
          <a:p>
            <a:r>
              <a:rPr lang="en-US" smtClean="0"/>
              <a:t>“</a:t>
            </a:r>
            <a:r>
              <a:rPr lang="en-US" dirty="0"/>
              <a:t>Lycoming has provided no support for the notion that Pennsylvania will adopt §20, and this Court has discovered none,” noting that [Lycoming’s] “argument… assumes that Restatements are adopted wholesale when they are not.” Judge Brann concluded that there was no change in the relevant law and Judge Jones’ prior Opinion denying summary judgment did not constitute a clear error of law. The Motion for Reconsideration was denied. </a:t>
            </a:r>
          </a:p>
          <a:p>
            <a:endParaRPr lang="en-US" dirty="0"/>
          </a:p>
        </p:txBody>
      </p:sp>
      <p:sp>
        <p:nvSpPr>
          <p:cNvPr id="5" name="Slide Number Placeholder 4"/>
          <p:cNvSpPr>
            <a:spLocks noGrp="1"/>
          </p:cNvSpPr>
          <p:nvPr>
            <p:ph type="sldNum" sz="quarter" idx="12"/>
          </p:nvPr>
        </p:nvSpPr>
        <p:spPr/>
        <p:txBody>
          <a:bodyPr/>
          <a:lstStyle/>
          <a:p>
            <a:fld id="{B51EACD6-A525-4B49-8009-7F09B4461B46}" type="slidenum">
              <a:rPr lang="en-US" smtClean="0"/>
              <a:t>30</a:t>
            </a:fld>
            <a:endParaRPr lang="en-US"/>
          </a:p>
        </p:txBody>
      </p:sp>
    </p:spTree>
    <p:extLst>
      <p:ext uri="{BB962C8B-B14F-4D97-AF65-F5344CB8AC3E}">
        <p14:creationId xmlns:p14="http://schemas.microsoft.com/office/powerpoint/2010/main" val="4143358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Restatement (3d) of Torts: </a:t>
            </a:r>
            <a:br>
              <a:rPr lang="en-US" b="1" u="sng" dirty="0" smtClean="0"/>
            </a:br>
            <a:r>
              <a:rPr lang="en-US" b="1" u="sng" dirty="0" smtClean="0"/>
              <a:t>Products Liability § 1 &amp; 2 (1998)</a:t>
            </a:r>
            <a:endParaRPr lang="en-US" b="1" u="sng" dirty="0"/>
          </a:p>
        </p:txBody>
      </p:sp>
      <p:sp>
        <p:nvSpPr>
          <p:cNvPr id="3" name="Content Placeholder 2"/>
          <p:cNvSpPr>
            <a:spLocks noGrp="1"/>
          </p:cNvSpPr>
          <p:nvPr>
            <p:ph idx="1"/>
          </p:nvPr>
        </p:nvSpPr>
        <p:spPr>
          <a:xfrm>
            <a:off x="529955" y="1754186"/>
            <a:ext cx="8068100" cy="4714376"/>
          </a:xfrm>
        </p:spPr>
        <p:txBody>
          <a:bodyPr>
            <a:normAutofit fontScale="62500" lnSpcReduction="20000"/>
          </a:bodyPr>
          <a:lstStyle/>
          <a:p>
            <a:r>
              <a:rPr lang="en-US" dirty="0" smtClean="0"/>
              <a:t>§ </a:t>
            </a:r>
            <a:r>
              <a:rPr lang="en-US" dirty="0"/>
              <a:t>2. Categories Of Product Defect</a:t>
            </a:r>
          </a:p>
          <a:p>
            <a:r>
              <a:rPr lang="en-US" b="1" dirty="0"/>
              <a:t>A product is defective when, at the time of sale or distribution, it contains a manufacturing defect, is defective in design, or is defective because of inadequate instructions or warnings. A product:</a:t>
            </a:r>
            <a:endParaRPr lang="en-US" dirty="0"/>
          </a:p>
          <a:p>
            <a:r>
              <a:rPr lang="en-US" b="1" dirty="0"/>
              <a:t>(a) contains a manufacturing defect when the product departs from its intended design even though all possible care was exercised in the preparation and marketing of the product;</a:t>
            </a:r>
            <a:endParaRPr lang="en-US" dirty="0"/>
          </a:p>
          <a:p>
            <a:r>
              <a:rPr lang="en-US" b="1" dirty="0"/>
              <a:t>(b) is defective in design when the foreseeable risks of harm posed by the product could have been reduced or avoided by the adoption of a reasonable alternative design by the seller or other distributor, or a predecessor in the commercial chain of distribution, and the omission of the alternative design renders the product not reasonably safe;</a:t>
            </a:r>
            <a:endParaRPr lang="en-US" dirty="0"/>
          </a:p>
          <a:p>
            <a:r>
              <a:rPr lang="en-US" b="1" dirty="0"/>
              <a:t>(c) is defective because of inadequate instructions or warnings when the foreseeable risks of harm posed by the product could have been reduced or avoided by the provision of reasonable instructions or warnings by the seller or other distributor, or a predecessor in the commercial chain of distribution, and the omission of the instructions or warnings renders the product not reasonably safe</a:t>
            </a:r>
            <a:r>
              <a:rPr lang="en-US" b="1" dirty="0" smtClean="0"/>
              <a:t>.</a:t>
            </a:r>
            <a:endParaRPr lang="en-US" dirty="0"/>
          </a:p>
        </p:txBody>
      </p:sp>
      <p:sp>
        <p:nvSpPr>
          <p:cNvPr id="4" name="Slide Number Placeholder 3"/>
          <p:cNvSpPr>
            <a:spLocks noGrp="1"/>
          </p:cNvSpPr>
          <p:nvPr>
            <p:ph type="sldNum" sz="quarter" idx="12"/>
          </p:nvPr>
        </p:nvSpPr>
        <p:spPr/>
        <p:txBody>
          <a:bodyPr/>
          <a:lstStyle/>
          <a:p>
            <a:fld id="{B51EACD6-A525-4B49-8009-7F09B4461B46}" type="slidenum">
              <a:rPr lang="en-US" smtClean="0"/>
              <a:t>4</a:t>
            </a:fld>
            <a:endParaRPr lang="en-US"/>
          </a:p>
        </p:txBody>
      </p:sp>
    </p:spTree>
    <p:extLst>
      <p:ext uri="{BB962C8B-B14F-4D97-AF65-F5344CB8AC3E}">
        <p14:creationId xmlns:p14="http://schemas.microsoft.com/office/powerpoint/2010/main" val="3497642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168692"/>
            <a:ext cx="7691719" cy="1143000"/>
          </a:xfrm>
          <a:ln w="19050" cmpd="sng">
            <a:solidFill>
              <a:schemeClr val="tx2"/>
            </a:solidFill>
          </a:ln>
        </p:spPr>
        <p:txBody>
          <a:bodyPr/>
          <a:lstStyle/>
          <a:p>
            <a:r>
              <a:rPr lang="en-US" sz="3200" b="1" u="sng" dirty="0" err="1" smtClean="0"/>
              <a:t>Berrier</a:t>
            </a:r>
            <a:r>
              <a:rPr lang="en-US" sz="3200" b="1" u="sng" dirty="0" smtClean="0"/>
              <a:t> v. Simplicity Mfg., Inc.</a:t>
            </a:r>
            <a:br>
              <a:rPr lang="en-US" sz="3200" b="1" u="sng" dirty="0" smtClean="0"/>
            </a:br>
            <a:r>
              <a:rPr lang="en-US" sz="2400" dirty="0" smtClean="0"/>
              <a:t>563 F.3d 38,40 (3d Cir.2009)</a:t>
            </a:r>
            <a:endParaRPr lang="en-US" sz="2400" dirty="0"/>
          </a:p>
        </p:txBody>
      </p:sp>
      <p:sp>
        <p:nvSpPr>
          <p:cNvPr id="3" name="Content Placeholder 2"/>
          <p:cNvSpPr>
            <a:spLocks noGrp="1"/>
          </p:cNvSpPr>
          <p:nvPr>
            <p:ph idx="1"/>
          </p:nvPr>
        </p:nvSpPr>
        <p:spPr>
          <a:xfrm>
            <a:off x="726141" y="1563928"/>
            <a:ext cx="7691719" cy="4571999"/>
          </a:xfrm>
        </p:spPr>
        <p:txBody>
          <a:bodyPr/>
          <a:lstStyle/>
          <a:p>
            <a:r>
              <a:rPr lang="en-US" dirty="0"/>
              <a:t>A child was injured when her grandfather reversed a riding lawnmower that lacked “</a:t>
            </a:r>
            <a:r>
              <a:rPr lang="en-US" dirty="0" err="1"/>
              <a:t>backover</a:t>
            </a:r>
            <a:r>
              <a:rPr lang="en-US" dirty="0"/>
              <a:t>” protection.</a:t>
            </a:r>
          </a:p>
          <a:p>
            <a:r>
              <a:rPr lang="en-US" dirty="0"/>
              <a:t>The court said that the Restatement Third §§ 1 and 2 would apply and it was foreseeable that a child would be injured by the defective lawnmower.</a:t>
            </a:r>
          </a:p>
          <a:p>
            <a:r>
              <a:rPr lang="en-US" dirty="0"/>
              <a:t>We predict that if the Pennsylvania Supreme Court were confronted with this issue, it would adopt the Restatement (Third) of Torts, §§ 1 and 2, and thereby afford bystanders a cause of action in strict liability under the circumstances here.   (Footnote omitted</a:t>
            </a:r>
            <a:r>
              <a:rPr lang="en-US" dirty="0" smtClean="0"/>
              <a:t>)</a:t>
            </a:r>
            <a:endParaRPr lang="en-US" dirty="0"/>
          </a:p>
        </p:txBody>
      </p:sp>
      <p:sp>
        <p:nvSpPr>
          <p:cNvPr id="5" name="Slide Number Placeholder 4"/>
          <p:cNvSpPr>
            <a:spLocks noGrp="1"/>
          </p:cNvSpPr>
          <p:nvPr>
            <p:ph type="sldNum" sz="quarter" idx="12"/>
          </p:nvPr>
        </p:nvSpPr>
        <p:spPr/>
        <p:txBody>
          <a:bodyPr/>
          <a:lstStyle/>
          <a:p>
            <a:fld id="{B51EACD6-A525-4B49-8009-7F09B4461B46}" type="slidenum">
              <a:rPr lang="en-US" smtClean="0"/>
              <a:t>5</a:t>
            </a:fld>
            <a:endParaRPr lang="en-US"/>
          </a:p>
        </p:txBody>
      </p:sp>
      <p:pic>
        <p:nvPicPr>
          <p:cNvPr id="4" name="Picture 3"/>
          <p:cNvPicPr>
            <a:picLocks noChangeAspect="1"/>
          </p:cNvPicPr>
          <p:nvPr/>
        </p:nvPicPr>
        <p:blipFill>
          <a:blip r:embed="rId2"/>
          <a:stretch>
            <a:fillRect/>
          </a:stretch>
        </p:blipFill>
        <p:spPr>
          <a:xfrm>
            <a:off x="7589359" y="308815"/>
            <a:ext cx="1280184" cy="855163"/>
          </a:xfrm>
          <a:prstGeom prst="rect">
            <a:avLst/>
          </a:prstGeom>
        </p:spPr>
      </p:pic>
      <p:pic>
        <p:nvPicPr>
          <p:cNvPr id="6" name="Picture 5"/>
          <p:cNvPicPr>
            <a:picLocks noChangeAspect="1"/>
          </p:cNvPicPr>
          <p:nvPr/>
        </p:nvPicPr>
        <p:blipFill>
          <a:blip r:embed="rId2"/>
          <a:stretch>
            <a:fillRect/>
          </a:stretch>
        </p:blipFill>
        <p:spPr>
          <a:xfrm>
            <a:off x="294984" y="308815"/>
            <a:ext cx="1280184" cy="855163"/>
          </a:xfrm>
          <a:prstGeom prst="rect">
            <a:avLst/>
          </a:prstGeom>
        </p:spPr>
      </p:pic>
    </p:spTree>
    <p:extLst>
      <p:ext uri="{BB962C8B-B14F-4D97-AF65-F5344CB8AC3E}">
        <p14:creationId xmlns:p14="http://schemas.microsoft.com/office/powerpoint/2010/main" val="3047062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314979"/>
            <a:ext cx="7691719" cy="1271774"/>
          </a:xfrm>
        </p:spPr>
        <p:txBody>
          <a:bodyPr/>
          <a:lstStyle/>
          <a:p>
            <a:r>
              <a:rPr lang="en-US" b="1" u="sng" dirty="0" err="1"/>
              <a:t>Bugosh</a:t>
            </a:r>
            <a:r>
              <a:rPr lang="en-US" b="1" u="sng" dirty="0"/>
              <a:t> v. I.U. North America, Inc.</a:t>
            </a:r>
            <a:br>
              <a:rPr lang="en-US" b="1" u="sng" dirty="0"/>
            </a:br>
            <a:r>
              <a:rPr lang="en-US" sz="2400" dirty="0" smtClean="0"/>
              <a:t>Per </a:t>
            </a:r>
            <a:r>
              <a:rPr lang="en-US" sz="2400" dirty="0" err="1" smtClean="0"/>
              <a:t>Curiam</a:t>
            </a:r>
            <a:r>
              <a:rPr lang="en-US" sz="2400" dirty="0" smtClean="0"/>
              <a:t> Order decided June 16, 2009. 971 A.2d 1128 (2009)</a:t>
            </a:r>
            <a:endParaRPr lang="en-US" sz="2400" dirty="0"/>
          </a:p>
        </p:txBody>
      </p:sp>
      <p:sp>
        <p:nvSpPr>
          <p:cNvPr id="3" name="Content Placeholder 2"/>
          <p:cNvSpPr>
            <a:spLocks noGrp="1"/>
          </p:cNvSpPr>
          <p:nvPr>
            <p:ph idx="1"/>
          </p:nvPr>
        </p:nvSpPr>
        <p:spPr>
          <a:xfrm>
            <a:off x="726141" y="1845549"/>
            <a:ext cx="7691719" cy="4431147"/>
          </a:xfrm>
        </p:spPr>
        <p:txBody>
          <a:bodyPr>
            <a:normAutofit fontScale="92500"/>
          </a:bodyPr>
          <a:lstStyle/>
          <a:p>
            <a:r>
              <a:rPr lang="en-US" dirty="0"/>
              <a:t>Appeal dismissed as having been improvidently granted</a:t>
            </a:r>
          </a:p>
          <a:p>
            <a:pPr marL="411480">
              <a:buFont typeface="Wingdings" charset="2"/>
              <a:buChar char="v"/>
              <a:defRPr/>
            </a:pPr>
            <a:r>
              <a:rPr lang="en-US" dirty="0" err="1"/>
              <a:t>Bugosh</a:t>
            </a:r>
            <a:r>
              <a:rPr lang="en-US" dirty="0"/>
              <a:t> vs. I.U. North America, Inc., </a:t>
            </a:r>
            <a:r>
              <a:rPr lang="en-US" i="1" dirty="0"/>
              <a:t>per </a:t>
            </a:r>
            <a:r>
              <a:rPr lang="en-US" i="1" dirty="0" err="1"/>
              <a:t>curiam</a:t>
            </a:r>
            <a:r>
              <a:rPr lang="en-US" dirty="0"/>
              <a:t>, Order decided June 16, 2009.  Dismisses appeal as having been improvidently granted with a lengthy treatise written by Mr. Justice Saylor and joined in by Mr. Justice </a:t>
            </a:r>
            <a:r>
              <a:rPr lang="en-US" dirty="0" err="1"/>
              <a:t>Castille</a:t>
            </a:r>
            <a:r>
              <a:rPr lang="en-US" dirty="0"/>
              <a:t> as a template for the future.</a:t>
            </a:r>
          </a:p>
          <a:p>
            <a:pPr marL="411480">
              <a:buFont typeface="Wingdings" charset="2"/>
              <a:buChar char="v"/>
              <a:defRPr/>
            </a:pPr>
            <a:r>
              <a:rPr lang="en-US" dirty="0"/>
              <a:t>Heavy reliance upon Phillips vs. Cricket Lighters, 841 A.2d 1000 (2003) (plurality) involving cigarette lighter used by child to start a fire.  Child not intended user and hence 402A did not apply.  Under Restatement Third, child bystander would be covered.</a:t>
            </a:r>
          </a:p>
          <a:p>
            <a:endParaRPr lang="en-US" dirty="0"/>
          </a:p>
        </p:txBody>
      </p:sp>
      <p:sp>
        <p:nvSpPr>
          <p:cNvPr id="5" name="Slide Number Placeholder 4"/>
          <p:cNvSpPr>
            <a:spLocks noGrp="1"/>
          </p:cNvSpPr>
          <p:nvPr>
            <p:ph type="sldNum" sz="quarter" idx="12"/>
          </p:nvPr>
        </p:nvSpPr>
        <p:spPr/>
        <p:txBody>
          <a:bodyPr/>
          <a:lstStyle/>
          <a:p>
            <a:fld id="{B51EACD6-A525-4B49-8009-7F09B4461B46}" type="slidenum">
              <a:rPr lang="en-US" smtClean="0"/>
              <a:t>6</a:t>
            </a:fld>
            <a:endParaRPr lang="en-US"/>
          </a:p>
        </p:txBody>
      </p:sp>
    </p:spTree>
    <p:extLst>
      <p:ext uri="{BB962C8B-B14F-4D97-AF65-F5344CB8AC3E}">
        <p14:creationId xmlns:p14="http://schemas.microsoft.com/office/powerpoint/2010/main" val="855784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314979"/>
            <a:ext cx="7691719" cy="1210798"/>
          </a:xfrm>
        </p:spPr>
        <p:txBody>
          <a:bodyPr/>
          <a:lstStyle/>
          <a:p>
            <a:r>
              <a:rPr lang="en-US" b="1" u="sng" dirty="0" err="1"/>
              <a:t>Bugosh</a:t>
            </a:r>
            <a:r>
              <a:rPr lang="en-US" b="1" u="sng" dirty="0"/>
              <a:t> v. I.U. North America, Inc.</a:t>
            </a:r>
            <a:br>
              <a:rPr lang="en-US" b="1" u="sng" dirty="0"/>
            </a:br>
            <a:r>
              <a:rPr lang="en-US" sz="2400" dirty="0" smtClean="0"/>
              <a:t>Per </a:t>
            </a:r>
            <a:r>
              <a:rPr lang="en-US" sz="2400" dirty="0" err="1" smtClean="0"/>
              <a:t>Curiam</a:t>
            </a:r>
            <a:r>
              <a:rPr lang="en-US" sz="2400" dirty="0" smtClean="0"/>
              <a:t> Order decided June 16, 2009. 971 A.2d 1228 (2009)</a:t>
            </a:r>
            <a:endParaRPr lang="en-US" sz="2400" dirty="0"/>
          </a:p>
        </p:txBody>
      </p:sp>
      <p:sp>
        <p:nvSpPr>
          <p:cNvPr id="3" name="Content Placeholder 2"/>
          <p:cNvSpPr>
            <a:spLocks noGrp="1"/>
          </p:cNvSpPr>
          <p:nvPr>
            <p:ph idx="1"/>
          </p:nvPr>
        </p:nvSpPr>
        <p:spPr>
          <a:xfrm>
            <a:off x="726141" y="1784351"/>
            <a:ext cx="7691719" cy="4571999"/>
          </a:xfrm>
        </p:spPr>
        <p:txBody>
          <a:bodyPr>
            <a:normAutofit/>
          </a:bodyPr>
          <a:lstStyle/>
          <a:p>
            <a:pPr marL="411480">
              <a:buFont typeface="Wingdings" charset="2"/>
              <a:buChar char="v"/>
              <a:defRPr/>
            </a:pPr>
            <a:r>
              <a:rPr lang="en-US" dirty="0"/>
              <a:t>Reporters </a:t>
            </a:r>
            <a:r>
              <a:rPr lang="en-US" dirty="0" err="1"/>
              <a:t>Twerski</a:t>
            </a:r>
            <a:r>
              <a:rPr lang="en-US" dirty="0"/>
              <a:t> and Henderson say </a:t>
            </a:r>
            <a:r>
              <a:rPr lang="en-US" dirty="0" smtClean="0"/>
              <a:t>in </a:t>
            </a:r>
            <a:r>
              <a:rPr lang="en-US" dirty="0"/>
              <a:t>their commentary that Pennsylvania law is consistent with the Restatement Third because the judge is the gatekeeper on the risk-utility analysis and the jury decides defective product.</a:t>
            </a:r>
          </a:p>
          <a:p>
            <a:pPr marL="411480">
              <a:buFont typeface="Wingdings" charset="2"/>
              <a:buChar char="v"/>
              <a:defRPr/>
            </a:pPr>
            <a:r>
              <a:rPr lang="en-US" dirty="0"/>
              <a:t>The Restatement Third was intended to reestablish a cause of action in states which had statutorily eliminated strict liability and developed much more anti-consumer law than the Restatement Third.  Pennsylvania </a:t>
            </a:r>
            <a:r>
              <a:rPr lang="en-US" dirty="0" smtClean="0"/>
              <a:t>law was </a:t>
            </a:r>
            <a:r>
              <a:rPr lang="en-US" dirty="0"/>
              <a:t>not a target of the reporters in the Restatement Third. </a:t>
            </a:r>
          </a:p>
          <a:p>
            <a:endParaRPr lang="en-US" dirty="0"/>
          </a:p>
        </p:txBody>
      </p:sp>
      <p:sp>
        <p:nvSpPr>
          <p:cNvPr id="5" name="Slide Number Placeholder 4"/>
          <p:cNvSpPr>
            <a:spLocks noGrp="1"/>
          </p:cNvSpPr>
          <p:nvPr>
            <p:ph type="sldNum" sz="quarter" idx="12"/>
          </p:nvPr>
        </p:nvSpPr>
        <p:spPr/>
        <p:txBody>
          <a:bodyPr/>
          <a:lstStyle/>
          <a:p>
            <a:fld id="{B51EACD6-A525-4B49-8009-7F09B4461B46}" type="slidenum">
              <a:rPr lang="en-US" smtClean="0"/>
              <a:t>7</a:t>
            </a:fld>
            <a:endParaRPr lang="en-US"/>
          </a:p>
        </p:txBody>
      </p:sp>
    </p:spTree>
    <p:extLst>
      <p:ext uri="{BB962C8B-B14F-4D97-AF65-F5344CB8AC3E}">
        <p14:creationId xmlns:p14="http://schemas.microsoft.com/office/powerpoint/2010/main" val="1835358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Barnish</a:t>
            </a:r>
            <a:r>
              <a:rPr lang="en-US" b="1" u="sng" dirty="0" smtClean="0"/>
              <a:t> v. KWI Bldg. Co.</a:t>
            </a:r>
            <a:br>
              <a:rPr lang="en-US" b="1" u="sng" dirty="0" smtClean="0"/>
            </a:br>
            <a:r>
              <a:rPr lang="en-US" sz="2400" dirty="0" smtClean="0"/>
              <a:t>602 Pa. 402, 980 A.2d 535 (2009)</a:t>
            </a:r>
            <a:endParaRPr lang="en-US" sz="2400" dirty="0"/>
          </a:p>
        </p:txBody>
      </p:sp>
      <p:sp>
        <p:nvSpPr>
          <p:cNvPr id="3" name="Content Placeholder 2"/>
          <p:cNvSpPr>
            <a:spLocks noGrp="1"/>
          </p:cNvSpPr>
          <p:nvPr>
            <p:ph idx="1"/>
          </p:nvPr>
        </p:nvSpPr>
        <p:spPr>
          <a:xfrm>
            <a:off x="726141" y="2585597"/>
            <a:ext cx="7691719" cy="3778816"/>
          </a:xfrm>
        </p:spPr>
        <p:txBody>
          <a:bodyPr/>
          <a:lstStyle/>
          <a:p>
            <a:r>
              <a:rPr lang="en-US" dirty="0"/>
              <a:t>Products liability action, arising from an explosion and fire at a particleboard manufacturing facility, against manufacturer of </a:t>
            </a:r>
            <a:r>
              <a:rPr lang="en-US" b="1" dirty="0"/>
              <a:t>spark detection system</a:t>
            </a:r>
            <a:r>
              <a:rPr lang="en-US" dirty="0"/>
              <a:t> that had been installed at the particleboard facility.</a:t>
            </a:r>
          </a:p>
          <a:p>
            <a:r>
              <a:rPr lang="en-US" b="1" dirty="0"/>
              <a:t>“To bring a Section 402A claim</a:t>
            </a:r>
            <a:r>
              <a:rPr lang="en-US" dirty="0"/>
              <a:t>, a plaintiff must demonstrate, </a:t>
            </a:r>
            <a:r>
              <a:rPr lang="en-US" i="1" dirty="0"/>
              <a:t>inter alia,</a:t>
            </a:r>
            <a:r>
              <a:rPr lang="en-US" dirty="0"/>
              <a:t> that the product was defective, that the defect caused the plaintiff's injury, and the defect existed at the time the product left the manufacturer's control.” </a:t>
            </a:r>
            <a:r>
              <a:rPr lang="en-US" u="sng" dirty="0"/>
              <a:t>Id</a:t>
            </a:r>
            <a:r>
              <a:rPr lang="en-US" dirty="0"/>
              <a:t>. at 541(emphasis added)</a:t>
            </a:r>
            <a:r>
              <a:rPr lang="en-US" dirty="0" smtClean="0"/>
              <a:t>.</a:t>
            </a:r>
            <a:endParaRPr lang="en-US" dirty="0"/>
          </a:p>
        </p:txBody>
      </p:sp>
      <p:sp>
        <p:nvSpPr>
          <p:cNvPr id="5" name="Slide Number Placeholder 4"/>
          <p:cNvSpPr>
            <a:spLocks noGrp="1"/>
          </p:cNvSpPr>
          <p:nvPr>
            <p:ph type="sldNum" sz="quarter" idx="12"/>
          </p:nvPr>
        </p:nvSpPr>
        <p:spPr/>
        <p:txBody>
          <a:bodyPr/>
          <a:lstStyle/>
          <a:p>
            <a:fld id="{B51EACD6-A525-4B49-8009-7F09B4461B46}" type="slidenum">
              <a:rPr lang="en-US" smtClean="0"/>
              <a:t>8</a:t>
            </a:fld>
            <a:endParaRPr lang="en-US"/>
          </a:p>
        </p:txBody>
      </p:sp>
      <p:pic>
        <p:nvPicPr>
          <p:cNvPr id="4" name="Picture 3"/>
          <p:cNvPicPr>
            <a:picLocks noChangeAspect="1"/>
          </p:cNvPicPr>
          <p:nvPr/>
        </p:nvPicPr>
        <p:blipFill>
          <a:blip r:embed="rId2"/>
          <a:stretch>
            <a:fillRect/>
          </a:stretch>
        </p:blipFill>
        <p:spPr>
          <a:xfrm>
            <a:off x="3708636" y="1587495"/>
            <a:ext cx="1592716" cy="998102"/>
          </a:xfrm>
          <a:prstGeom prst="rect">
            <a:avLst/>
          </a:prstGeom>
        </p:spPr>
      </p:pic>
    </p:spTree>
    <p:extLst>
      <p:ext uri="{BB962C8B-B14F-4D97-AF65-F5344CB8AC3E}">
        <p14:creationId xmlns:p14="http://schemas.microsoft.com/office/powerpoint/2010/main" val="203874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Schmidt v. </a:t>
            </a:r>
            <a:r>
              <a:rPr lang="en-US" b="1" u="sng" dirty="0" smtClean="0"/>
              <a:t>Boardman Co</a:t>
            </a:r>
            <a:r>
              <a:rPr lang="en-US" b="1" u="sng" dirty="0"/>
              <a:t>.</a:t>
            </a:r>
            <a:br>
              <a:rPr lang="en-US" b="1" u="sng" dirty="0"/>
            </a:br>
            <a:r>
              <a:rPr lang="en-US" sz="2400" dirty="0"/>
              <a:t>11 </a:t>
            </a:r>
            <a:r>
              <a:rPr lang="en-US" sz="2400" dirty="0" smtClean="0"/>
              <a:t>A.</a:t>
            </a:r>
            <a:r>
              <a:rPr lang="en-US" sz="2400" dirty="0"/>
              <a:t>3d 924 </a:t>
            </a:r>
            <a:r>
              <a:rPr lang="en-US" sz="2400" dirty="0" smtClean="0"/>
              <a:t>(Pa. </a:t>
            </a:r>
            <a:r>
              <a:rPr lang="en-US" sz="2400" dirty="0"/>
              <a:t>2011</a:t>
            </a:r>
            <a:r>
              <a:rPr lang="en-US" sz="2400" dirty="0" smtClean="0"/>
              <a:t>)</a:t>
            </a:r>
            <a:endParaRPr lang="en-US" sz="2400" dirty="0"/>
          </a:p>
        </p:txBody>
      </p:sp>
      <p:sp>
        <p:nvSpPr>
          <p:cNvPr id="3" name="Content Placeholder 2"/>
          <p:cNvSpPr>
            <a:spLocks noGrp="1"/>
          </p:cNvSpPr>
          <p:nvPr>
            <p:ph idx="1"/>
          </p:nvPr>
        </p:nvSpPr>
        <p:spPr/>
        <p:txBody>
          <a:bodyPr/>
          <a:lstStyle/>
          <a:p>
            <a:r>
              <a:rPr lang="en-US" dirty="0"/>
              <a:t>Accidental, in-transit deployment by fire-engine hose which caused the death of one child and severe injury to another and emotional distress on the part of family-member witnesses</a:t>
            </a:r>
            <a:r>
              <a:rPr lang="en-US" dirty="0" smtClean="0"/>
              <a:t>.</a:t>
            </a:r>
            <a:endParaRPr lang="en-US" dirty="0"/>
          </a:p>
          <a:p>
            <a:r>
              <a:rPr lang="en-US" dirty="0"/>
              <a:t>The question of course involved product-line exception to general rule of successor non-liability in strict product liability actions and whether in a strict liability proceeding a plaintiff must prove a physical injury</a:t>
            </a:r>
            <a:r>
              <a:rPr lang="en-US" dirty="0" smtClean="0"/>
              <a:t>.</a:t>
            </a:r>
            <a:endParaRPr lang="en-US" dirty="0"/>
          </a:p>
        </p:txBody>
      </p:sp>
      <p:sp>
        <p:nvSpPr>
          <p:cNvPr id="5" name="Slide Number Placeholder 4"/>
          <p:cNvSpPr>
            <a:spLocks noGrp="1"/>
          </p:cNvSpPr>
          <p:nvPr>
            <p:ph type="sldNum" sz="quarter" idx="12"/>
          </p:nvPr>
        </p:nvSpPr>
        <p:spPr/>
        <p:txBody>
          <a:bodyPr/>
          <a:lstStyle/>
          <a:p>
            <a:fld id="{B51EACD6-A525-4B49-8009-7F09B4461B46}" type="slidenum">
              <a:rPr lang="en-US" smtClean="0"/>
              <a:t>9</a:t>
            </a:fld>
            <a:endParaRPr lang="en-US"/>
          </a:p>
        </p:txBody>
      </p:sp>
      <p:pic>
        <p:nvPicPr>
          <p:cNvPr id="4" name="Picture 3" descr="fire-truck-ho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9529" y="5092720"/>
            <a:ext cx="1918800" cy="1439100"/>
          </a:xfrm>
          <a:prstGeom prst="rect">
            <a:avLst/>
          </a:prstGeom>
        </p:spPr>
      </p:pic>
    </p:spTree>
    <p:extLst>
      <p:ext uri="{BB962C8B-B14F-4D97-AF65-F5344CB8AC3E}">
        <p14:creationId xmlns:p14="http://schemas.microsoft.com/office/powerpoint/2010/main" val="2342835939"/>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nture">
      <a:majorFont>
        <a:latin typeface="Calisto MT"/>
        <a:ea typeface=""/>
        <a:cs typeface=""/>
        <a:font script="Jpan" typeface="ＭＳ Ｐ明朝"/>
      </a:majorFont>
      <a:minorFont>
        <a:latin typeface="Calisto MT"/>
        <a:ea typeface=""/>
        <a:cs typeface=""/>
        <a:font script="Jpan" typeface="ＭＳ Ｐ明朝"/>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379</TotalTime>
  <Words>2863</Words>
  <Application>Microsoft Macintosh PowerPoint</Application>
  <PresentationFormat>On-screen Show (4:3)</PresentationFormat>
  <Paragraphs>136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Venture</vt:lpstr>
      <vt:lpstr>2013 PADC Annual Meeting</vt:lpstr>
      <vt:lpstr>Restatement (2d) of Torts § 402A</vt:lpstr>
      <vt:lpstr>Restatement (3d) of Torts:  Products Liability § 1 &amp; 2 (1998)</vt:lpstr>
      <vt:lpstr>Restatement (3d) of Torts:  Products Liability § 1 &amp; 2 (1998)</vt:lpstr>
      <vt:lpstr>Berrier v. Simplicity Mfg., Inc. 563 F.3d 38,40 (3d Cir.2009)</vt:lpstr>
      <vt:lpstr>Bugosh v. I.U. North America, Inc. Per Curiam Order decided June 16, 2009. 971 A.2d 1128 (2009)</vt:lpstr>
      <vt:lpstr>Bugosh v. I.U. North America, Inc. Per Curiam Order decided June 16, 2009. 971 A.2d 1228 (2009)</vt:lpstr>
      <vt:lpstr>Barnish v. KWI Bldg. Co. 602 Pa. 402, 980 A.2d 535 (2009)</vt:lpstr>
      <vt:lpstr>Schmidt v. Boardman Co. 11 A.3d 924 (Pa. 2011)</vt:lpstr>
      <vt:lpstr>Schmidt v. Boardman Co. 11 A.3d 924 (Pa. 2011)</vt:lpstr>
      <vt:lpstr>Schmidt v. Boardman Co. 11 A.3d 924 (Pa. 2011)</vt:lpstr>
      <vt:lpstr>Covell v. Easton-Bell Sports, Inc. 651 F.3d 357 (3d Cir. 2011)</vt:lpstr>
      <vt:lpstr>Beard v. Johnson and Johnson, Inc. 41 A.3d 823 (Pa. 2012)</vt:lpstr>
      <vt:lpstr>Beard v. Johnson and Johnson, Inc. 41 A.3d 823 (Pa. 2012)</vt:lpstr>
      <vt:lpstr>Beard v. Johnson and Johnson, Inc. 41 A.3d 823 (Pa. 2012)</vt:lpstr>
      <vt:lpstr>Reott v. Asia Trend, Inc.  55 A.3d 1088 (Pa. 2012) </vt:lpstr>
      <vt:lpstr>Reott v. Asia Trend, Inc.  55 A.3d 1088 (Pa. 2012) </vt:lpstr>
      <vt:lpstr>Eastern District Of PA</vt:lpstr>
      <vt:lpstr>Eastern District of PA</vt:lpstr>
      <vt:lpstr>Eastern District of PA</vt:lpstr>
      <vt:lpstr>Western District Of PA</vt:lpstr>
      <vt:lpstr>Western District of PA</vt:lpstr>
      <vt:lpstr>Western District of PA</vt:lpstr>
      <vt:lpstr>Western District of PA</vt:lpstr>
      <vt:lpstr>Western District of PA</vt:lpstr>
      <vt:lpstr>Middle District Of PA</vt:lpstr>
      <vt:lpstr>Middle District of PA</vt:lpstr>
      <vt:lpstr>Middle District of PA</vt:lpstr>
      <vt:lpstr>Middle District of PA</vt:lpstr>
      <vt:lpstr>Middle District of PA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PADC Annual Meeting</dc:title>
  <dc:creator>Amber Birk</dc:creator>
  <cp:lastModifiedBy>Amber Birk</cp:lastModifiedBy>
  <cp:revision>18</cp:revision>
  <cp:lastPrinted>2013-06-19T20:10:11Z</cp:lastPrinted>
  <dcterms:created xsi:type="dcterms:W3CDTF">2013-06-19T18:26:57Z</dcterms:created>
  <dcterms:modified xsi:type="dcterms:W3CDTF">2013-07-03T13:11:55Z</dcterms:modified>
</cp:coreProperties>
</file>